
<file path=[Content_Types].xml><?xml version="1.0" encoding="utf-8"?>
<Types xmlns="http://schemas.openxmlformats.org/package/2006/content-types">
  <Override PartName="/ppt/slides/slide47.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50.xml" ContentType="application/vnd.openxmlformats-officedocument.presentationml.slide+xml"/>
  <Override PartName="/ppt/diagrams/layout39.xml" ContentType="application/vnd.openxmlformats-officedocument.drawingml.diagramLayout+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drawing54.xml" ContentType="application/vnd.ms-office.drawingml.diagramDrawing+xml"/>
  <Override PartName="/ppt/diagrams/quickStyle31.xml" ContentType="application/vnd.openxmlformats-officedocument.drawingml.diagramStyle+xml"/>
  <Override PartName="/ppt/diagrams/drawing32.xml" ContentType="application/vnd.ms-office.drawingml.diagramDrawing+xml"/>
  <Override PartName="/ppt/diagrams/data2.xml" ContentType="application/vnd.openxmlformats-officedocument.drawingml.diagramData+xml"/>
  <Override PartName="/ppt/diagrams/colors27.xml" ContentType="application/vnd.openxmlformats-officedocument.drawingml.diagramColors+xml"/>
  <Override PartName="/ppt/diagrams/layout42.xml" ContentType="application/vnd.openxmlformats-officedocument.drawingml.diagramLayout+xml"/>
  <Override PartName="/ppt/diagrams/colors4.xml" ContentType="application/vnd.openxmlformats-officedocument.drawingml.diagramColors+xml"/>
  <Override PartName="/ppt/diagrams/data18.xml" ContentType="application/vnd.openxmlformats-officedocument.drawingml.diagramData+xml"/>
  <Override PartName="/ppt/diagrams/colors52.xml" ContentType="application/vnd.openxmlformats-officedocument.drawingml.diagramColors+xml"/>
  <Override PartName="/ppt/diagrams/drawing10.xml" ContentType="application/vnd.ms-office.drawingml.diagramDrawing+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diagrams/layout20.xml" ContentType="application/vnd.openxmlformats-officedocument.drawingml.diagram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diagrams/quickStyle58.xml" ContentType="application/vnd.openxmlformats-officedocument.drawingml.diagramStyle+xml"/>
  <Override PartName="/ppt/diagrams/drawing59.xml" ContentType="application/vnd.ms-office.drawingml.diagramDrawing+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Default Extension="emf" ContentType="image/x-emf"/>
  <Override PartName="/ppt/diagrams/drawing48.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layout58.xml" ContentType="application/vnd.openxmlformats-officedocument.drawingml.diagramLayout+xml"/>
  <Override PartName="/docProps/app.xml" ContentType="application/vnd.openxmlformats-officedocument.extended-properties+xml"/>
  <Override PartName="/ppt/diagrams/drawing37.xml" ContentType="application/vnd.ms-office.drawingml.diagramDrawing+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diagrams/layout47.xml" ContentType="application/vnd.openxmlformats-officedocument.drawingml.diagramLayout+xml"/>
  <Override PartName="/ppt/diagrams/quickStyle61.xml" ContentType="application/vnd.openxmlformats-officedocument.drawingml.diagramStyle+xml"/>
  <Override PartName="/ppt/diagrams/drawing15.xml" ContentType="application/vnd.ms-office.drawingml.diagramDrawing+xml"/>
  <Override PartName="/ppt/diagrams/drawing26.xml" ContentType="application/vnd.ms-office.drawingml.diagramDrawing+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quickStyle50.xml" ContentType="application/vnd.openxmlformats-officedocument.drawingml.diagramStyle+xml"/>
  <Override PartName="/ppt/diagrams/colors57.xml" ContentType="application/vnd.openxmlformats-officedocument.drawingml.diagramColors+xml"/>
  <Override PartName="/ppt/diagrams/drawing51.xml" ContentType="application/vnd.ms-office.drawingml.diagramDrawing+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colors46.xml" ContentType="application/vnd.openxmlformats-officedocument.drawingml.diagramColors+xml"/>
  <Override PartName="/ppt/diagrams/data48.xml" ContentType="application/vnd.openxmlformats-officedocument.drawingml.diagramData+xml"/>
  <Override PartName="/ppt/diagrams/data59.xml" ContentType="application/vnd.openxmlformats-officedocument.drawingml.diagramData+xml"/>
  <Override PartName="/ppt/diagrams/layout61.xml" ContentType="application/vnd.openxmlformats-officedocument.drawingml.diagramLayout+xml"/>
  <Override PartName="/ppt/diagrams/drawing40.xml" ContentType="application/vnd.ms-office.drawingml.diagramDrawing+xml"/>
  <Override PartName="/ppt/slides/slide49.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diagrams/layout50.xml" ContentType="application/vnd.openxmlformats-officedocument.drawingml.diagramLayout+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data51.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diagrams/quickStyle55.xml" ContentType="application/vnd.openxmlformats-officedocument.drawingml.diagramStyle+xml"/>
  <Override PartName="/ppt/diagrams/drawing56.xml" ContentType="application/vnd.ms-office.drawingml.diagramDrawing+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quickStyle44.xml" ContentType="application/vnd.openxmlformats-officedocument.drawingml.diagramStyle+xml"/>
  <Override PartName="/ppt/diagrams/layout55.xml" ContentType="application/vnd.openxmlformats-officedocument.drawingml.diagramLayout+xml"/>
  <Override PartName="/ppt/diagrams/drawing34.xml" ContentType="application/vnd.ms-office.drawingml.diagramDrawing+xml"/>
  <Override PartName="/ppt/diagrams/drawing45.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colors29.xml" ContentType="application/vnd.openxmlformats-officedocument.drawingml.diagramColors+xml"/>
  <Override PartName="/ppt/diagrams/layout44.xml" ContentType="application/vnd.openxmlformats-officedocument.drawingml.diagramLayout+xml"/>
  <Override PartName="/ppt/diagrams/drawing23.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colors54.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diagrams/drawing5.xml" ContentType="application/vnd.ms-office.drawingml.diagramDrawing+xml"/>
  <Override PartName="/ppt/slideMasters/slideMaster2.xml" ContentType="application/vnd.openxmlformats-officedocument.presentationml.slideMaster+xml"/>
  <Override PartName="/ppt/slides/slide57.xml" ContentType="application/vnd.openxmlformats-officedocument.presentationml.slide+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46.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diagrams/layout49.xml" ContentType="application/vnd.openxmlformats-officedocument.drawingml.diagramLayout+xml"/>
  <Override PartName="/ppt/diagrams/drawing28.xml" ContentType="application/vnd.ms-office.drawingml.diagramDrawing+xml"/>
  <Override PartName="/ppt/diagrams/drawing17.xml" ContentType="application/vnd.ms-office.drawingml.diagramDrawing+xml"/>
  <Override PartName="/ppt/slideLayouts/slideLayout12.xml" ContentType="application/vnd.openxmlformats-officedocument.presentationml.slideLayout+xml"/>
  <Override PartName="/ppt/diagrams/layout27.xml" ContentType="application/vnd.openxmlformats-officedocument.drawingml.diagramLayout+xml"/>
  <Override PartName="/ppt/diagrams/quickStyle52.xml" ContentType="application/vnd.openxmlformats-officedocument.drawingml.diagramStyle+xml"/>
  <Override PartName="/ppt/diagrams/colors59.xml" ContentType="application/vnd.openxmlformats-officedocument.drawingml.diagramColors+xml"/>
  <Override PartName="/ppt/diagrams/drawing53.xml" ContentType="application/vnd.ms-office.drawingml.diagramDrawing+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colors48.xml" ContentType="application/vnd.openxmlformats-officedocument.drawingml.diagramColors+xml"/>
  <Override PartName="/ppt/diagrams/drawing42.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diagrams/layout52.xml" ContentType="application/vnd.openxmlformats-officedocument.drawingml.diagramLayout+xml"/>
  <Override PartName="/ppt/diagrams/drawing20.xml" ContentType="application/vnd.ms-office.drawingml.diagramDrawing+xml"/>
  <Override PartName="/ppt/diagrams/drawing31.xml" ContentType="application/vnd.ms-office.drawingml.diagramDrawing+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diagrams/quickStyle57.xml" ContentType="application/vnd.openxmlformats-officedocument.drawingml.diagramStyle+xml"/>
  <Override PartName="/ppt/diagrams/drawing58.xml" ContentType="application/vnd.ms-office.drawingml.diagramDrawing+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quickStyle46.xml" ContentType="application/vnd.openxmlformats-officedocument.drawingml.diagramStyle+xml"/>
  <Override PartName="/ppt/diagrams/layout57.xml" ContentType="application/vnd.openxmlformats-officedocument.drawingml.diagramLayout+xml"/>
  <Override PartName="/ppt/diagrams/drawing47.xml" ContentType="application/vnd.ms-office.drawingml.diagramDrawing+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layout46.xml" ContentType="application/vnd.openxmlformats-officedocument.drawingml.diagramLayout+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diagrams/colors56.xml" ContentType="application/vnd.openxmlformats-officedocument.drawingml.diagramColors+xml"/>
  <Override PartName="/ppt/diagrams/quickStyle60.xml" ContentType="application/vnd.openxmlformats-officedocument.drawingml.diagramStyle+xml"/>
  <Override PartName="/ppt/diagrams/drawing14.xml" ContentType="application/vnd.ms-office.drawingml.diagramDrawing+xml"/>
  <Override PartName="/ppt/diagrams/drawing61.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ata58.xml" ContentType="application/vnd.openxmlformats-officedocument.drawingml.diagramData+xml"/>
  <Override PartName="/ppt/diagrams/layout60.xml" ContentType="application/vnd.openxmlformats-officedocument.drawingml.diagramLayout+xml"/>
  <Override PartName="/ppt/diagrams/drawing50.xml" ContentType="application/vnd.ms-office.drawingml.diagramDrawing+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notesSlides/notesSlide3.xml" ContentType="application/vnd.openxmlformats-officedocument.presentationml.notesSlide+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ata50.xml" ContentType="application/vnd.openxmlformats-officedocument.drawingml.diagramData+xml"/>
  <Override PartName="/ppt/diagrams/drawing19.xml" ContentType="application/vnd.ms-office.drawingml.diagramDrawing+xml"/>
  <Override PartName="/ppt/slides/slide51.xml" ContentType="application/vnd.openxmlformats-officedocument.presentationml.slide+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54.xml" ContentType="application/vnd.openxmlformats-officedocument.drawingml.diagramStyle+xml"/>
  <Override PartName="/ppt/diagrams/drawing55.xml" ContentType="application/vnd.ms-office.drawingml.diagramDrawing+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Default Extension="gif" ContentType="image/gif"/>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diagrams/layout54.xml" ContentType="application/vnd.openxmlformats-officedocument.drawingml.diagramLayout+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layout43.xml" ContentType="application/vnd.openxmlformats-officedocument.drawingml.diagramLayout+xml"/>
  <Override PartName="/ppt/diagrams/drawing11.xml" ContentType="application/vnd.ms-office.drawingml.diagramDrawing+xml"/>
  <Override PartName="/ppt/diagrams/drawing22.xml" ContentType="application/vnd.ms-office.drawingml.diagramDrawing+xml"/>
  <Override PartName="/ppt/slides/slide78.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quickStyle48.xml" ContentType="application/vnd.openxmlformats-officedocument.drawingml.diagramStyle+xml"/>
  <Override PartName="/ppt/diagrams/layout59.xml" ContentType="application/vnd.openxmlformats-officedocument.drawingml.diagramLayout+xml"/>
  <Override PartName="/ppt/diagrams/drawing49.xml" ContentType="application/vnd.ms-office.drawingml.diagramDrawing+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layout48.xml" ContentType="application/vnd.openxmlformats-officedocument.drawingml.diagramLayout+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7.xml" ContentType="application/vnd.openxmlformats-officedocument.drawingml.diagramLayout+xml"/>
  <Override PartName="/ppt/diagrams/colors58.xml" ContentType="application/vnd.openxmlformats-officedocument.drawingml.diagramColors+xml"/>
  <Override PartName="/ppt/diagrams/drawing16.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9.xml" ContentType="application/vnd.ms-office.drawingml.diagramDrawing+xml"/>
  <Override PartName="/ppt/diagrams/drawing52.xml" ContentType="application/vnd.ms-office.drawingml.diagramDrawing+xml"/>
  <Override PartName="/ppt/diagrams/drawing41.xml" ContentType="application/vnd.ms-office.drawingml.diagramDrawing+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drawing30.xml" ContentType="application/vnd.ms-office.drawingml.diagramDrawing+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61.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ata52.xml" ContentType="application/vnd.openxmlformats-officedocument.drawingml.diagramData+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diagrams/drawing57.xml" ContentType="application/vnd.ms-office.drawingml.diagramDrawing+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layout56.xml" ContentType="application/vnd.openxmlformats-officedocument.drawingml.diagramLayout+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layout45.xml" ContentType="application/vnd.openxmlformats-officedocument.drawingml.diagramLayout+xml"/>
  <Override PartName="/ppt/diagrams/drawing24.xml" ContentType="application/vnd.ms-office.drawingml.diagramDrawing+xml"/>
  <Override PartName="/ppt/diagrams/drawing60.xml" ContentType="application/vnd.ms-office.drawingml.diagramDrawing+xml"/>
  <Override PartName="/ppt/diagrams/drawing13.xml" ContentType="application/vnd.ms-office.drawingml.diagramDrawing+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58.xml" ContentType="application/vnd.openxmlformats-officedocument.presentationml.slide+xml"/>
  <Override PartName="/ppt/diagrams/colors22.xml" ContentType="application/vnd.openxmlformats-officedocument.drawingml.diagramColors+xml"/>
  <Override PartName="/ppt/notesSlides/notesSlide2.xml" ContentType="application/vnd.openxmlformats-officedocument.presentationml.notesSlide+xml"/>
  <Override PartName="/ppt/diagrams/data35.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diagrams/quickStyle39.xml" ContentType="application/vnd.openxmlformats-officedocument.drawingml.diagramStyle+xml"/>
  <Override PartName="/ppt/diagrams/data13.xml" ContentType="application/vnd.openxmlformats-officedocument.drawingml.diagramData+xml"/>
  <Override PartName="/ppt/diagrams/data60.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28.xml" ContentType="application/vnd.openxmlformats-officedocument.drawingml.diagramLayout+xml"/>
  <Override PartName="/ppt/diagrams/drawing43.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diagrams/layout1.xml" ContentType="application/vnd.openxmlformats-officedocument.drawingml.diagramLayout+xml"/>
  <Override PartName="/ppt/diagrams/quickStyle20.xml" ContentType="application/vnd.openxmlformats-officedocument.drawingml.diagramStyle+xml"/>
  <Override PartName="/ppt/diagrams/data29.xml" ContentType="application/vnd.openxmlformats-officedocument.drawingml.diagramData+xml"/>
  <Override PartName="/ppt/diagrams/drawing21.xml" ContentType="application/vnd.ms-office.drawingml.diagramDrawing+xml"/>
  <Override PartName="/ppt/slides/slide77.xml" ContentType="application/vnd.openxmlformats-officedocument.presentationml.slide+xml"/>
  <Override PartName="/ppt/diagrams/colors16.xml" ContentType="application/vnd.openxmlformats-officedocument.drawingml.diagramColors+xml"/>
  <Override PartName="/ppt/diagrams/layout31.xml" ContentType="application/vnd.openxmlformats-officedocument.drawingml.diagramLayout+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41.xml" ContentType="application/vnd.openxmlformats-officedocument.drawingml.diagramColors+xml"/>
  <Override PartName="/ppt/diagrams/data54.xml" ContentType="application/vnd.openxmlformats-officedocument.drawingml.diagramData+xml"/>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0" r:id="rId2"/>
  </p:sldMasterIdLst>
  <p:notesMasterIdLst>
    <p:notesMasterId r:id="rId88"/>
  </p:notesMasterIdLst>
  <p:sldIdLst>
    <p:sldId id="256" r:id="rId3"/>
    <p:sldId id="293" r:id="rId4"/>
    <p:sldId id="257" r:id="rId5"/>
    <p:sldId id="258" r:id="rId6"/>
    <p:sldId id="294" r:id="rId7"/>
    <p:sldId id="260" r:id="rId8"/>
    <p:sldId id="261" r:id="rId9"/>
    <p:sldId id="295" r:id="rId10"/>
    <p:sldId id="262" r:id="rId11"/>
    <p:sldId id="263" r:id="rId12"/>
    <p:sldId id="296" r:id="rId13"/>
    <p:sldId id="264" r:id="rId14"/>
    <p:sldId id="297" r:id="rId15"/>
    <p:sldId id="265" r:id="rId16"/>
    <p:sldId id="266" r:id="rId17"/>
    <p:sldId id="267" r:id="rId18"/>
    <p:sldId id="268" r:id="rId19"/>
    <p:sldId id="300" r:id="rId20"/>
    <p:sldId id="270" r:id="rId21"/>
    <p:sldId id="303" r:id="rId22"/>
    <p:sldId id="379" r:id="rId23"/>
    <p:sldId id="381" r:id="rId24"/>
    <p:sldId id="304" r:id="rId25"/>
    <p:sldId id="302" r:id="rId26"/>
    <p:sldId id="307" r:id="rId27"/>
    <p:sldId id="309" r:id="rId28"/>
    <p:sldId id="308" r:id="rId29"/>
    <p:sldId id="305" r:id="rId30"/>
    <p:sldId id="310" r:id="rId31"/>
    <p:sldId id="365" r:id="rId32"/>
    <p:sldId id="382" r:id="rId33"/>
    <p:sldId id="312" r:id="rId34"/>
    <p:sldId id="313" r:id="rId35"/>
    <p:sldId id="375" r:id="rId36"/>
    <p:sldId id="376" r:id="rId37"/>
    <p:sldId id="377" r:id="rId38"/>
    <p:sldId id="311" r:id="rId39"/>
    <p:sldId id="315" r:id="rId40"/>
    <p:sldId id="380" r:id="rId41"/>
    <p:sldId id="378" r:id="rId42"/>
    <p:sldId id="314" r:id="rId43"/>
    <p:sldId id="271" r:id="rId44"/>
    <p:sldId id="316" r:id="rId45"/>
    <p:sldId id="274" r:id="rId46"/>
    <p:sldId id="275" r:id="rId47"/>
    <p:sldId id="276" r:id="rId48"/>
    <p:sldId id="277" r:id="rId49"/>
    <p:sldId id="278" r:id="rId50"/>
    <p:sldId id="279" r:id="rId51"/>
    <p:sldId id="285" r:id="rId52"/>
    <p:sldId id="288" r:id="rId53"/>
    <p:sldId id="289" r:id="rId54"/>
    <p:sldId id="366" r:id="rId55"/>
    <p:sldId id="290" r:id="rId56"/>
    <p:sldId id="291" r:id="rId57"/>
    <p:sldId id="292" r:id="rId58"/>
    <p:sldId id="338" r:id="rId59"/>
    <p:sldId id="339" r:id="rId60"/>
    <p:sldId id="341" r:id="rId61"/>
    <p:sldId id="342" r:id="rId62"/>
    <p:sldId id="368" r:id="rId63"/>
    <p:sldId id="343" r:id="rId64"/>
    <p:sldId id="369" r:id="rId65"/>
    <p:sldId id="345" r:id="rId66"/>
    <p:sldId id="346" r:id="rId67"/>
    <p:sldId id="347" r:id="rId68"/>
    <p:sldId id="348" r:id="rId69"/>
    <p:sldId id="349" r:id="rId70"/>
    <p:sldId id="350" r:id="rId71"/>
    <p:sldId id="351" r:id="rId72"/>
    <p:sldId id="352" r:id="rId73"/>
    <p:sldId id="353" r:id="rId74"/>
    <p:sldId id="355" r:id="rId75"/>
    <p:sldId id="356" r:id="rId76"/>
    <p:sldId id="357" r:id="rId77"/>
    <p:sldId id="358" r:id="rId78"/>
    <p:sldId id="359" r:id="rId79"/>
    <p:sldId id="361" r:id="rId80"/>
    <p:sldId id="371" r:id="rId81"/>
    <p:sldId id="372" r:id="rId82"/>
    <p:sldId id="374" r:id="rId83"/>
    <p:sldId id="373" r:id="rId84"/>
    <p:sldId id="362" r:id="rId85"/>
    <p:sldId id="370" r:id="rId86"/>
    <p:sldId id="364"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2088" y="-5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75C513-8BA7-4CD0-BAFD-3CAC1D2B2BC7}"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GB"/>
        </a:p>
      </dgm:t>
    </dgm:pt>
    <dgm:pt modelId="{50789C81-F7E8-45DC-BA6A-979527C09743}">
      <dgm:prSet/>
      <dgm:spPr/>
      <dgm:t>
        <a:bodyPr/>
        <a:lstStyle/>
        <a:p>
          <a:pPr rtl="0"/>
          <a:r>
            <a:rPr lang="en-US" dirty="0" smtClean="0"/>
            <a:t>Introduction</a:t>
          </a:r>
          <a:endParaRPr lang="en-GB" dirty="0"/>
        </a:p>
      </dgm:t>
    </dgm:pt>
    <dgm:pt modelId="{87A71C18-4A4F-4687-8D39-F86B6884D337}" type="parTrans" cxnId="{B8D10569-CCEE-42D2-BC94-1F9DDDC6F0E8}">
      <dgm:prSet/>
      <dgm:spPr/>
      <dgm:t>
        <a:bodyPr/>
        <a:lstStyle/>
        <a:p>
          <a:endParaRPr lang="en-GB"/>
        </a:p>
      </dgm:t>
    </dgm:pt>
    <dgm:pt modelId="{67C76AA3-C2A3-4878-93DB-702B80F91BDB}" type="sibTrans" cxnId="{B8D10569-CCEE-42D2-BC94-1F9DDDC6F0E8}">
      <dgm:prSet/>
      <dgm:spPr/>
      <dgm:t>
        <a:bodyPr/>
        <a:lstStyle/>
        <a:p>
          <a:endParaRPr lang="en-GB"/>
        </a:p>
      </dgm:t>
    </dgm:pt>
    <dgm:pt modelId="{823D1235-3E1D-4F06-9DD4-7D1C7781B813}">
      <dgm:prSet/>
      <dgm:spPr/>
      <dgm:t>
        <a:bodyPr/>
        <a:lstStyle/>
        <a:p>
          <a:pPr rtl="0"/>
          <a:r>
            <a:rPr lang="en-US" dirty="0" smtClean="0"/>
            <a:t>Quality Assurance/Quality Control</a:t>
          </a:r>
          <a:endParaRPr lang="en-GB" dirty="0"/>
        </a:p>
      </dgm:t>
    </dgm:pt>
    <dgm:pt modelId="{ECA823DC-DE08-4795-AEF3-C5E929390384}" type="parTrans" cxnId="{09330B14-7400-432A-A7D0-C506F5F540E5}">
      <dgm:prSet/>
      <dgm:spPr/>
      <dgm:t>
        <a:bodyPr/>
        <a:lstStyle/>
        <a:p>
          <a:endParaRPr lang="en-GB"/>
        </a:p>
      </dgm:t>
    </dgm:pt>
    <dgm:pt modelId="{50EFBEBC-14C0-4F8E-89EA-93C2C68DC7F9}" type="sibTrans" cxnId="{09330B14-7400-432A-A7D0-C506F5F540E5}">
      <dgm:prSet/>
      <dgm:spPr/>
      <dgm:t>
        <a:bodyPr/>
        <a:lstStyle/>
        <a:p>
          <a:endParaRPr lang="en-GB"/>
        </a:p>
      </dgm:t>
    </dgm:pt>
    <dgm:pt modelId="{CBAB98EE-249F-42B8-8876-763B840647EA}">
      <dgm:prSet/>
      <dgm:spPr/>
      <dgm:t>
        <a:bodyPr/>
        <a:lstStyle/>
        <a:p>
          <a:pPr rtl="0"/>
          <a:r>
            <a:rPr lang="en-US" dirty="0" smtClean="0"/>
            <a:t>Dimensions of Quality in Education</a:t>
          </a:r>
          <a:endParaRPr lang="en-GB" dirty="0"/>
        </a:p>
      </dgm:t>
    </dgm:pt>
    <dgm:pt modelId="{BA1CD3D1-F5B5-4F5F-9FC3-6BE2E22F0B7A}" type="parTrans" cxnId="{C98E7AF5-D3A1-4D3F-BAA3-BEADA7E4BCFC}">
      <dgm:prSet/>
      <dgm:spPr/>
      <dgm:t>
        <a:bodyPr/>
        <a:lstStyle/>
        <a:p>
          <a:endParaRPr lang="en-GB"/>
        </a:p>
      </dgm:t>
    </dgm:pt>
    <dgm:pt modelId="{D0200CC2-E6D4-401F-932B-6ABDEEA292EE}" type="sibTrans" cxnId="{C98E7AF5-D3A1-4D3F-BAA3-BEADA7E4BCFC}">
      <dgm:prSet/>
      <dgm:spPr/>
      <dgm:t>
        <a:bodyPr/>
        <a:lstStyle/>
        <a:p>
          <a:endParaRPr lang="en-GB"/>
        </a:p>
      </dgm:t>
    </dgm:pt>
    <dgm:pt modelId="{6C978C95-99D2-4189-91EC-A07BC0814111}">
      <dgm:prSet/>
      <dgm:spPr/>
      <dgm:t>
        <a:bodyPr/>
        <a:lstStyle/>
        <a:p>
          <a:pPr rtl="0"/>
          <a:r>
            <a:rPr lang="en-US" dirty="0" smtClean="0"/>
            <a:t>Performance of Nigerian Universities</a:t>
          </a:r>
          <a:endParaRPr lang="en-GB" dirty="0"/>
        </a:p>
      </dgm:t>
    </dgm:pt>
    <dgm:pt modelId="{C944458D-191C-411D-8909-2A10E5891DF2}" type="parTrans" cxnId="{E3ABCF5B-19EC-4AD0-97E4-31B6CB26B9EC}">
      <dgm:prSet/>
      <dgm:spPr/>
      <dgm:t>
        <a:bodyPr/>
        <a:lstStyle/>
        <a:p>
          <a:endParaRPr lang="en-GB"/>
        </a:p>
      </dgm:t>
    </dgm:pt>
    <dgm:pt modelId="{A92F5758-EFC3-4435-B711-0909B51E2ABE}" type="sibTrans" cxnId="{E3ABCF5B-19EC-4AD0-97E4-31B6CB26B9EC}">
      <dgm:prSet/>
      <dgm:spPr/>
      <dgm:t>
        <a:bodyPr/>
        <a:lstStyle/>
        <a:p>
          <a:endParaRPr lang="en-GB"/>
        </a:p>
      </dgm:t>
    </dgm:pt>
    <dgm:pt modelId="{5907DF32-9ADB-4443-9CEA-4DE7AF9970EE}">
      <dgm:prSet/>
      <dgm:spPr/>
      <dgm:t>
        <a:bodyPr/>
        <a:lstStyle/>
        <a:p>
          <a:pPr rtl="0"/>
          <a:r>
            <a:rPr lang="en-US" dirty="0" smtClean="0"/>
            <a:t>Tools for QA/QC</a:t>
          </a:r>
          <a:endParaRPr lang="en-GB" dirty="0"/>
        </a:p>
      </dgm:t>
    </dgm:pt>
    <dgm:pt modelId="{9E9D642A-3412-48FE-888B-7E902718F801}" type="parTrans" cxnId="{E87BD88D-7682-46B6-A47A-E4CE13524B26}">
      <dgm:prSet/>
      <dgm:spPr/>
      <dgm:t>
        <a:bodyPr/>
        <a:lstStyle/>
        <a:p>
          <a:endParaRPr lang="en-GB"/>
        </a:p>
      </dgm:t>
    </dgm:pt>
    <dgm:pt modelId="{B8B600E7-4A00-4735-AF03-D74719E0E19B}" type="sibTrans" cxnId="{E87BD88D-7682-46B6-A47A-E4CE13524B26}">
      <dgm:prSet/>
      <dgm:spPr/>
      <dgm:t>
        <a:bodyPr/>
        <a:lstStyle/>
        <a:p>
          <a:endParaRPr lang="en-GB"/>
        </a:p>
      </dgm:t>
    </dgm:pt>
    <dgm:pt modelId="{BFC4A593-C6E4-4438-84F2-E63717A1499A}">
      <dgm:prSet/>
      <dgm:spPr/>
      <dgm:t>
        <a:bodyPr/>
        <a:lstStyle/>
        <a:p>
          <a:pPr rtl="0"/>
          <a:r>
            <a:rPr lang="en-US" dirty="0" smtClean="0"/>
            <a:t>Usurpation of QA/QC</a:t>
          </a:r>
          <a:endParaRPr lang="en-GB" dirty="0"/>
        </a:p>
      </dgm:t>
    </dgm:pt>
    <dgm:pt modelId="{B957A3DD-9E73-488C-9CA5-1D53F4E14DD8}" type="parTrans" cxnId="{A982F265-F38E-45BD-9EEB-7E5D84A925E1}">
      <dgm:prSet/>
      <dgm:spPr/>
      <dgm:t>
        <a:bodyPr/>
        <a:lstStyle/>
        <a:p>
          <a:endParaRPr lang="en-GB"/>
        </a:p>
      </dgm:t>
    </dgm:pt>
    <dgm:pt modelId="{4DBE5B98-488A-4796-9244-94A62AFEFFB6}" type="sibTrans" cxnId="{A982F265-F38E-45BD-9EEB-7E5D84A925E1}">
      <dgm:prSet/>
      <dgm:spPr/>
      <dgm:t>
        <a:bodyPr/>
        <a:lstStyle/>
        <a:p>
          <a:endParaRPr lang="en-GB"/>
        </a:p>
      </dgm:t>
    </dgm:pt>
    <dgm:pt modelId="{95D5C5AD-9BFC-49E6-89F5-CFEEA712559A}">
      <dgm:prSet/>
      <dgm:spPr/>
      <dgm:t>
        <a:bodyPr/>
        <a:lstStyle/>
        <a:p>
          <a:pPr rtl="0"/>
          <a:r>
            <a:rPr lang="en-US" dirty="0" smtClean="0"/>
            <a:t>Supremacy of Evaluation in QA/QC</a:t>
          </a:r>
          <a:endParaRPr lang="en-GB" dirty="0"/>
        </a:p>
      </dgm:t>
    </dgm:pt>
    <dgm:pt modelId="{9141BC44-54B1-440C-A110-784C60E1EBB5}" type="parTrans" cxnId="{923ED10F-2A4A-4067-B890-BF791356EC44}">
      <dgm:prSet/>
      <dgm:spPr/>
      <dgm:t>
        <a:bodyPr/>
        <a:lstStyle/>
        <a:p>
          <a:endParaRPr lang="en-GB"/>
        </a:p>
      </dgm:t>
    </dgm:pt>
    <dgm:pt modelId="{9E98E196-756C-47FE-A3DA-1F090A83C905}" type="sibTrans" cxnId="{923ED10F-2A4A-4067-B890-BF791356EC44}">
      <dgm:prSet/>
      <dgm:spPr/>
      <dgm:t>
        <a:bodyPr/>
        <a:lstStyle/>
        <a:p>
          <a:endParaRPr lang="en-GB"/>
        </a:p>
      </dgm:t>
    </dgm:pt>
    <dgm:pt modelId="{3C7C2361-E5F6-4F3A-908B-2F9D514C7E99}">
      <dgm:prSet/>
      <dgm:spPr/>
      <dgm:t>
        <a:bodyPr/>
        <a:lstStyle/>
        <a:p>
          <a:pPr rtl="0"/>
          <a:r>
            <a:rPr lang="en-US" dirty="0" smtClean="0"/>
            <a:t>Evaluation Models</a:t>
          </a:r>
          <a:endParaRPr lang="en-GB" dirty="0"/>
        </a:p>
      </dgm:t>
    </dgm:pt>
    <dgm:pt modelId="{44E5AAC0-D718-454F-B55D-D9452F35A56C}" type="parTrans" cxnId="{98376A66-2E24-4639-8E44-81B6E4DF7D2F}">
      <dgm:prSet/>
      <dgm:spPr/>
      <dgm:t>
        <a:bodyPr/>
        <a:lstStyle/>
        <a:p>
          <a:endParaRPr lang="en-GB"/>
        </a:p>
      </dgm:t>
    </dgm:pt>
    <dgm:pt modelId="{AD616930-2BB1-4AF5-A9C9-84F65D8C8051}" type="sibTrans" cxnId="{98376A66-2E24-4639-8E44-81B6E4DF7D2F}">
      <dgm:prSet/>
      <dgm:spPr/>
      <dgm:t>
        <a:bodyPr/>
        <a:lstStyle/>
        <a:p>
          <a:endParaRPr lang="en-GB"/>
        </a:p>
      </dgm:t>
    </dgm:pt>
    <dgm:pt modelId="{ADB8C5A1-B4AC-4666-9142-FC526C050B98}">
      <dgm:prSet/>
      <dgm:spPr/>
      <dgm:t>
        <a:bodyPr/>
        <a:lstStyle/>
        <a:p>
          <a:pPr rtl="0"/>
          <a:r>
            <a:rPr lang="en-US" dirty="0" smtClean="0"/>
            <a:t>Conclusion </a:t>
          </a:r>
          <a:endParaRPr lang="en-GB" dirty="0"/>
        </a:p>
      </dgm:t>
    </dgm:pt>
    <dgm:pt modelId="{0B5CDD53-D359-4128-A9CB-8A9F7252731C}" type="parTrans" cxnId="{0E12B612-C4D5-4387-BDBA-BDD81CB91AE2}">
      <dgm:prSet/>
      <dgm:spPr/>
      <dgm:t>
        <a:bodyPr/>
        <a:lstStyle/>
        <a:p>
          <a:endParaRPr lang="en-GB"/>
        </a:p>
      </dgm:t>
    </dgm:pt>
    <dgm:pt modelId="{FD49EEE0-86EE-416E-A8C8-BCEC07895B9A}" type="sibTrans" cxnId="{0E12B612-C4D5-4387-BDBA-BDD81CB91AE2}">
      <dgm:prSet/>
      <dgm:spPr/>
      <dgm:t>
        <a:bodyPr/>
        <a:lstStyle/>
        <a:p>
          <a:endParaRPr lang="en-GB"/>
        </a:p>
      </dgm:t>
    </dgm:pt>
    <dgm:pt modelId="{27F5CA46-1D6C-490E-B4F0-139EDE593E15}" type="pres">
      <dgm:prSet presAssocID="{EF75C513-8BA7-4CD0-BAFD-3CAC1D2B2BC7}" presName="compositeShape" presStyleCnt="0">
        <dgm:presLayoutVars>
          <dgm:dir/>
          <dgm:resizeHandles/>
        </dgm:presLayoutVars>
      </dgm:prSet>
      <dgm:spPr/>
      <dgm:t>
        <a:bodyPr/>
        <a:lstStyle/>
        <a:p>
          <a:endParaRPr lang="en-GB"/>
        </a:p>
      </dgm:t>
    </dgm:pt>
    <dgm:pt modelId="{4F0C00C8-37ED-4343-9DF1-7E279769D998}" type="pres">
      <dgm:prSet presAssocID="{EF75C513-8BA7-4CD0-BAFD-3CAC1D2B2BC7}" presName="pyramid" presStyleLbl="node1" presStyleIdx="0" presStyleCnt="1"/>
      <dgm:spPr/>
    </dgm:pt>
    <dgm:pt modelId="{3406D5EC-2728-41E2-AC9E-C250D0D7A3B3}" type="pres">
      <dgm:prSet presAssocID="{EF75C513-8BA7-4CD0-BAFD-3CAC1D2B2BC7}" presName="theList" presStyleCnt="0"/>
      <dgm:spPr/>
    </dgm:pt>
    <dgm:pt modelId="{A6FA8356-7592-4C22-8256-FD159D6232F9}" type="pres">
      <dgm:prSet presAssocID="{50789C81-F7E8-45DC-BA6A-979527C09743}" presName="aNode" presStyleLbl="fgAcc1" presStyleIdx="0" presStyleCnt="9">
        <dgm:presLayoutVars>
          <dgm:bulletEnabled val="1"/>
        </dgm:presLayoutVars>
      </dgm:prSet>
      <dgm:spPr/>
      <dgm:t>
        <a:bodyPr/>
        <a:lstStyle/>
        <a:p>
          <a:endParaRPr lang="en-GB"/>
        </a:p>
      </dgm:t>
    </dgm:pt>
    <dgm:pt modelId="{67DF4DAF-EADA-404B-B982-8BAF525FF962}" type="pres">
      <dgm:prSet presAssocID="{50789C81-F7E8-45DC-BA6A-979527C09743}" presName="aSpace" presStyleCnt="0"/>
      <dgm:spPr/>
    </dgm:pt>
    <dgm:pt modelId="{8E7C3B70-2001-4EB5-8487-229C95D0226A}" type="pres">
      <dgm:prSet presAssocID="{823D1235-3E1D-4F06-9DD4-7D1C7781B813}" presName="aNode" presStyleLbl="fgAcc1" presStyleIdx="1" presStyleCnt="9">
        <dgm:presLayoutVars>
          <dgm:bulletEnabled val="1"/>
        </dgm:presLayoutVars>
      </dgm:prSet>
      <dgm:spPr/>
      <dgm:t>
        <a:bodyPr/>
        <a:lstStyle/>
        <a:p>
          <a:endParaRPr lang="en-GB"/>
        </a:p>
      </dgm:t>
    </dgm:pt>
    <dgm:pt modelId="{3276D4E8-C538-4B02-9203-A43D7A2177D3}" type="pres">
      <dgm:prSet presAssocID="{823D1235-3E1D-4F06-9DD4-7D1C7781B813}" presName="aSpace" presStyleCnt="0"/>
      <dgm:spPr/>
    </dgm:pt>
    <dgm:pt modelId="{AF21AD52-68A1-4CC0-9278-AEE65C457B71}" type="pres">
      <dgm:prSet presAssocID="{CBAB98EE-249F-42B8-8876-763B840647EA}" presName="aNode" presStyleLbl="fgAcc1" presStyleIdx="2" presStyleCnt="9">
        <dgm:presLayoutVars>
          <dgm:bulletEnabled val="1"/>
        </dgm:presLayoutVars>
      </dgm:prSet>
      <dgm:spPr/>
      <dgm:t>
        <a:bodyPr/>
        <a:lstStyle/>
        <a:p>
          <a:endParaRPr lang="en-GB"/>
        </a:p>
      </dgm:t>
    </dgm:pt>
    <dgm:pt modelId="{1888EC75-9075-4D11-B893-D783C605961D}" type="pres">
      <dgm:prSet presAssocID="{CBAB98EE-249F-42B8-8876-763B840647EA}" presName="aSpace" presStyleCnt="0"/>
      <dgm:spPr/>
    </dgm:pt>
    <dgm:pt modelId="{1676E0E5-640C-4AE5-955B-C507ABEB648F}" type="pres">
      <dgm:prSet presAssocID="{6C978C95-99D2-4189-91EC-A07BC0814111}" presName="aNode" presStyleLbl="fgAcc1" presStyleIdx="3" presStyleCnt="9">
        <dgm:presLayoutVars>
          <dgm:bulletEnabled val="1"/>
        </dgm:presLayoutVars>
      </dgm:prSet>
      <dgm:spPr/>
      <dgm:t>
        <a:bodyPr/>
        <a:lstStyle/>
        <a:p>
          <a:endParaRPr lang="en-GB"/>
        </a:p>
      </dgm:t>
    </dgm:pt>
    <dgm:pt modelId="{C64E8A2C-3DEC-4724-9F84-DFD4B7B20389}" type="pres">
      <dgm:prSet presAssocID="{6C978C95-99D2-4189-91EC-A07BC0814111}" presName="aSpace" presStyleCnt="0"/>
      <dgm:spPr/>
    </dgm:pt>
    <dgm:pt modelId="{79F9DB59-F7EC-4B4C-AE27-1299F4031544}" type="pres">
      <dgm:prSet presAssocID="{5907DF32-9ADB-4443-9CEA-4DE7AF9970EE}" presName="aNode" presStyleLbl="fgAcc1" presStyleIdx="4" presStyleCnt="9">
        <dgm:presLayoutVars>
          <dgm:bulletEnabled val="1"/>
        </dgm:presLayoutVars>
      </dgm:prSet>
      <dgm:spPr/>
      <dgm:t>
        <a:bodyPr/>
        <a:lstStyle/>
        <a:p>
          <a:endParaRPr lang="en-GB"/>
        </a:p>
      </dgm:t>
    </dgm:pt>
    <dgm:pt modelId="{D2D31A92-DDD0-45B5-8DB3-D97F7083D6A9}" type="pres">
      <dgm:prSet presAssocID="{5907DF32-9ADB-4443-9CEA-4DE7AF9970EE}" presName="aSpace" presStyleCnt="0"/>
      <dgm:spPr/>
    </dgm:pt>
    <dgm:pt modelId="{93BB1CBC-1C3E-4F5E-94F4-501234FC69DC}" type="pres">
      <dgm:prSet presAssocID="{BFC4A593-C6E4-4438-84F2-E63717A1499A}" presName="aNode" presStyleLbl="fgAcc1" presStyleIdx="5" presStyleCnt="9">
        <dgm:presLayoutVars>
          <dgm:bulletEnabled val="1"/>
        </dgm:presLayoutVars>
      </dgm:prSet>
      <dgm:spPr/>
      <dgm:t>
        <a:bodyPr/>
        <a:lstStyle/>
        <a:p>
          <a:endParaRPr lang="en-GB"/>
        </a:p>
      </dgm:t>
    </dgm:pt>
    <dgm:pt modelId="{5D00413B-2353-45F3-863E-E591E772E0CF}" type="pres">
      <dgm:prSet presAssocID="{BFC4A593-C6E4-4438-84F2-E63717A1499A}" presName="aSpace" presStyleCnt="0"/>
      <dgm:spPr/>
    </dgm:pt>
    <dgm:pt modelId="{F93FC4AF-B4C0-481A-8D0F-DE88742EA55B}" type="pres">
      <dgm:prSet presAssocID="{95D5C5AD-9BFC-49E6-89F5-CFEEA712559A}" presName="aNode" presStyleLbl="fgAcc1" presStyleIdx="6" presStyleCnt="9">
        <dgm:presLayoutVars>
          <dgm:bulletEnabled val="1"/>
        </dgm:presLayoutVars>
      </dgm:prSet>
      <dgm:spPr/>
      <dgm:t>
        <a:bodyPr/>
        <a:lstStyle/>
        <a:p>
          <a:endParaRPr lang="en-GB"/>
        </a:p>
      </dgm:t>
    </dgm:pt>
    <dgm:pt modelId="{02CD41CD-DCD3-4CC1-B664-DFD5F47DCB10}" type="pres">
      <dgm:prSet presAssocID="{95D5C5AD-9BFC-49E6-89F5-CFEEA712559A}" presName="aSpace" presStyleCnt="0"/>
      <dgm:spPr/>
    </dgm:pt>
    <dgm:pt modelId="{A5661CD9-565A-4FB3-A222-9A1995003161}" type="pres">
      <dgm:prSet presAssocID="{3C7C2361-E5F6-4F3A-908B-2F9D514C7E99}" presName="aNode" presStyleLbl="fgAcc1" presStyleIdx="7" presStyleCnt="9">
        <dgm:presLayoutVars>
          <dgm:bulletEnabled val="1"/>
        </dgm:presLayoutVars>
      </dgm:prSet>
      <dgm:spPr/>
      <dgm:t>
        <a:bodyPr/>
        <a:lstStyle/>
        <a:p>
          <a:endParaRPr lang="en-GB"/>
        </a:p>
      </dgm:t>
    </dgm:pt>
    <dgm:pt modelId="{9CBEC296-2D62-4C16-9D51-D21408E37FF4}" type="pres">
      <dgm:prSet presAssocID="{3C7C2361-E5F6-4F3A-908B-2F9D514C7E99}" presName="aSpace" presStyleCnt="0"/>
      <dgm:spPr/>
    </dgm:pt>
    <dgm:pt modelId="{504E0C2D-8938-4E92-8108-971FCE3879ED}" type="pres">
      <dgm:prSet presAssocID="{ADB8C5A1-B4AC-4666-9142-FC526C050B98}" presName="aNode" presStyleLbl="fgAcc1" presStyleIdx="8" presStyleCnt="9">
        <dgm:presLayoutVars>
          <dgm:bulletEnabled val="1"/>
        </dgm:presLayoutVars>
      </dgm:prSet>
      <dgm:spPr/>
      <dgm:t>
        <a:bodyPr/>
        <a:lstStyle/>
        <a:p>
          <a:endParaRPr lang="en-GB"/>
        </a:p>
      </dgm:t>
    </dgm:pt>
    <dgm:pt modelId="{C8E060E7-0DA1-462B-96A9-B1486AEA79BF}" type="pres">
      <dgm:prSet presAssocID="{ADB8C5A1-B4AC-4666-9142-FC526C050B98}" presName="aSpace" presStyleCnt="0"/>
      <dgm:spPr/>
    </dgm:pt>
  </dgm:ptLst>
  <dgm:cxnLst>
    <dgm:cxn modelId="{59D113F1-B247-4314-BB6C-BC51C41D89E0}" type="presOf" srcId="{95D5C5AD-9BFC-49E6-89F5-CFEEA712559A}" destId="{F93FC4AF-B4C0-481A-8D0F-DE88742EA55B}" srcOrd="0" destOrd="0" presId="urn:microsoft.com/office/officeart/2005/8/layout/pyramid2"/>
    <dgm:cxn modelId="{EC42F010-2A80-4787-88CF-195E25C67110}" type="presOf" srcId="{ADB8C5A1-B4AC-4666-9142-FC526C050B98}" destId="{504E0C2D-8938-4E92-8108-971FCE3879ED}" srcOrd="0" destOrd="0" presId="urn:microsoft.com/office/officeart/2005/8/layout/pyramid2"/>
    <dgm:cxn modelId="{09330B14-7400-432A-A7D0-C506F5F540E5}" srcId="{EF75C513-8BA7-4CD0-BAFD-3CAC1D2B2BC7}" destId="{823D1235-3E1D-4F06-9DD4-7D1C7781B813}" srcOrd="1" destOrd="0" parTransId="{ECA823DC-DE08-4795-AEF3-C5E929390384}" sibTransId="{50EFBEBC-14C0-4F8E-89EA-93C2C68DC7F9}"/>
    <dgm:cxn modelId="{0E12B612-C4D5-4387-BDBA-BDD81CB91AE2}" srcId="{EF75C513-8BA7-4CD0-BAFD-3CAC1D2B2BC7}" destId="{ADB8C5A1-B4AC-4666-9142-FC526C050B98}" srcOrd="8" destOrd="0" parTransId="{0B5CDD53-D359-4128-A9CB-8A9F7252731C}" sibTransId="{FD49EEE0-86EE-416E-A8C8-BCEC07895B9A}"/>
    <dgm:cxn modelId="{B8D10569-CCEE-42D2-BC94-1F9DDDC6F0E8}" srcId="{EF75C513-8BA7-4CD0-BAFD-3CAC1D2B2BC7}" destId="{50789C81-F7E8-45DC-BA6A-979527C09743}" srcOrd="0" destOrd="0" parTransId="{87A71C18-4A4F-4687-8D39-F86B6884D337}" sibTransId="{67C76AA3-C2A3-4878-93DB-702B80F91BDB}"/>
    <dgm:cxn modelId="{E3ABCF5B-19EC-4AD0-97E4-31B6CB26B9EC}" srcId="{EF75C513-8BA7-4CD0-BAFD-3CAC1D2B2BC7}" destId="{6C978C95-99D2-4189-91EC-A07BC0814111}" srcOrd="3" destOrd="0" parTransId="{C944458D-191C-411D-8909-2A10E5891DF2}" sibTransId="{A92F5758-EFC3-4435-B711-0909B51E2ABE}"/>
    <dgm:cxn modelId="{24422374-1263-4D55-96C0-6E276E6BC5D7}" type="presOf" srcId="{BFC4A593-C6E4-4438-84F2-E63717A1499A}" destId="{93BB1CBC-1C3E-4F5E-94F4-501234FC69DC}" srcOrd="0" destOrd="0" presId="urn:microsoft.com/office/officeart/2005/8/layout/pyramid2"/>
    <dgm:cxn modelId="{DAA12F5B-925E-40C9-959F-953C70A566C2}" type="presOf" srcId="{823D1235-3E1D-4F06-9DD4-7D1C7781B813}" destId="{8E7C3B70-2001-4EB5-8487-229C95D0226A}" srcOrd="0" destOrd="0" presId="urn:microsoft.com/office/officeart/2005/8/layout/pyramid2"/>
    <dgm:cxn modelId="{C98E7AF5-D3A1-4D3F-BAA3-BEADA7E4BCFC}" srcId="{EF75C513-8BA7-4CD0-BAFD-3CAC1D2B2BC7}" destId="{CBAB98EE-249F-42B8-8876-763B840647EA}" srcOrd="2" destOrd="0" parTransId="{BA1CD3D1-F5B5-4F5F-9FC3-6BE2E22F0B7A}" sibTransId="{D0200CC2-E6D4-401F-932B-6ABDEEA292EE}"/>
    <dgm:cxn modelId="{A982F265-F38E-45BD-9EEB-7E5D84A925E1}" srcId="{EF75C513-8BA7-4CD0-BAFD-3CAC1D2B2BC7}" destId="{BFC4A593-C6E4-4438-84F2-E63717A1499A}" srcOrd="5" destOrd="0" parTransId="{B957A3DD-9E73-488C-9CA5-1D53F4E14DD8}" sibTransId="{4DBE5B98-488A-4796-9244-94A62AFEFFB6}"/>
    <dgm:cxn modelId="{923ED10F-2A4A-4067-B890-BF791356EC44}" srcId="{EF75C513-8BA7-4CD0-BAFD-3CAC1D2B2BC7}" destId="{95D5C5AD-9BFC-49E6-89F5-CFEEA712559A}" srcOrd="6" destOrd="0" parTransId="{9141BC44-54B1-440C-A110-784C60E1EBB5}" sibTransId="{9E98E196-756C-47FE-A3DA-1F090A83C905}"/>
    <dgm:cxn modelId="{E87BD88D-7682-46B6-A47A-E4CE13524B26}" srcId="{EF75C513-8BA7-4CD0-BAFD-3CAC1D2B2BC7}" destId="{5907DF32-9ADB-4443-9CEA-4DE7AF9970EE}" srcOrd="4" destOrd="0" parTransId="{9E9D642A-3412-48FE-888B-7E902718F801}" sibTransId="{B8B600E7-4A00-4735-AF03-D74719E0E19B}"/>
    <dgm:cxn modelId="{AE4ADA2E-E23D-4FDD-BCE2-FEF6697F9830}" type="presOf" srcId="{6C978C95-99D2-4189-91EC-A07BC0814111}" destId="{1676E0E5-640C-4AE5-955B-C507ABEB648F}" srcOrd="0" destOrd="0" presId="urn:microsoft.com/office/officeart/2005/8/layout/pyramid2"/>
    <dgm:cxn modelId="{DD46981C-020F-4C16-AF99-D15629A2095F}" type="presOf" srcId="{50789C81-F7E8-45DC-BA6A-979527C09743}" destId="{A6FA8356-7592-4C22-8256-FD159D6232F9}" srcOrd="0" destOrd="0" presId="urn:microsoft.com/office/officeart/2005/8/layout/pyramid2"/>
    <dgm:cxn modelId="{7ABB613A-7D2B-402A-B953-419E1820B337}" type="presOf" srcId="{3C7C2361-E5F6-4F3A-908B-2F9D514C7E99}" destId="{A5661CD9-565A-4FB3-A222-9A1995003161}" srcOrd="0" destOrd="0" presId="urn:microsoft.com/office/officeart/2005/8/layout/pyramid2"/>
    <dgm:cxn modelId="{AADD190D-882C-4404-A868-C896E10795AD}" type="presOf" srcId="{CBAB98EE-249F-42B8-8876-763B840647EA}" destId="{AF21AD52-68A1-4CC0-9278-AEE65C457B71}" srcOrd="0" destOrd="0" presId="urn:microsoft.com/office/officeart/2005/8/layout/pyramid2"/>
    <dgm:cxn modelId="{98376A66-2E24-4639-8E44-81B6E4DF7D2F}" srcId="{EF75C513-8BA7-4CD0-BAFD-3CAC1D2B2BC7}" destId="{3C7C2361-E5F6-4F3A-908B-2F9D514C7E99}" srcOrd="7" destOrd="0" parTransId="{44E5AAC0-D718-454F-B55D-D9452F35A56C}" sibTransId="{AD616930-2BB1-4AF5-A9C9-84F65D8C8051}"/>
    <dgm:cxn modelId="{8821C226-9CC7-469E-998A-8E255B8C1E58}" type="presOf" srcId="{EF75C513-8BA7-4CD0-BAFD-3CAC1D2B2BC7}" destId="{27F5CA46-1D6C-490E-B4F0-139EDE593E15}" srcOrd="0" destOrd="0" presId="urn:microsoft.com/office/officeart/2005/8/layout/pyramid2"/>
    <dgm:cxn modelId="{7D3145ED-AAEF-4229-8C68-422A34358BE4}" type="presOf" srcId="{5907DF32-9ADB-4443-9CEA-4DE7AF9970EE}" destId="{79F9DB59-F7EC-4B4C-AE27-1299F4031544}" srcOrd="0" destOrd="0" presId="urn:microsoft.com/office/officeart/2005/8/layout/pyramid2"/>
    <dgm:cxn modelId="{559318B8-DDAA-4B8A-A54E-558133809E4F}" type="presParOf" srcId="{27F5CA46-1D6C-490E-B4F0-139EDE593E15}" destId="{4F0C00C8-37ED-4343-9DF1-7E279769D998}" srcOrd="0" destOrd="0" presId="urn:microsoft.com/office/officeart/2005/8/layout/pyramid2"/>
    <dgm:cxn modelId="{5D762224-BF86-4330-A519-4FC120D57496}" type="presParOf" srcId="{27F5CA46-1D6C-490E-B4F0-139EDE593E15}" destId="{3406D5EC-2728-41E2-AC9E-C250D0D7A3B3}" srcOrd="1" destOrd="0" presId="urn:microsoft.com/office/officeart/2005/8/layout/pyramid2"/>
    <dgm:cxn modelId="{F9E45C8A-0CD2-4FA8-B514-6B9F71555FB6}" type="presParOf" srcId="{3406D5EC-2728-41E2-AC9E-C250D0D7A3B3}" destId="{A6FA8356-7592-4C22-8256-FD159D6232F9}" srcOrd="0" destOrd="0" presId="urn:microsoft.com/office/officeart/2005/8/layout/pyramid2"/>
    <dgm:cxn modelId="{E5B65DB1-62C1-49F2-B924-0128AA51FCE1}" type="presParOf" srcId="{3406D5EC-2728-41E2-AC9E-C250D0D7A3B3}" destId="{67DF4DAF-EADA-404B-B982-8BAF525FF962}" srcOrd="1" destOrd="0" presId="urn:microsoft.com/office/officeart/2005/8/layout/pyramid2"/>
    <dgm:cxn modelId="{5501083E-9D89-489F-A662-1FCE4A173584}" type="presParOf" srcId="{3406D5EC-2728-41E2-AC9E-C250D0D7A3B3}" destId="{8E7C3B70-2001-4EB5-8487-229C95D0226A}" srcOrd="2" destOrd="0" presId="urn:microsoft.com/office/officeart/2005/8/layout/pyramid2"/>
    <dgm:cxn modelId="{714A87AC-36E7-42BF-8961-E678918C3C25}" type="presParOf" srcId="{3406D5EC-2728-41E2-AC9E-C250D0D7A3B3}" destId="{3276D4E8-C538-4B02-9203-A43D7A2177D3}" srcOrd="3" destOrd="0" presId="urn:microsoft.com/office/officeart/2005/8/layout/pyramid2"/>
    <dgm:cxn modelId="{2A7B624C-FB1E-457A-9374-60B182ED604D}" type="presParOf" srcId="{3406D5EC-2728-41E2-AC9E-C250D0D7A3B3}" destId="{AF21AD52-68A1-4CC0-9278-AEE65C457B71}" srcOrd="4" destOrd="0" presId="urn:microsoft.com/office/officeart/2005/8/layout/pyramid2"/>
    <dgm:cxn modelId="{3309517E-26AC-48D8-8835-5FC7CD4152ED}" type="presParOf" srcId="{3406D5EC-2728-41E2-AC9E-C250D0D7A3B3}" destId="{1888EC75-9075-4D11-B893-D783C605961D}" srcOrd="5" destOrd="0" presId="urn:microsoft.com/office/officeart/2005/8/layout/pyramid2"/>
    <dgm:cxn modelId="{5F6110B1-03C2-4EE5-A911-0162561F38DD}" type="presParOf" srcId="{3406D5EC-2728-41E2-AC9E-C250D0D7A3B3}" destId="{1676E0E5-640C-4AE5-955B-C507ABEB648F}" srcOrd="6" destOrd="0" presId="urn:microsoft.com/office/officeart/2005/8/layout/pyramid2"/>
    <dgm:cxn modelId="{8355B87B-1045-454C-A132-D8E8379E2857}" type="presParOf" srcId="{3406D5EC-2728-41E2-AC9E-C250D0D7A3B3}" destId="{C64E8A2C-3DEC-4724-9F84-DFD4B7B20389}" srcOrd="7" destOrd="0" presId="urn:microsoft.com/office/officeart/2005/8/layout/pyramid2"/>
    <dgm:cxn modelId="{DC2731B2-F376-42D9-A62B-AF35270E13A1}" type="presParOf" srcId="{3406D5EC-2728-41E2-AC9E-C250D0D7A3B3}" destId="{79F9DB59-F7EC-4B4C-AE27-1299F4031544}" srcOrd="8" destOrd="0" presId="urn:microsoft.com/office/officeart/2005/8/layout/pyramid2"/>
    <dgm:cxn modelId="{F6FEBD69-0B6F-4431-BBEB-77D939992350}" type="presParOf" srcId="{3406D5EC-2728-41E2-AC9E-C250D0D7A3B3}" destId="{D2D31A92-DDD0-45B5-8DB3-D97F7083D6A9}" srcOrd="9" destOrd="0" presId="urn:microsoft.com/office/officeart/2005/8/layout/pyramid2"/>
    <dgm:cxn modelId="{41CCC18E-7736-4355-9DAE-A2EC089C7B33}" type="presParOf" srcId="{3406D5EC-2728-41E2-AC9E-C250D0D7A3B3}" destId="{93BB1CBC-1C3E-4F5E-94F4-501234FC69DC}" srcOrd="10" destOrd="0" presId="urn:microsoft.com/office/officeart/2005/8/layout/pyramid2"/>
    <dgm:cxn modelId="{951EF87D-3A82-4BA9-AC5E-07651FEAC550}" type="presParOf" srcId="{3406D5EC-2728-41E2-AC9E-C250D0D7A3B3}" destId="{5D00413B-2353-45F3-863E-E591E772E0CF}" srcOrd="11" destOrd="0" presId="urn:microsoft.com/office/officeart/2005/8/layout/pyramid2"/>
    <dgm:cxn modelId="{45E8DB0F-C8AA-441F-B07B-76FEAA7BF969}" type="presParOf" srcId="{3406D5EC-2728-41E2-AC9E-C250D0D7A3B3}" destId="{F93FC4AF-B4C0-481A-8D0F-DE88742EA55B}" srcOrd="12" destOrd="0" presId="urn:microsoft.com/office/officeart/2005/8/layout/pyramid2"/>
    <dgm:cxn modelId="{A43CDF1C-616A-4C23-B529-78733CEF40CE}" type="presParOf" srcId="{3406D5EC-2728-41E2-AC9E-C250D0D7A3B3}" destId="{02CD41CD-DCD3-4CC1-B664-DFD5F47DCB10}" srcOrd="13" destOrd="0" presId="urn:microsoft.com/office/officeart/2005/8/layout/pyramid2"/>
    <dgm:cxn modelId="{904F758C-58FE-4612-9EE7-15A2359F7306}" type="presParOf" srcId="{3406D5EC-2728-41E2-AC9E-C250D0D7A3B3}" destId="{A5661CD9-565A-4FB3-A222-9A1995003161}" srcOrd="14" destOrd="0" presId="urn:microsoft.com/office/officeart/2005/8/layout/pyramid2"/>
    <dgm:cxn modelId="{47D7240B-D1E1-47EE-B88F-562D387BE899}" type="presParOf" srcId="{3406D5EC-2728-41E2-AC9E-C250D0D7A3B3}" destId="{9CBEC296-2D62-4C16-9D51-D21408E37FF4}" srcOrd="15" destOrd="0" presId="urn:microsoft.com/office/officeart/2005/8/layout/pyramid2"/>
    <dgm:cxn modelId="{1C421BFD-B83A-42CA-A0EB-3639C1E41434}" type="presParOf" srcId="{3406D5EC-2728-41E2-AC9E-C250D0D7A3B3}" destId="{504E0C2D-8938-4E92-8108-971FCE3879ED}" srcOrd="16" destOrd="0" presId="urn:microsoft.com/office/officeart/2005/8/layout/pyramid2"/>
    <dgm:cxn modelId="{4B893B9D-07F1-4BE0-8651-C2CBE0FF2A00}" type="presParOf" srcId="{3406D5EC-2728-41E2-AC9E-C250D0D7A3B3}" destId="{C8E060E7-0DA1-462B-96A9-B1486AEA79BF}" srcOrd="17" destOrd="0" presId="urn:microsoft.com/office/officeart/2005/8/layout/pyramid2"/>
  </dgm:cxnLst>
  <dgm:bg>
    <a:solidFill>
      <a:srgbClr val="00B050"/>
    </a:solid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83E136-0F09-431E-888C-6AB2BBB6B3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9BB62451-55E4-44CF-8748-9973FAEE9181}">
      <dgm:prSet custT="1"/>
      <dgm:spPr>
        <a:solidFill>
          <a:srgbClr val="002060"/>
        </a:solidFill>
      </dgm:spPr>
      <dgm:t>
        <a:bodyPr/>
        <a:lstStyle/>
        <a:p>
          <a:pPr rtl="0"/>
          <a:r>
            <a:rPr lang="en-GB" sz="2800" dirty="0" smtClean="0">
              <a:solidFill>
                <a:schemeClr val="bg1"/>
              </a:solidFill>
            </a:rPr>
            <a:t>Quality  is investment of excellent inputs and production of exceptional outcomes that are assessed in terms of the internal resources of an institution, such as student’s inclination to learning, staff productivity, number of faculties with terminal degrees, number of soft/hard copy  volumes in the library, reputation, and magnitude of endowments. </a:t>
          </a:r>
          <a:endParaRPr lang="en-GB" sz="2800" dirty="0">
            <a:solidFill>
              <a:schemeClr val="bg1"/>
            </a:solidFill>
          </a:endParaRPr>
        </a:p>
      </dgm:t>
    </dgm:pt>
    <dgm:pt modelId="{D55EBD7D-B019-43A4-9AE9-144D1F5FE1CF}" type="parTrans" cxnId="{FA230D88-974B-4D77-9338-4FB179A09D68}">
      <dgm:prSet/>
      <dgm:spPr/>
      <dgm:t>
        <a:bodyPr/>
        <a:lstStyle/>
        <a:p>
          <a:endParaRPr lang="en-GB"/>
        </a:p>
      </dgm:t>
    </dgm:pt>
    <dgm:pt modelId="{D755687C-4175-4A39-B571-11A7875D24D9}" type="sibTrans" cxnId="{FA230D88-974B-4D77-9338-4FB179A09D68}">
      <dgm:prSet/>
      <dgm:spPr/>
      <dgm:t>
        <a:bodyPr/>
        <a:lstStyle/>
        <a:p>
          <a:endParaRPr lang="en-GB"/>
        </a:p>
      </dgm:t>
    </dgm:pt>
    <dgm:pt modelId="{39C7FBC0-CF8E-487D-A99C-2BA2F0569379}">
      <dgm:prSet custT="1"/>
      <dgm:spPr>
        <a:solidFill>
          <a:srgbClr val="002060"/>
        </a:solidFill>
      </dgm:spPr>
      <dgm:t>
        <a:bodyPr/>
        <a:lstStyle/>
        <a:p>
          <a:pPr rtl="0"/>
          <a:r>
            <a:rPr lang="en-GB" sz="2800" dirty="0" smtClean="0">
              <a:solidFill>
                <a:schemeClr val="bg1"/>
              </a:solidFill>
            </a:rPr>
            <a:t>Quality is transformational, performance-oriented, outcome-based, and can best be measured in terms of the competencies that students gain from a university education.</a:t>
          </a:r>
        </a:p>
        <a:p>
          <a:pPr rtl="0"/>
          <a:r>
            <a:rPr lang="en-GB" sz="2800" dirty="0" smtClean="0">
              <a:solidFill>
                <a:srgbClr val="FFFF00"/>
              </a:solidFill>
            </a:rPr>
            <a:t>What determines student’s inclination to learning?</a:t>
          </a:r>
          <a:endParaRPr lang="en-GB" sz="2800" dirty="0">
            <a:solidFill>
              <a:srgbClr val="FFFF00"/>
            </a:solidFill>
          </a:endParaRPr>
        </a:p>
      </dgm:t>
    </dgm:pt>
    <dgm:pt modelId="{2AF0B24C-93FE-44E1-A3D1-A35B86FF2278}" type="parTrans" cxnId="{D50C26ED-7D88-458E-AAEB-51C769412393}">
      <dgm:prSet/>
      <dgm:spPr/>
      <dgm:t>
        <a:bodyPr/>
        <a:lstStyle/>
        <a:p>
          <a:endParaRPr lang="en-GB"/>
        </a:p>
      </dgm:t>
    </dgm:pt>
    <dgm:pt modelId="{0C4EA9A6-5456-4E2E-8246-4D7312267ACD}" type="sibTrans" cxnId="{D50C26ED-7D88-458E-AAEB-51C769412393}">
      <dgm:prSet/>
      <dgm:spPr/>
      <dgm:t>
        <a:bodyPr/>
        <a:lstStyle/>
        <a:p>
          <a:endParaRPr lang="en-GB"/>
        </a:p>
      </dgm:t>
    </dgm:pt>
    <dgm:pt modelId="{8F737381-D337-4942-BB7A-AF8F67C1F38A}" type="pres">
      <dgm:prSet presAssocID="{0D83E136-0F09-431E-888C-6AB2BBB6B358}" presName="linear" presStyleCnt="0">
        <dgm:presLayoutVars>
          <dgm:animLvl val="lvl"/>
          <dgm:resizeHandles val="exact"/>
        </dgm:presLayoutVars>
      </dgm:prSet>
      <dgm:spPr/>
      <dgm:t>
        <a:bodyPr/>
        <a:lstStyle/>
        <a:p>
          <a:endParaRPr lang="en-GB"/>
        </a:p>
      </dgm:t>
    </dgm:pt>
    <dgm:pt modelId="{5EFA449A-997A-42A6-9CCB-613E7F96D214}" type="pres">
      <dgm:prSet presAssocID="{9BB62451-55E4-44CF-8748-9973FAEE9181}" presName="parentText" presStyleLbl="node1" presStyleIdx="0" presStyleCnt="2">
        <dgm:presLayoutVars>
          <dgm:chMax val="0"/>
          <dgm:bulletEnabled val="1"/>
        </dgm:presLayoutVars>
      </dgm:prSet>
      <dgm:spPr/>
      <dgm:t>
        <a:bodyPr/>
        <a:lstStyle/>
        <a:p>
          <a:endParaRPr lang="en-GB"/>
        </a:p>
      </dgm:t>
    </dgm:pt>
    <dgm:pt modelId="{8B67CDF4-21CD-4C0A-AFE1-3DC5F8E0F90A}" type="pres">
      <dgm:prSet presAssocID="{D755687C-4175-4A39-B571-11A7875D24D9}" presName="spacer" presStyleCnt="0"/>
      <dgm:spPr/>
    </dgm:pt>
    <dgm:pt modelId="{83B601B0-8C23-442E-BAA7-28BDE57975AC}" type="pres">
      <dgm:prSet presAssocID="{39C7FBC0-CF8E-487D-A99C-2BA2F0569379}" presName="parentText" presStyleLbl="node1" presStyleIdx="1" presStyleCnt="2">
        <dgm:presLayoutVars>
          <dgm:chMax val="0"/>
          <dgm:bulletEnabled val="1"/>
        </dgm:presLayoutVars>
      </dgm:prSet>
      <dgm:spPr/>
      <dgm:t>
        <a:bodyPr/>
        <a:lstStyle/>
        <a:p>
          <a:endParaRPr lang="en-GB"/>
        </a:p>
      </dgm:t>
    </dgm:pt>
  </dgm:ptLst>
  <dgm:cxnLst>
    <dgm:cxn modelId="{D50C26ED-7D88-458E-AAEB-51C769412393}" srcId="{0D83E136-0F09-431E-888C-6AB2BBB6B358}" destId="{39C7FBC0-CF8E-487D-A99C-2BA2F0569379}" srcOrd="1" destOrd="0" parTransId="{2AF0B24C-93FE-44E1-A3D1-A35B86FF2278}" sibTransId="{0C4EA9A6-5456-4E2E-8246-4D7312267ACD}"/>
    <dgm:cxn modelId="{5567FF72-34FD-43F1-8317-A40EA4B2F32B}" type="presOf" srcId="{9BB62451-55E4-44CF-8748-9973FAEE9181}" destId="{5EFA449A-997A-42A6-9CCB-613E7F96D214}" srcOrd="0" destOrd="0" presId="urn:microsoft.com/office/officeart/2005/8/layout/vList2"/>
    <dgm:cxn modelId="{A0585EA5-BEA9-4E06-9F85-1DF6CFEB0EEA}" type="presOf" srcId="{0D83E136-0F09-431E-888C-6AB2BBB6B358}" destId="{8F737381-D337-4942-BB7A-AF8F67C1F38A}" srcOrd="0" destOrd="0" presId="urn:microsoft.com/office/officeart/2005/8/layout/vList2"/>
    <dgm:cxn modelId="{7E6ED97E-FEE3-4842-9D47-E2B358CBAFE2}" type="presOf" srcId="{39C7FBC0-CF8E-487D-A99C-2BA2F0569379}" destId="{83B601B0-8C23-442E-BAA7-28BDE57975AC}" srcOrd="0" destOrd="0" presId="urn:microsoft.com/office/officeart/2005/8/layout/vList2"/>
    <dgm:cxn modelId="{FA230D88-974B-4D77-9338-4FB179A09D68}" srcId="{0D83E136-0F09-431E-888C-6AB2BBB6B358}" destId="{9BB62451-55E4-44CF-8748-9973FAEE9181}" srcOrd="0" destOrd="0" parTransId="{D55EBD7D-B019-43A4-9AE9-144D1F5FE1CF}" sibTransId="{D755687C-4175-4A39-B571-11A7875D24D9}"/>
    <dgm:cxn modelId="{7B214F27-E767-40D5-8DD8-0C065D766FD6}" type="presParOf" srcId="{8F737381-D337-4942-BB7A-AF8F67C1F38A}" destId="{5EFA449A-997A-42A6-9CCB-613E7F96D214}" srcOrd="0" destOrd="0" presId="urn:microsoft.com/office/officeart/2005/8/layout/vList2"/>
    <dgm:cxn modelId="{05CB685C-2ED0-4E45-95CE-274FCEA22C62}" type="presParOf" srcId="{8F737381-D337-4942-BB7A-AF8F67C1F38A}" destId="{8B67CDF4-21CD-4C0A-AFE1-3DC5F8E0F90A}" srcOrd="1" destOrd="0" presId="urn:microsoft.com/office/officeart/2005/8/layout/vList2"/>
    <dgm:cxn modelId="{3C2AAF5A-44C5-465E-AE80-39952B183E18}" type="presParOf" srcId="{8F737381-D337-4942-BB7A-AF8F67C1F38A}" destId="{83B601B0-8C23-442E-BAA7-28BDE57975AC}" srcOrd="2"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575DED-27F1-4C73-AF92-D8967D7CF5E8}"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GB"/>
        </a:p>
      </dgm:t>
    </dgm:pt>
    <dgm:pt modelId="{05F9BDC2-12A0-45E8-B557-90C5F794589B}">
      <dgm:prSet custT="1"/>
      <dgm:spPr>
        <a:solidFill>
          <a:schemeClr val="tx2">
            <a:lumMod val="60000"/>
            <a:lumOff val="40000"/>
            <a:alpha val="90000"/>
          </a:schemeClr>
        </a:solidFill>
      </dgm:spPr>
      <dgm:t>
        <a:bodyPr/>
        <a:lstStyle/>
        <a:p>
          <a:pPr rtl="0"/>
          <a:r>
            <a:rPr lang="en-GB" sz="2800" b="1" dirty="0" smtClean="0">
              <a:solidFill>
                <a:srgbClr val="C00000"/>
              </a:solidFill>
            </a:rPr>
            <a:t>Self-discipline:</a:t>
          </a:r>
          <a:r>
            <a:rPr lang="en-GB" sz="2800" dirty="0" smtClean="0"/>
            <a:t> is the ability to and the actual commitment to make oneself do what one should do, exactly how and when he should do it, irrespective of whether he feels like doing it or not.</a:t>
          </a:r>
          <a:endParaRPr lang="en-GB" sz="2800" dirty="0"/>
        </a:p>
      </dgm:t>
    </dgm:pt>
    <dgm:pt modelId="{44160E3F-9A90-4F15-9F7C-31962FF2E69A}" type="parTrans" cxnId="{757E983C-B896-453C-B8DE-3591778632D6}">
      <dgm:prSet/>
      <dgm:spPr/>
      <dgm:t>
        <a:bodyPr/>
        <a:lstStyle/>
        <a:p>
          <a:endParaRPr lang="en-GB"/>
        </a:p>
      </dgm:t>
    </dgm:pt>
    <dgm:pt modelId="{6FC9F555-75CB-4116-A3E7-66763D7447FD}" type="sibTrans" cxnId="{757E983C-B896-453C-B8DE-3591778632D6}">
      <dgm:prSet/>
      <dgm:spPr/>
      <dgm:t>
        <a:bodyPr/>
        <a:lstStyle/>
        <a:p>
          <a:endParaRPr lang="en-GB"/>
        </a:p>
      </dgm:t>
    </dgm:pt>
    <dgm:pt modelId="{267D96F2-2CA7-4518-B05B-08134BCA6B51}">
      <dgm:prSet custT="1"/>
      <dgm:spPr>
        <a:solidFill>
          <a:schemeClr val="tx2">
            <a:lumMod val="60000"/>
            <a:lumOff val="40000"/>
            <a:alpha val="90000"/>
          </a:schemeClr>
        </a:solidFill>
      </dgm:spPr>
      <dgm:t>
        <a:bodyPr/>
        <a:lstStyle/>
        <a:p>
          <a:pPr rtl="0"/>
          <a:r>
            <a:rPr lang="en-GB" sz="2800" b="1" dirty="0" smtClean="0">
              <a:solidFill>
                <a:srgbClr val="C00000"/>
              </a:solidFill>
            </a:rPr>
            <a:t>Persistence:</a:t>
          </a:r>
          <a:r>
            <a:rPr lang="en-GB" sz="2800" dirty="0" smtClean="0"/>
            <a:t> is the indomitable willpower, unshakable determination, irrepressible commitment, absolute dedication, relentless pursuit, continuous and ever-increasing confidence and resolute action in the direction of one’s goal until it is satisfactorily achieved.</a:t>
          </a:r>
          <a:endParaRPr lang="en-US" sz="2800" dirty="0"/>
        </a:p>
      </dgm:t>
    </dgm:pt>
    <dgm:pt modelId="{CD23F8DF-42BF-4B47-8496-A980F932BA94}" type="parTrans" cxnId="{4FC4F941-9DCC-451F-B39B-D083F5AFF155}">
      <dgm:prSet/>
      <dgm:spPr/>
      <dgm:t>
        <a:bodyPr/>
        <a:lstStyle/>
        <a:p>
          <a:endParaRPr lang="en-GB"/>
        </a:p>
      </dgm:t>
    </dgm:pt>
    <dgm:pt modelId="{F129E253-7554-48F7-90AF-6ED50646CAFD}" type="sibTrans" cxnId="{4FC4F941-9DCC-451F-B39B-D083F5AFF155}">
      <dgm:prSet/>
      <dgm:spPr/>
      <dgm:t>
        <a:bodyPr/>
        <a:lstStyle/>
        <a:p>
          <a:endParaRPr lang="en-GB"/>
        </a:p>
      </dgm:t>
    </dgm:pt>
    <dgm:pt modelId="{80990ECD-3CAC-480A-AA15-BE1F5EE2CCB6}" type="pres">
      <dgm:prSet presAssocID="{FD575DED-27F1-4C73-AF92-D8967D7CF5E8}" presName="compositeShape" presStyleCnt="0">
        <dgm:presLayoutVars>
          <dgm:dir/>
          <dgm:resizeHandles/>
        </dgm:presLayoutVars>
      </dgm:prSet>
      <dgm:spPr/>
      <dgm:t>
        <a:bodyPr/>
        <a:lstStyle/>
        <a:p>
          <a:endParaRPr lang="en-GB"/>
        </a:p>
      </dgm:t>
    </dgm:pt>
    <dgm:pt modelId="{32D5A313-5994-4D4C-8EE5-62479FBA0EEA}" type="pres">
      <dgm:prSet presAssocID="{FD575DED-27F1-4C73-AF92-D8967D7CF5E8}" presName="pyramid" presStyleLbl="node1" presStyleIdx="0" presStyleCnt="1"/>
      <dgm:spPr/>
    </dgm:pt>
    <dgm:pt modelId="{9F12F53C-8557-4FE3-AF93-5B5F4E2F4948}" type="pres">
      <dgm:prSet presAssocID="{FD575DED-27F1-4C73-AF92-D8967D7CF5E8}" presName="theList" presStyleCnt="0"/>
      <dgm:spPr/>
    </dgm:pt>
    <dgm:pt modelId="{B39AB3D8-DAF5-4FB7-83DB-431DCDF713D3}" type="pres">
      <dgm:prSet presAssocID="{05F9BDC2-12A0-45E8-B557-90C5F794589B}" presName="aNode" presStyleLbl="fgAcc1" presStyleIdx="0" presStyleCnt="2" custScaleX="263736" custScaleY="182577">
        <dgm:presLayoutVars>
          <dgm:bulletEnabled val="1"/>
        </dgm:presLayoutVars>
      </dgm:prSet>
      <dgm:spPr/>
      <dgm:t>
        <a:bodyPr/>
        <a:lstStyle/>
        <a:p>
          <a:endParaRPr lang="en-GB"/>
        </a:p>
      </dgm:t>
    </dgm:pt>
    <dgm:pt modelId="{1E8CD9E7-CBBE-4DD0-9913-A4D64E1EF4E8}" type="pres">
      <dgm:prSet presAssocID="{05F9BDC2-12A0-45E8-B557-90C5F794589B}" presName="aSpace" presStyleCnt="0"/>
      <dgm:spPr/>
    </dgm:pt>
    <dgm:pt modelId="{F58DD50D-6B31-45E2-8C4D-716D8805AF4C}" type="pres">
      <dgm:prSet presAssocID="{267D96F2-2CA7-4518-B05B-08134BCA6B51}" presName="aNode" presStyleLbl="fgAcc1" presStyleIdx="1" presStyleCnt="2" custScaleX="255496" custScaleY="214467">
        <dgm:presLayoutVars>
          <dgm:bulletEnabled val="1"/>
        </dgm:presLayoutVars>
      </dgm:prSet>
      <dgm:spPr/>
      <dgm:t>
        <a:bodyPr/>
        <a:lstStyle/>
        <a:p>
          <a:endParaRPr lang="en-GB"/>
        </a:p>
      </dgm:t>
    </dgm:pt>
    <dgm:pt modelId="{6313C612-B22F-47DE-A1EF-3D4148ED71D6}" type="pres">
      <dgm:prSet presAssocID="{267D96F2-2CA7-4518-B05B-08134BCA6B51}" presName="aSpace" presStyleCnt="0"/>
      <dgm:spPr/>
    </dgm:pt>
  </dgm:ptLst>
  <dgm:cxnLst>
    <dgm:cxn modelId="{757E983C-B896-453C-B8DE-3591778632D6}" srcId="{FD575DED-27F1-4C73-AF92-D8967D7CF5E8}" destId="{05F9BDC2-12A0-45E8-B557-90C5F794589B}" srcOrd="0" destOrd="0" parTransId="{44160E3F-9A90-4F15-9F7C-31962FF2E69A}" sibTransId="{6FC9F555-75CB-4116-A3E7-66763D7447FD}"/>
    <dgm:cxn modelId="{E7B62545-CD24-43E4-BF3A-EB1F9B8E0306}" type="presOf" srcId="{267D96F2-2CA7-4518-B05B-08134BCA6B51}" destId="{F58DD50D-6B31-45E2-8C4D-716D8805AF4C}" srcOrd="0" destOrd="0" presId="urn:microsoft.com/office/officeart/2005/8/layout/pyramid2"/>
    <dgm:cxn modelId="{66E701A9-5777-42D4-B54A-71DDFE28F243}" type="presOf" srcId="{FD575DED-27F1-4C73-AF92-D8967D7CF5E8}" destId="{80990ECD-3CAC-480A-AA15-BE1F5EE2CCB6}" srcOrd="0" destOrd="0" presId="urn:microsoft.com/office/officeart/2005/8/layout/pyramid2"/>
    <dgm:cxn modelId="{4FC4F941-9DCC-451F-B39B-D083F5AFF155}" srcId="{FD575DED-27F1-4C73-AF92-D8967D7CF5E8}" destId="{267D96F2-2CA7-4518-B05B-08134BCA6B51}" srcOrd="1" destOrd="0" parTransId="{CD23F8DF-42BF-4B47-8496-A980F932BA94}" sibTransId="{F129E253-7554-48F7-90AF-6ED50646CAFD}"/>
    <dgm:cxn modelId="{27DFCFFB-84A2-4E10-BBCE-F8D2594C012C}" type="presOf" srcId="{05F9BDC2-12A0-45E8-B557-90C5F794589B}" destId="{B39AB3D8-DAF5-4FB7-83DB-431DCDF713D3}" srcOrd="0" destOrd="0" presId="urn:microsoft.com/office/officeart/2005/8/layout/pyramid2"/>
    <dgm:cxn modelId="{E609CEA9-D31D-4208-8655-F0A0255B0DDC}" type="presParOf" srcId="{80990ECD-3CAC-480A-AA15-BE1F5EE2CCB6}" destId="{32D5A313-5994-4D4C-8EE5-62479FBA0EEA}" srcOrd="0" destOrd="0" presId="urn:microsoft.com/office/officeart/2005/8/layout/pyramid2"/>
    <dgm:cxn modelId="{F75FDF74-CDC7-4AE0-8481-274D5454D413}" type="presParOf" srcId="{80990ECD-3CAC-480A-AA15-BE1F5EE2CCB6}" destId="{9F12F53C-8557-4FE3-AF93-5B5F4E2F4948}" srcOrd="1" destOrd="0" presId="urn:microsoft.com/office/officeart/2005/8/layout/pyramid2"/>
    <dgm:cxn modelId="{AB35598D-44AF-45F9-823E-EA9D49F1A3FD}" type="presParOf" srcId="{9F12F53C-8557-4FE3-AF93-5B5F4E2F4948}" destId="{B39AB3D8-DAF5-4FB7-83DB-431DCDF713D3}" srcOrd="0" destOrd="0" presId="urn:microsoft.com/office/officeart/2005/8/layout/pyramid2"/>
    <dgm:cxn modelId="{77B74593-E959-40AC-BF08-AE667ADC62B6}" type="presParOf" srcId="{9F12F53C-8557-4FE3-AF93-5B5F4E2F4948}" destId="{1E8CD9E7-CBBE-4DD0-9913-A4D64E1EF4E8}" srcOrd="1" destOrd="0" presId="urn:microsoft.com/office/officeart/2005/8/layout/pyramid2"/>
    <dgm:cxn modelId="{5DE7911B-7528-482C-99AE-15750F762D3A}" type="presParOf" srcId="{9F12F53C-8557-4FE3-AF93-5B5F4E2F4948}" destId="{F58DD50D-6B31-45E2-8C4D-716D8805AF4C}" srcOrd="2" destOrd="0" presId="urn:microsoft.com/office/officeart/2005/8/layout/pyramid2"/>
    <dgm:cxn modelId="{CDC67A93-6D3B-489B-A02E-3174D48BB951}" type="presParOf" srcId="{9F12F53C-8557-4FE3-AF93-5B5F4E2F4948}" destId="{6313C612-B22F-47DE-A1EF-3D4148ED71D6}" srcOrd="3"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575DED-27F1-4C73-AF92-D8967D7CF5E8}"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GB"/>
        </a:p>
      </dgm:t>
    </dgm:pt>
    <dgm:pt modelId="{267D96F2-2CA7-4518-B05B-08134BCA6B51}">
      <dgm:prSet custT="1"/>
      <dgm:spPr>
        <a:solidFill>
          <a:schemeClr val="tx2">
            <a:lumMod val="60000"/>
            <a:lumOff val="40000"/>
            <a:alpha val="90000"/>
          </a:schemeClr>
        </a:solidFill>
      </dgm:spPr>
      <dgm:t>
        <a:bodyPr/>
        <a:lstStyle/>
        <a:p>
          <a:pPr rtl="0"/>
          <a:r>
            <a:rPr lang="en-GB" sz="2800" b="1" dirty="0" smtClean="0">
              <a:solidFill>
                <a:srgbClr val="C00000"/>
              </a:solidFill>
            </a:rPr>
            <a:t>“Intelligence:</a:t>
          </a:r>
          <a:r>
            <a:rPr lang="en-GB" sz="2800" dirty="0" smtClean="0"/>
            <a:t> is the general mental ability to learn, solve novel problems, educe relationships, quickly process information accurately, think rationally, act purposefully, originate useful ideas, and adapt most effectively to one’s environments” (Kpolovie, 2005).</a:t>
          </a:r>
          <a:endParaRPr lang="en-US" sz="2800" dirty="0"/>
        </a:p>
      </dgm:t>
    </dgm:pt>
    <dgm:pt modelId="{CD23F8DF-42BF-4B47-8496-A980F932BA94}" type="parTrans" cxnId="{4FC4F941-9DCC-451F-B39B-D083F5AFF155}">
      <dgm:prSet/>
      <dgm:spPr/>
      <dgm:t>
        <a:bodyPr/>
        <a:lstStyle/>
        <a:p>
          <a:endParaRPr lang="en-GB"/>
        </a:p>
      </dgm:t>
    </dgm:pt>
    <dgm:pt modelId="{F129E253-7554-48F7-90AF-6ED50646CAFD}" type="sibTrans" cxnId="{4FC4F941-9DCC-451F-B39B-D083F5AFF155}">
      <dgm:prSet/>
      <dgm:spPr/>
      <dgm:t>
        <a:bodyPr/>
        <a:lstStyle/>
        <a:p>
          <a:endParaRPr lang="en-GB"/>
        </a:p>
      </dgm:t>
    </dgm:pt>
    <dgm:pt modelId="{80990ECD-3CAC-480A-AA15-BE1F5EE2CCB6}" type="pres">
      <dgm:prSet presAssocID="{FD575DED-27F1-4C73-AF92-D8967D7CF5E8}" presName="compositeShape" presStyleCnt="0">
        <dgm:presLayoutVars>
          <dgm:dir/>
          <dgm:resizeHandles/>
        </dgm:presLayoutVars>
      </dgm:prSet>
      <dgm:spPr/>
      <dgm:t>
        <a:bodyPr/>
        <a:lstStyle/>
        <a:p>
          <a:endParaRPr lang="en-GB"/>
        </a:p>
      </dgm:t>
    </dgm:pt>
    <dgm:pt modelId="{32D5A313-5994-4D4C-8EE5-62479FBA0EEA}" type="pres">
      <dgm:prSet presAssocID="{FD575DED-27F1-4C73-AF92-D8967D7CF5E8}" presName="pyramid" presStyleLbl="node1" presStyleIdx="0" presStyleCnt="1"/>
      <dgm:spPr/>
    </dgm:pt>
    <dgm:pt modelId="{9F12F53C-8557-4FE3-AF93-5B5F4E2F4948}" type="pres">
      <dgm:prSet presAssocID="{FD575DED-27F1-4C73-AF92-D8967D7CF5E8}" presName="theList" presStyleCnt="0"/>
      <dgm:spPr/>
    </dgm:pt>
    <dgm:pt modelId="{F58DD50D-6B31-45E2-8C4D-716D8805AF4C}" type="pres">
      <dgm:prSet presAssocID="{267D96F2-2CA7-4518-B05B-08134BCA6B51}" presName="aNode" presStyleLbl="fgAcc1" presStyleIdx="0" presStyleCnt="1" custScaleX="255496" custScaleY="163458">
        <dgm:presLayoutVars>
          <dgm:bulletEnabled val="1"/>
        </dgm:presLayoutVars>
      </dgm:prSet>
      <dgm:spPr/>
      <dgm:t>
        <a:bodyPr/>
        <a:lstStyle/>
        <a:p>
          <a:endParaRPr lang="en-GB"/>
        </a:p>
      </dgm:t>
    </dgm:pt>
    <dgm:pt modelId="{6313C612-B22F-47DE-A1EF-3D4148ED71D6}" type="pres">
      <dgm:prSet presAssocID="{267D96F2-2CA7-4518-B05B-08134BCA6B51}" presName="aSpace" presStyleCnt="0"/>
      <dgm:spPr/>
    </dgm:pt>
  </dgm:ptLst>
  <dgm:cxnLst>
    <dgm:cxn modelId="{446AD30B-72D4-4BFE-8C53-1D4061FBBE8A}" type="presOf" srcId="{FD575DED-27F1-4C73-AF92-D8967D7CF5E8}" destId="{80990ECD-3CAC-480A-AA15-BE1F5EE2CCB6}" srcOrd="0" destOrd="0" presId="urn:microsoft.com/office/officeart/2005/8/layout/pyramid2"/>
    <dgm:cxn modelId="{7FA37367-D331-470F-AFD4-A7D9BD7BEC4B}" type="presOf" srcId="{267D96F2-2CA7-4518-B05B-08134BCA6B51}" destId="{F58DD50D-6B31-45E2-8C4D-716D8805AF4C}" srcOrd="0" destOrd="0" presId="urn:microsoft.com/office/officeart/2005/8/layout/pyramid2"/>
    <dgm:cxn modelId="{4FC4F941-9DCC-451F-B39B-D083F5AFF155}" srcId="{FD575DED-27F1-4C73-AF92-D8967D7CF5E8}" destId="{267D96F2-2CA7-4518-B05B-08134BCA6B51}" srcOrd="0" destOrd="0" parTransId="{CD23F8DF-42BF-4B47-8496-A980F932BA94}" sibTransId="{F129E253-7554-48F7-90AF-6ED50646CAFD}"/>
    <dgm:cxn modelId="{49B1A7FB-BE90-4E51-8D35-E20026C43D14}" type="presParOf" srcId="{80990ECD-3CAC-480A-AA15-BE1F5EE2CCB6}" destId="{32D5A313-5994-4D4C-8EE5-62479FBA0EEA}" srcOrd="0" destOrd="0" presId="urn:microsoft.com/office/officeart/2005/8/layout/pyramid2"/>
    <dgm:cxn modelId="{9F1083B5-E981-450D-BFC9-1E3574C814A7}" type="presParOf" srcId="{80990ECD-3CAC-480A-AA15-BE1F5EE2CCB6}" destId="{9F12F53C-8557-4FE3-AF93-5B5F4E2F4948}" srcOrd="1" destOrd="0" presId="urn:microsoft.com/office/officeart/2005/8/layout/pyramid2"/>
    <dgm:cxn modelId="{04F9B16C-AE2F-4742-ABED-77173A150FE5}" type="presParOf" srcId="{9F12F53C-8557-4FE3-AF93-5B5F4E2F4948}" destId="{F58DD50D-6B31-45E2-8C4D-716D8805AF4C}" srcOrd="0" destOrd="0" presId="urn:microsoft.com/office/officeart/2005/8/layout/pyramid2"/>
    <dgm:cxn modelId="{91A0F96C-B4BE-4F1D-9E8D-3C0681709FDD}" type="presParOf" srcId="{9F12F53C-8557-4FE3-AF93-5B5F4E2F4948}" destId="{6313C612-B22F-47DE-A1EF-3D4148ED71D6}" srcOrd="1"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8BD5F35-04B8-4C12-9366-9F214CBB1DE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3E3F693-B380-49BF-9EF2-C4D6FAFDB91F}">
      <dgm:prSet/>
      <dgm:spPr/>
      <dgm:t>
        <a:bodyPr/>
        <a:lstStyle/>
        <a:p>
          <a:pPr rtl="0"/>
          <a:r>
            <a:rPr lang="en-GB" b="1" i="1" dirty="0" smtClean="0">
              <a:solidFill>
                <a:srgbClr val="C00000"/>
              </a:solidFill>
            </a:rPr>
            <a:t>Students</a:t>
          </a:r>
          <a:r>
            <a:rPr lang="en-GB" b="1" dirty="0" smtClean="0">
              <a:solidFill>
                <a:schemeClr val="tx1"/>
              </a:solidFill>
            </a:rPr>
            <a:t> are most likely to judge quality as fitness for purpose (i.e., whether the educational experiences have met their expectations); </a:t>
          </a:r>
          <a:endParaRPr lang="en-GB" dirty="0">
            <a:solidFill>
              <a:schemeClr val="tx1"/>
            </a:solidFill>
          </a:endParaRPr>
        </a:p>
      </dgm:t>
    </dgm:pt>
    <dgm:pt modelId="{41C677A1-B0B5-48FF-A166-14EF60B1A2EB}" type="parTrans" cxnId="{5D028459-C183-4044-877A-16FB474386D7}">
      <dgm:prSet/>
      <dgm:spPr/>
      <dgm:t>
        <a:bodyPr/>
        <a:lstStyle/>
        <a:p>
          <a:endParaRPr lang="en-GB"/>
        </a:p>
      </dgm:t>
    </dgm:pt>
    <dgm:pt modelId="{D9D9BD7F-00DA-4370-926F-C3E869867480}" type="sibTrans" cxnId="{5D028459-C183-4044-877A-16FB474386D7}">
      <dgm:prSet/>
      <dgm:spPr/>
      <dgm:t>
        <a:bodyPr/>
        <a:lstStyle/>
        <a:p>
          <a:endParaRPr lang="en-GB"/>
        </a:p>
      </dgm:t>
    </dgm:pt>
    <dgm:pt modelId="{850D4169-6006-448B-93F1-5D664471619C}">
      <dgm:prSet custT="1"/>
      <dgm:spPr/>
      <dgm:t>
        <a:bodyPr/>
        <a:lstStyle/>
        <a:p>
          <a:pPr rtl="0"/>
          <a:r>
            <a:rPr lang="en-GB" sz="2400" b="1" i="1" dirty="0" smtClean="0">
              <a:solidFill>
                <a:srgbClr val="C00000"/>
              </a:solidFill>
            </a:rPr>
            <a:t>Faculty members</a:t>
          </a:r>
          <a:r>
            <a:rPr lang="en-GB" sz="2400" b="1" dirty="0" smtClean="0">
              <a:solidFill>
                <a:srgbClr val="C00000"/>
              </a:solidFill>
            </a:rPr>
            <a:t> </a:t>
          </a:r>
          <a:r>
            <a:rPr lang="en-GB" sz="2400" b="1" dirty="0" smtClean="0">
              <a:solidFill>
                <a:schemeClr val="tx1"/>
              </a:solidFill>
            </a:rPr>
            <a:t>are apt to measure quality in terms of inputs and outputs (such as research dollars and productivity, number of publications, number of courses taught, etc.) as well as outcomes like improved student’s learning. </a:t>
          </a:r>
          <a:endParaRPr lang="en-GB" sz="2400" dirty="0">
            <a:solidFill>
              <a:schemeClr val="tx1"/>
            </a:solidFill>
          </a:endParaRPr>
        </a:p>
      </dgm:t>
    </dgm:pt>
    <dgm:pt modelId="{10E3FB5C-C72F-423F-A41E-1CAE9B36C6D4}" type="parTrans" cxnId="{E1512E9A-5415-49C9-BA13-3404814CE005}">
      <dgm:prSet/>
      <dgm:spPr/>
      <dgm:t>
        <a:bodyPr/>
        <a:lstStyle/>
        <a:p>
          <a:endParaRPr lang="en-GB"/>
        </a:p>
      </dgm:t>
    </dgm:pt>
    <dgm:pt modelId="{DF0A0296-6581-4E02-9954-09488E056881}" type="sibTrans" cxnId="{E1512E9A-5415-49C9-BA13-3404814CE005}">
      <dgm:prSet/>
      <dgm:spPr/>
      <dgm:t>
        <a:bodyPr/>
        <a:lstStyle/>
        <a:p>
          <a:endParaRPr lang="en-GB"/>
        </a:p>
      </dgm:t>
    </dgm:pt>
    <dgm:pt modelId="{EA95AAF7-D72B-4F58-8AAA-F93202065CFA}">
      <dgm:prSet custT="1"/>
      <dgm:spPr/>
      <dgm:t>
        <a:bodyPr/>
        <a:lstStyle/>
        <a:p>
          <a:pPr rtl="0"/>
          <a:r>
            <a:rPr lang="en-GB" sz="2400" b="1" i="1" dirty="0" smtClean="0">
              <a:solidFill>
                <a:srgbClr val="C00000"/>
              </a:solidFill>
            </a:rPr>
            <a:t>External stakeholders</a:t>
          </a:r>
          <a:r>
            <a:rPr lang="en-GB" sz="2400" b="1" dirty="0" smtClean="0">
              <a:solidFill>
                <a:srgbClr val="C00000"/>
              </a:solidFill>
            </a:rPr>
            <a:t> </a:t>
          </a:r>
          <a:r>
            <a:rPr lang="en-GB" sz="2400" b="1" dirty="0" smtClean="0">
              <a:solidFill>
                <a:schemeClr val="tx1"/>
              </a:solidFill>
            </a:rPr>
            <a:t>like the government and the public would judge quality as value for money and achieving more with less.</a:t>
          </a:r>
          <a:endParaRPr lang="en-GB" sz="2400" dirty="0">
            <a:solidFill>
              <a:schemeClr val="tx1"/>
            </a:solidFill>
          </a:endParaRPr>
        </a:p>
      </dgm:t>
    </dgm:pt>
    <dgm:pt modelId="{36CFE6EB-2322-43EE-837B-BA9DB3F49826}" type="parTrans" cxnId="{726A82A1-8AC3-4747-943E-74D8764316DF}">
      <dgm:prSet/>
      <dgm:spPr/>
      <dgm:t>
        <a:bodyPr/>
        <a:lstStyle/>
        <a:p>
          <a:endParaRPr lang="en-GB"/>
        </a:p>
      </dgm:t>
    </dgm:pt>
    <dgm:pt modelId="{EE25FA1E-4F5B-4C3F-8A32-C1C0308F7DAF}" type="sibTrans" cxnId="{726A82A1-8AC3-4747-943E-74D8764316DF}">
      <dgm:prSet/>
      <dgm:spPr/>
      <dgm:t>
        <a:bodyPr/>
        <a:lstStyle/>
        <a:p>
          <a:endParaRPr lang="en-GB"/>
        </a:p>
      </dgm:t>
    </dgm:pt>
    <dgm:pt modelId="{E7E2C24F-44F3-4841-9238-76354E86B5EA}">
      <dgm:prSet custT="1"/>
      <dgm:spPr/>
      <dgm:t>
        <a:bodyPr/>
        <a:lstStyle/>
        <a:p>
          <a:pPr rtl="0"/>
          <a:r>
            <a:rPr lang="en-GB" sz="2400" b="1" i="1" dirty="0" smtClean="0">
              <a:solidFill>
                <a:srgbClr val="C00000"/>
              </a:solidFill>
            </a:rPr>
            <a:t>Employers of labour </a:t>
          </a:r>
          <a:r>
            <a:rPr lang="en-GB" sz="2400" b="1" dirty="0" smtClean="0">
              <a:solidFill>
                <a:schemeClr val="tx1"/>
              </a:solidFill>
            </a:rPr>
            <a:t>judge quality in terms of whether each university graduate possesses the requisite skills needed by industries.  </a:t>
          </a:r>
          <a:endParaRPr lang="en-GB" sz="2400" dirty="0">
            <a:solidFill>
              <a:schemeClr val="tx1"/>
            </a:solidFill>
          </a:endParaRPr>
        </a:p>
      </dgm:t>
    </dgm:pt>
    <dgm:pt modelId="{EE95683A-E8E0-4345-B886-147008CAFC15}" type="parTrans" cxnId="{DC052B48-1B25-4FD7-A24F-E18C8D4B561C}">
      <dgm:prSet/>
      <dgm:spPr/>
      <dgm:t>
        <a:bodyPr/>
        <a:lstStyle/>
        <a:p>
          <a:endParaRPr lang="en-GB"/>
        </a:p>
      </dgm:t>
    </dgm:pt>
    <dgm:pt modelId="{2C824BFB-1ABA-4C44-9198-71EE41BB232C}" type="sibTrans" cxnId="{DC052B48-1B25-4FD7-A24F-E18C8D4B561C}">
      <dgm:prSet/>
      <dgm:spPr/>
      <dgm:t>
        <a:bodyPr/>
        <a:lstStyle/>
        <a:p>
          <a:endParaRPr lang="en-GB"/>
        </a:p>
      </dgm:t>
    </dgm:pt>
    <dgm:pt modelId="{7B8237E0-D982-4630-82FC-0039882C2490}" type="pres">
      <dgm:prSet presAssocID="{C8BD5F35-04B8-4C12-9366-9F214CBB1DEC}" presName="Name0" presStyleCnt="0">
        <dgm:presLayoutVars>
          <dgm:dir/>
          <dgm:animLvl val="lvl"/>
          <dgm:resizeHandles val="exact"/>
        </dgm:presLayoutVars>
      </dgm:prSet>
      <dgm:spPr/>
      <dgm:t>
        <a:bodyPr/>
        <a:lstStyle/>
        <a:p>
          <a:endParaRPr lang="en-GB"/>
        </a:p>
      </dgm:t>
    </dgm:pt>
    <dgm:pt modelId="{5443733B-12AB-4B70-A644-AA4B53A12C9C}" type="pres">
      <dgm:prSet presAssocID="{93E3F693-B380-49BF-9EF2-C4D6FAFDB91F}" presName="linNode" presStyleCnt="0"/>
      <dgm:spPr/>
    </dgm:pt>
    <dgm:pt modelId="{020156C1-6853-466C-95BE-E517B8F889C3}" type="pres">
      <dgm:prSet presAssocID="{93E3F693-B380-49BF-9EF2-C4D6FAFDB91F}" presName="parentText" presStyleLbl="node1" presStyleIdx="0" presStyleCnt="4" custScaleX="277778">
        <dgm:presLayoutVars>
          <dgm:chMax val="1"/>
          <dgm:bulletEnabled val="1"/>
        </dgm:presLayoutVars>
      </dgm:prSet>
      <dgm:spPr/>
      <dgm:t>
        <a:bodyPr/>
        <a:lstStyle/>
        <a:p>
          <a:endParaRPr lang="en-GB"/>
        </a:p>
      </dgm:t>
    </dgm:pt>
    <dgm:pt modelId="{4B59C49D-B6EA-48EB-BD6F-88B03B9D3630}" type="pres">
      <dgm:prSet presAssocID="{D9D9BD7F-00DA-4370-926F-C3E869867480}" presName="sp" presStyleCnt="0"/>
      <dgm:spPr/>
    </dgm:pt>
    <dgm:pt modelId="{AE47F65F-3184-414B-A97A-BBF29BD6B46C}" type="pres">
      <dgm:prSet presAssocID="{850D4169-6006-448B-93F1-5D664471619C}" presName="linNode" presStyleCnt="0"/>
      <dgm:spPr/>
    </dgm:pt>
    <dgm:pt modelId="{C2B14AA9-85D5-4A57-B6D3-8E5B5504059F}" type="pres">
      <dgm:prSet presAssocID="{850D4169-6006-448B-93F1-5D664471619C}" presName="parentText" presStyleLbl="node1" presStyleIdx="1" presStyleCnt="4" custScaleX="277778">
        <dgm:presLayoutVars>
          <dgm:chMax val="1"/>
          <dgm:bulletEnabled val="1"/>
        </dgm:presLayoutVars>
      </dgm:prSet>
      <dgm:spPr/>
      <dgm:t>
        <a:bodyPr/>
        <a:lstStyle/>
        <a:p>
          <a:endParaRPr lang="en-GB"/>
        </a:p>
      </dgm:t>
    </dgm:pt>
    <dgm:pt modelId="{C9BF2EBE-A210-4BF8-AABF-A2ED08615F2F}" type="pres">
      <dgm:prSet presAssocID="{DF0A0296-6581-4E02-9954-09488E056881}" presName="sp" presStyleCnt="0"/>
      <dgm:spPr/>
    </dgm:pt>
    <dgm:pt modelId="{17E4A073-73D8-4A1D-BCE2-45E990278070}" type="pres">
      <dgm:prSet presAssocID="{EA95AAF7-D72B-4F58-8AAA-F93202065CFA}" presName="linNode" presStyleCnt="0"/>
      <dgm:spPr/>
    </dgm:pt>
    <dgm:pt modelId="{95A7F36E-F6BF-4DDE-8361-A08FE2BDF939}" type="pres">
      <dgm:prSet presAssocID="{EA95AAF7-D72B-4F58-8AAA-F93202065CFA}" presName="parentText" presStyleLbl="node1" presStyleIdx="2" presStyleCnt="4" custScaleX="277778">
        <dgm:presLayoutVars>
          <dgm:chMax val="1"/>
          <dgm:bulletEnabled val="1"/>
        </dgm:presLayoutVars>
      </dgm:prSet>
      <dgm:spPr/>
      <dgm:t>
        <a:bodyPr/>
        <a:lstStyle/>
        <a:p>
          <a:endParaRPr lang="en-GB"/>
        </a:p>
      </dgm:t>
    </dgm:pt>
    <dgm:pt modelId="{334CEB5D-F8F3-4DA7-BC54-20216FCF008B}" type="pres">
      <dgm:prSet presAssocID="{EE25FA1E-4F5B-4C3F-8A32-C1C0308F7DAF}" presName="sp" presStyleCnt="0"/>
      <dgm:spPr/>
    </dgm:pt>
    <dgm:pt modelId="{42DAADA6-AB97-464E-872D-4634520B9CFB}" type="pres">
      <dgm:prSet presAssocID="{E7E2C24F-44F3-4841-9238-76354E86B5EA}" presName="linNode" presStyleCnt="0"/>
      <dgm:spPr/>
    </dgm:pt>
    <dgm:pt modelId="{4BA101CF-FA92-4511-B0CB-63605B45DF7B}" type="pres">
      <dgm:prSet presAssocID="{E7E2C24F-44F3-4841-9238-76354E86B5EA}" presName="parentText" presStyleLbl="node1" presStyleIdx="3" presStyleCnt="4" custScaleX="277778">
        <dgm:presLayoutVars>
          <dgm:chMax val="1"/>
          <dgm:bulletEnabled val="1"/>
        </dgm:presLayoutVars>
      </dgm:prSet>
      <dgm:spPr/>
      <dgm:t>
        <a:bodyPr/>
        <a:lstStyle/>
        <a:p>
          <a:endParaRPr lang="en-GB"/>
        </a:p>
      </dgm:t>
    </dgm:pt>
  </dgm:ptLst>
  <dgm:cxnLst>
    <dgm:cxn modelId="{5D028459-C183-4044-877A-16FB474386D7}" srcId="{C8BD5F35-04B8-4C12-9366-9F214CBB1DEC}" destId="{93E3F693-B380-49BF-9EF2-C4D6FAFDB91F}" srcOrd="0" destOrd="0" parTransId="{41C677A1-B0B5-48FF-A166-14EF60B1A2EB}" sibTransId="{D9D9BD7F-00DA-4370-926F-C3E869867480}"/>
    <dgm:cxn modelId="{008BA2DF-CEBE-4203-9E64-2D356F2596CC}" type="presOf" srcId="{C8BD5F35-04B8-4C12-9366-9F214CBB1DEC}" destId="{7B8237E0-D982-4630-82FC-0039882C2490}" srcOrd="0" destOrd="0" presId="urn:microsoft.com/office/officeart/2005/8/layout/vList5"/>
    <dgm:cxn modelId="{726A82A1-8AC3-4747-943E-74D8764316DF}" srcId="{C8BD5F35-04B8-4C12-9366-9F214CBB1DEC}" destId="{EA95AAF7-D72B-4F58-8AAA-F93202065CFA}" srcOrd="2" destOrd="0" parTransId="{36CFE6EB-2322-43EE-837B-BA9DB3F49826}" sibTransId="{EE25FA1E-4F5B-4C3F-8A32-C1C0308F7DAF}"/>
    <dgm:cxn modelId="{0650BA9A-F382-40F6-A07B-B338ADAA5B76}" type="presOf" srcId="{93E3F693-B380-49BF-9EF2-C4D6FAFDB91F}" destId="{020156C1-6853-466C-95BE-E517B8F889C3}" srcOrd="0" destOrd="0" presId="urn:microsoft.com/office/officeart/2005/8/layout/vList5"/>
    <dgm:cxn modelId="{1A0B16F7-3F77-4FA7-9B95-9A32C22341CB}" type="presOf" srcId="{EA95AAF7-D72B-4F58-8AAA-F93202065CFA}" destId="{95A7F36E-F6BF-4DDE-8361-A08FE2BDF939}" srcOrd="0" destOrd="0" presId="urn:microsoft.com/office/officeart/2005/8/layout/vList5"/>
    <dgm:cxn modelId="{E1512E9A-5415-49C9-BA13-3404814CE005}" srcId="{C8BD5F35-04B8-4C12-9366-9F214CBB1DEC}" destId="{850D4169-6006-448B-93F1-5D664471619C}" srcOrd="1" destOrd="0" parTransId="{10E3FB5C-C72F-423F-A41E-1CAE9B36C6D4}" sibTransId="{DF0A0296-6581-4E02-9954-09488E056881}"/>
    <dgm:cxn modelId="{D53B0541-01C2-4D93-941A-FC89256DE712}" type="presOf" srcId="{E7E2C24F-44F3-4841-9238-76354E86B5EA}" destId="{4BA101CF-FA92-4511-B0CB-63605B45DF7B}" srcOrd="0" destOrd="0" presId="urn:microsoft.com/office/officeart/2005/8/layout/vList5"/>
    <dgm:cxn modelId="{E541CBFE-5BE4-46BD-95A1-6EEC6E907B03}" type="presOf" srcId="{850D4169-6006-448B-93F1-5D664471619C}" destId="{C2B14AA9-85D5-4A57-B6D3-8E5B5504059F}" srcOrd="0" destOrd="0" presId="urn:microsoft.com/office/officeart/2005/8/layout/vList5"/>
    <dgm:cxn modelId="{DC052B48-1B25-4FD7-A24F-E18C8D4B561C}" srcId="{C8BD5F35-04B8-4C12-9366-9F214CBB1DEC}" destId="{E7E2C24F-44F3-4841-9238-76354E86B5EA}" srcOrd="3" destOrd="0" parTransId="{EE95683A-E8E0-4345-B886-147008CAFC15}" sibTransId="{2C824BFB-1ABA-4C44-9198-71EE41BB232C}"/>
    <dgm:cxn modelId="{C5A9AE87-5210-4DCE-BD55-D2AE11907AFF}" type="presParOf" srcId="{7B8237E0-D982-4630-82FC-0039882C2490}" destId="{5443733B-12AB-4B70-A644-AA4B53A12C9C}" srcOrd="0" destOrd="0" presId="urn:microsoft.com/office/officeart/2005/8/layout/vList5"/>
    <dgm:cxn modelId="{A569AA07-19BB-4725-B7D5-527208CB2604}" type="presParOf" srcId="{5443733B-12AB-4B70-A644-AA4B53A12C9C}" destId="{020156C1-6853-466C-95BE-E517B8F889C3}" srcOrd="0" destOrd="0" presId="urn:microsoft.com/office/officeart/2005/8/layout/vList5"/>
    <dgm:cxn modelId="{A3449482-A986-42AA-9343-443450CC31B4}" type="presParOf" srcId="{7B8237E0-D982-4630-82FC-0039882C2490}" destId="{4B59C49D-B6EA-48EB-BD6F-88B03B9D3630}" srcOrd="1" destOrd="0" presId="urn:microsoft.com/office/officeart/2005/8/layout/vList5"/>
    <dgm:cxn modelId="{55034695-6533-4F4E-88C8-3E1666122741}" type="presParOf" srcId="{7B8237E0-D982-4630-82FC-0039882C2490}" destId="{AE47F65F-3184-414B-A97A-BBF29BD6B46C}" srcOrd="2" destOrd="0" presId="urn:microsoft.com/office/officeart/2005/8/layout/vList5"/>
    <dgm:cxn modelId="{9F5A64DB-BD6D-40AC-A463-D9131E233F95}" type="presParOf" srcId="{AE47F65F-3184-414B-A97A-BBF29BD6B46C}" destId="{C2B14AA9-85D5-4A57-B6D3-8E5B5504059F}" srcOrd="0" destOrd="0" presId="urn:microsoft.com/office/officeart/2005/8/layout/vList5"/>
    <dgm:cxn modelId="{5EDC974C-19A2-433D-ADD8-55880E47AA39}" type="presParOf" srcId="{7B8237E0-D982-4630-82FC-0039882C2490}" destId="{C9BF2EBE-A210-4BF8-AABF-A2ED08615F2F}" srcOrd="3" destOrd="0" presId="urn:microsoft.com/office/officeart/2005/8/layout/vList5"/>
    <dgm:cxn modelId="{468491CC-0231-4F1B-B9D9-DBA404825FD0}" type="presParOf" srcId="{7B8237E0-D982-4630-82FC-0039882C2490}" destId="{17E4A073-73D8-4A1D-BCE2-45E990278070}" srcOrd="4" destOrd="0" presId="urn:microsoft.com/office/officeart/2005/8/layout/vList5"/>
    <dgm:cxn modelId="{2A5A433E-FA4F-4125-A2BB-A7281E2C5B87}" type="presParOf" srcId="{17E4A073-73D8-4A1D-BCE2-45E990278070}" destId="{95A7F36E-F6BF-4DDE-8361-A08FE2BDF939}" srcOrd="0" destOrd="0" presId="urn:microsoft.com/office/officeart/2005/8/layout/vList5"/>
    <dgm:cxn modelId="{686AF00E-DDB7-4BC7-A72B-19E3C972ABA6}" type="presParOf" srcId="{7B8237E0-D982-4630-82FC-0039882C2490}" destId="{334CEB5D-F8F3-4DA7-BC54-20216FCF008B}" srcOrd="5" destOrd="0" presId="urn:microsoft.com/office/officeart/2005/8/layout/vList5"/>
    <dgm:cxn modelId="{74FB4130-B268-4600-919E-8F1E7C5C1885}" type="presParOf" srcId="{7B8237E0-D982-4630-82FC-0039882C2490}" destId="{42DAADA6-AB97-464E-872D-4634520B9CFB}" srcOrd="6" destOrd="0" presId="urn:microsoft.com/office/officeart/2005/8/layout/vList5"/>
    <dgm:cxn modelId="{A8A127CE-3254-401C-81B5-D4D420741624}" type="presParOf" srcId="{42DAADA6-AB97-464E-872D-4634520B9CFB}" destId="{4BA101CF-FA92-4511-B0CB-63605B45DF7B}" srcOrd="0"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0F1D1A-8FC7-4325-AE28-EB27353A32D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15B54268-69D7-4344-9072-14E0707318B1}">
      <dgm:prSet custT="1"/>
      <dgm:spPr/>
      <dgm:t>
        <a:bodyPr/>
        <a:lstStyle/>
        <a:p>
          <a:pPr rtl="0"/>
          <a:r>
            <a:rPr lang="en-GB" sz="2400" dirty="0" smtClean="0"/>
            <a:t> Are the objectives of the institution appropriate?</a:t>
          </a:r>
          <a:r>
            <a:rPr lang="en-GB" sz="2000" dirty="0" smtClean="0"/>
            <a:t> </a:t>
          </a:r>
          <a:endParaRPr lang="en-GB" sz="2000" dirty="0"/>
        </a:p>
      </dgm:t>
    </dgm:pt>
    <dgm:pt modelId="{2B56C001-2657-4F2B-9A5E-6D31B17E417B}" type="parTrans" cxnId="{E0A5E406-F725-478C-94A6-7B7BBB237A34}">
      <dgm:prSet/>
      <dgm:spPr/>
      <dgm:t>
        <a:bodyPr/>
        <a:lstStyle/>
        <a:p>
          <a:endParaRPr lang="en-GB"/>
        </a:p>
      </dgm:t>
    </dgm:pt>
    <dgm:pt modelId="{2E1D78A1-39BE-4F7F-B342-38B48593C7E3}" type="sibTrans" cxnId="{E0A5E406-F725-478C-94A6-7B7BBB237A34}">
      <dgm:prSet/>
      <dgm:spPr/>
      <dgm:t>
        <a:bodyPr/>
        <a:lstStyle/>
        <a:p>
          <a:endParaRPr lang="en-GB"/>
        </a:p>
      </dgm:t>
    </dgm:pt>
    <dgm:pt modelId="{34A0F7B3-2B2C-4FBF-9059-D8B3BDF541D2}">
      <dgm:prSet custT="1"/>
      <dgm:spPr/>
      <dgm:t>
        <a:bodyPr/>
        <a:lstStyle/>
        <a:p>
          <a:pPr rtl="0"/>
          <a:r>
            <a:rPr lang="en-GB" sz="2400" dirty="0" smtClean="0"/>
            <a:t>Are its plans suitable for attaining the objectives?</a:t>
          </a:r>
          <a:r>
            <a:rPr lang="en-GB" sz="2200" dirty="0" smtClean="0"/>
            <a:t> </a:t>
          </a:r>
          <a:endParaRPr lang="en-GB" sz="2200" dirty="0"/>
        </a:p>
      </dgm:t>
    </dgm:pt>
    <dgm:pt modelId="{8DFFBAC4-8FB3-4E63-8B0C-478B5CF8CB81}" type="parTrans" cxnId="{99F0D77B-BF06-485A-B689-DFB921DE6542}">
      <dgm:prSet/>
      <dgm:spPr/>
      <dgm:t>
        <a:bodyPr/>
        <a:lstStyle/>
        <a:p>
          <a:endParaRPr lang="en-GB"/>
        </a:p>
      </dgm:t>
    </dgm:pt>
    <dgm:pt modelId="{F97486B3-28CB-4FFE-BEDA-18DB0566DF3D}" type="sibTrans" cxnId="{99F0D77B-BF06-485A-B689-DFB921DE6542}">
      <dgm:prSet/>
      <dgm:spPr/>
      <dgm:t>
        <a:bodyPr/>
        <a:lstStyle/>
        <a:p>
          <a:endParaRPr lang="en-GB"/>
        </a:p>
      </dgm:t>
    </dgm:pt>
    <dgm:pt modelId="{5E5308FF-1721-4F17-A742-18ACAA0B0739}">
      <dgm:prSet custT="1"/>
      <dgm:spPr/>
      <dgm:t>
        <a:bodyPr/>
        <a:lstStyle/>
        <a:p>
          <a:pPr rtl="0"/>
          <a:r>
            <a:rPr lang="en-GB" sz="2300" dirty="0" smtClean="0"/>
            <a:t>Are all its actions in conformity with the plans? </a:t>
          </a:r>
          <a:endParaRPr lang="en-GB" sz="2300" dirty="0"/>
        </a:p>
      </dgm:t>
    </dgm:pt>
    <dgm:pt modelId="{2C977264-9EC7-47DE-BB7D-BBB400731E54}" type="parTrans" cxnId="{0BB2EC8E-1555-4320-8D8D-3A74CB39CEFA}">
      <dgm:prSet/>
      <dgm:spPr/>
      <dgm:t>
        <a:bodyPr/>
        <a:lstStyle/>
        <a:p>
          <a:endParaRPr lang="en-GB"/>
        </a:p>
      </dgm:t>
    </dgm:pt>
    <dgm:pt modelId="{75B78CA4-A28D-4852-AFCE-E663A0CB1028}" type="sibTrans" cxnId="{0BB2EC8E-1555-4320-8D8D-3A74CB39CEFA}">
      <dgm:prSet/>
      <dgm:spPr/>
      <dgm:t>
        <a:bodyPr/>
        <a:lstStyle/>
        <a:p>
          <a:endParaRPr lang="en-GB"/>
        </a:p>
      </dgm:t>
    </dgm:pt>
    <dgm:pt modelId="{1ADE0EA0-57E9-4EAB-A5D8-B8C5E59E1F03}">
      <dgm:prSet custT="1"/>
      <dgm:spPr/>
      <dgm:t>
        <a:bodyPr/>
        <a:lstStyle/>
        <a:p>
          <a:pPr rtl="0"/>
          <a:r>
            <a:rPr lang="en-GB" sz="2400" dirty="0" smtClean="0"/>
            <a:t> Are its actions effective in achieving its objectives? </a:t>
          </a:r>
          <a:endParaRPr lang="en-GB" sz="2400" dirty="0"/>
        </a:p>
      </dgm:t>
    </dgm:pt>
    <dgm:pt modelId="{7FB26F1A-814C-409E-9038-353FEB080DAA}" type="parTrans" cxnId="{9172F969-09DB-4AB4-AE2B-A17B694387D4}">
      <dgm:prSet/>
      <dgm:spPr/>
      <dgm:t>
        <a:bodyPr/>
        <a:lstStyle/>
        <a:p>
          <a:endParaRPr lang="en-GB"/>
        </a:p>
      </dgm:t>
    </dgm:pt>
    <dgm:pt modelId="{FEE226C3-3039-4A4C-9BB9-A7EF16A2EE2B}" type="sibTrans" cxnId="{9172F969-09DB-4AB4-AE2B-A17B694387D4}">
      <dgm:prSet/>
      <dgm:spPr/>
      <dgm:t>
        <a:bodyPr/>
        <a:lstStyle/>
        <a:p>
          <a:endParaRPr lang="en-GB"/>
        </a:p>
      </dgm:t>
    </dgm:pt>
    <dgm:pt modelId="{820CD1A6-35DE-48E7-9B4E-BDF0443BD5AB}">
      <dgm:prSet/>
      <dgm:spPr/>
      <dgm:t>
        <a:bodyPr/>
        <a:lstStyle/>
        <a:p>
          <a:pPr rtl="0"/>
          <a:r>
            <a:rPr lang="en-GB" dirty="0" smtClean="0"/>
            <a:t> Are the objectives totally actualized timely?</a:t>
          </a:r>
          <a:endParaRPr lang="en-GB" dirty="0"/>
        </a:p>
      </dgm:t>
    </dgm:pt>
    <dgm:pt modelId="{C1C2A601-9467-437E-928F-CD233A67864D}" type="parTrans" cxnId="{A6E7C050-8401-47D8-9873-4D702CD04146}">
      <dgm:prSet/>
      <dgm:spPr/>
      <dgm:t>
        <a:bodyPr/>
        <a:lstStyle/>
        <a:p>
          <a:endParaRPr lang="en-GB"/>
        </a:p>
      </dgm:t>
    </dgm:pt>
    <dgm:pt modelId="{1AB7F967-5E94-4983-9600-5967FE0251E5}" type="sibTrans" cxnId="{A6E7C050-8401-47D8-9873-4D702CD04146}">
      <dgm:prSet/>
      <dgm:spPr/>
      <dgm:t>
        <a:bodyPr/>
        <a:lstStyle/>
        <a:p>
          <a:endParaRPr lang="en-GB"/>
        </a:p>
      </dgm:t>
    </dgm:pt>
    <dgm:pt modelId="{77841578-6E9D-4624-844A-07E53DFB761A}" type="pres">
      <dgm:prSet presAssocID="{7A0F1D1A-8FC7-4325-AE28-EB27353A32D1}" presName="CompostProcess" presStyleCnt="0">
        <dgm:presLayoutVars>
          <dgm:dir/>
          <dgm:resizeHandles val="exact"/>
        </dgm:presLayoutVars>
      </dgm:prSet>
      <dgm:spPr/>
      <dgm:t>
        <a:bodyPr/>
        <a:lstStyle/>
        <a:p>
          <a:endParaRPr lang="en-GB"/>
        </a:p>
      </dgm:t>
    </dgm:pt>
    <dgm:pt modelId="{2F599BCA-49AE-4785-BD51-D352A9BBC9D4}" type="pres">
      <dgm:prSet presAssocID="{7A0F1D1A-8FC7-4325-AE28-EB27353A32D1}" presName="arrow" presStyleLbl="bgShp" presStyleIdx="0" presStyleCnt="1"/>
      <dgm:spPr/>
    </dgm:pt>
    <dgm:pt modelId="{0A44CF3C-AA3C-492C-BD6A-7592133600BD}" type="pres">
      <dgm:prSet presAssocID="{7A0F1D1A-8FC7-4325-AE28-EB27353A32D1}" presName="linearProcess" presStyleCnt="0"/>
      <dgm:spPr/>
    </dgm:pt>
    <dgm:pt modelId="{83CF812A-07A6-42F6-967B-B121DA5AD516}" type="pres">
      <dgm:prSet presAssocID="{15B54268-69D7-4344-9072-14E0707318B1}" presName="textNode" presStyleLbl="node1" presStyleIdx="0" presStyleCnt="5" custScaleX="113998" custScaleY="131584">
        <dgm:presLayoutVars>
          <dgm:bulletEnabled val="1"/>
        </dgm:presLayoutVars>
      </dgm:prSet>
      <dgm:spPr/>
      <dgm:t>
        <a:bodyPr/>
        <a:lstStyle/>
        <a:p>
          <a:endParaRPr lang="en-GB"/>
        </a:p>
      </dgm:t>
    </dgm:pt>
    <dgm:pt modelId="{07403C72-8482-4C73-A145-1C3702BA4F65}" type="pres">
      <dgm:prSet presAssocID="{2E1D78A1-39BE-4F7F-B342-38B48593C7E3}" presName="sibTrans" presStyleCnt="0"/>
      <dgm:spPr/>
    </dgm:pt>
    <dgm:pt modelId="{1C57E99F-2C65-4CF4-A95E-22E6343398BC}" type="pres">
      <dgm:prSet presAssocID="{34A0F7B3-2B2C-4FBF-9059-D8B3BDF541D2}" presName="textNode" presStyleLbl="node1" presStyleIdx="1" presStyleCnt="5" custScaleY="131584">
        <dgm:presLayoutVars>
          <dgm:bulletEnabled val="1"/>
        </dgm:presLayoutVars>
      </dgm:prSet>
      <dgm:spPr/>
      <dgm:t>
        <a:bodyPr/>
        <a:lstStyle/>
        <a:p>
          <a:endParaRPr lang="en-GB"/>
        </a:p>
      </dgm:t>
    </dgm:pt>
    <dgm:pt modelId="{A141B54B-86F0-40A3-90B2-9CA117FDAE0B}" type="pres">
      <dgm:prSet presAssocID="{F97486B3-28CB-4FFE-BEDA-18DB0566DF3D}" presName="sibTrans" presStyleCnt="0"/>
      <dgm:spPr/>
    </dgm:pt>
    <dgm:pt modelId="{9616EADD-2036-4D97-BFEC-513DDD65FD74}" type="pres">
      <dgm:prSet presAssocID="{5E5308FF-1721-4F17-A742-18ACAA0B0739}" presName="textNode" presStyleLbl="node1" presStyleIdx="2" presStyleCnt="5" custScaleX="106562" custScaleY="125224">
        <dgm:presLayoutVars>
          <dgm:bulletEnabled val="1"/>
        </dgm:presLayoutVars>
      </dgm:prSet>
      <dgm:spPr/>
      <dgm:t>
        <a:bodyPr/>
        <a:lstStyle/>
        <a:p>
          <a:endParaRPr lang="en-GB"/>
        </a:p>
      </dgm:t>
    </dgm:pt>
    <dgm:pt modelId="{C62082D8-CA61-4E9E-965B-915F89247AD6}" type="pres">
      <dgm:prSet presAssocID="{75B78CA4-A28D-4852-AFCE-E663A0CB1028}" presName="sibTrans" presStyleCnt="0"/>
      <dgm:spPr/>
    </dgm:pt>
    <dgm:pt modelId="{53EA166D-0C2B-42FC-98FB-54D6DA537DAB}" type="pres">
      <dgm:prSet presAssocID="{1ADE0EA0-57E9-4EAB-A5D8-B8C5E59E1F03}" presName="textNode" presStyleLbl="node1" presStyleIdx="3" presStyleCnt="5" custScaleY="118864">
        <dgm:presLayoutVars>
          <dgm:bulletEnabled val="1"/>
        </dgm:presLayoutVars>
      </dgm:prSet>
      <dgm:spPr/>
      <dgm:t>
        <a:bodyPr/>
        <a:lstStyle/>
        <a:p>
          <a:endParaRPr lang="en-GB"/>
        </a:p>
      </dgm:t>
    </dgm:pt>
    <dgm:pt modelId="{584A0450-7A8F-40E5-90D7-A4DFB80104E6}" type="pres">
      <dgm:prSet presAssocID="{FEE226C3-3039-4A4C-9BB9-A7EF16A2EE2B}" presName="sibTrans" presStyleCnt="0"/>
      <dgm:spPr/>
    </dgm:pt>
    <dgm:pt modelId="{19A2A78C-A7D3-41B3-B67E-96715551065C}" type="pres">
      <dgm:prSet presAssocID="{820CD1A6-35DE-48E7-9B4E-BDF0443BD5AB}" presName="textNode" presStyleLbl="node1" presStyleIdx="4" presStyleCnt="5" custScaleY="112505">
        <dgm:presLayoutVars>
          <dgm:bulletEnabled val="1"/>
        </dgm:presLayoutVars>
      </dgm:prSet>
      <dgm:spPr/>
      <dgm:t>
        <a:bodyPr/>
        <a:lstStyle/>
        <a:p>
          <a:endParaRPr lang="en-GB"/>
        </a:p>
      </dgm:t>
    </dgm:pt>
  </dgm:ptLst>
  <dgm:cxnLst>
    <dgm:cxn modelId="{4789607F-EAE5-4295-8F78-96AAE41868B0}" type="presOf" srcId="{7A0F1D1A-8FC7-4325-AE28-EB27353A32D1}" destId="{77841578-6E9D-4624-844A-07E53DFB761A}" srcOrd="0" destOrd="0" presId="urn:microsoft.com/office/officeart/2005/8/layout/hProcess9"/>
    <dgm:cxn modelId="{F3D3E357-C12A-467B-98D8-9410EAB01D74}" type="presOf" srcId="{34A0F7B3-2B2C-4FBF-9059-D8B3BDF541D2}" destId="{1C57E99F-2C65-4CF4-A95E-22E6343398BC}" srcOrd="0" destOrd="0" presId="urn:microsoft.com/office/officeart/2005/8/layout/hProcess9"/>
    <dgm:cxn modelId="{F1C2F1A0-A138-43ED-9CC4-8B65DA5D1D7F}" type="presOf" srcId="{1ADE0EA0-57E9-4EAB-A5D8-B8C5E59E1F03}" destId="{53EA166D-0C2B-42FC-98FB-54D6DA537DAB}" srcOrd="0" destOrd="0" presId="urn:microsoft.com/office/officeart/2005/8/layout/hProcess9"/>
    <dgm:cxn modelId="{97BC5638-4437-4917-89B8-AA11B71EABBB}" type="presOf" srcId="{820CD1A6-35DE-48E7-9B4E-BDF0443BD5AB}" destId="{19A2A78C-A7D3-41B3-B67E-96715551065C}" srcOrd="0" destOrd="0" presId="urn:microsoft.com/office/officeart/2005/8/layout/hProcess9"/>
    <dgm:cxn modelId="{E0A5E406-F725-478C-94A6-7B7BBB237A34}" srcId="{7A0F1D1A-8FC7-4325-AE28-EB27353A32D1}" destId="{15B54268-69D7-4344-9072-14E0707318B1}" srcOrd="0" destOrd="0" parTransId="{2B56C001-2657-4F2B-9A5E-6D31B17E417B}" sibTransId="{2E1D78A1-39BE-4F7F-B342-38B48593C7E3}"/>
    <dgm:cxn modelId="{0BB2EC8E-1555-4320-8D8D-3A74CB39CEFA}" srcId="{7A0F1D1A-8FC7-4325-AE28-EB27353A32D1}" destId="{5E5308FF-1721-4F17-A742-18ACAA0B0739}" srcOrd="2" destOrd="0" parTransId="{2C977264-9EC7-47DE-BB7D-BBB400731E54}" sibTransId="{75B78CA4-A28D-4852-AFCE-E663A0CB1028}"/>
    <dgm:cxn modelId="{80EA756A-EE8A-446D-82E9-BF51C5C4F37F}" type="presOf" srcId="{5E5308FF-1721-4F17-A742-18ACAA0B0739}" destId="{9616EADD-2036-4D97-BFEC-513DDD65FD74}" srcOrd="0" destOrd="0" presId="urn:microsoft.com/office/officeart/2005/8/layout/hProcess9"/>
    <dgm:cxn modelId="{A6E7C050-8401-47D8-9873-4D702CD04146}" srcId="{7A0F1D1A-8FC7-4325-AE28-EB27353A32D1}" destId="{820CD1A6-35DE-48E7-9B4E-BDF0443BD5AB}" srcOrd="4" destOrd="0" parTransId="{C1C2A601-9467-437E-928F-CD233A67864D}" sibTransId="{1AB7F967-5E94-4983-9600-5967FE0251E5}"/>
    <dgm:cxn modelId="{9172F969-09DB-4AB4-AE2B-A17B694387D4}" srcId="{7A0F1D1A-8FC7-4325-AE28-EB27353A32D1}" destId="{1ADE0EA0-57E9-4EAB-A5D8-B8C5E59E1F03}" srcOrd="3" destOrd="0" parTransId="{7FB26F1A-814C-409E-9038-353FEB080DAA}" sibTransId="{FEE226C3-3039-4A4C-9BB9-A7EF16A2EE2B}"/>
    <dgm:cxn modelId="{99F0D77B-BF06-485A-B689-DFB921DE6542}" srcId="{7A0F1D1A-8FC7-4325-AE28-EB27353A32D1}" destId="{34A0F7B3-2B2C-4FBF-9059-D8B3BDF541D2}" srcOrd="1" destOrd="0" parTransId="{8DFFBAC4-8FB3-4E63-8B0C-478B5CF8CB81}" sibTransId="{F97486B3-28CB-4FFE-BEDA-18DB0566DF3D}"/>
    <dgm:cxn modelId="{0131E70B-F993-4A80-A3BB-0E9B63ED5030}" type="presOf" srcId="{15B54268-69D7-4344-9072-14E0707318B1}" destId="{83CF812A-07A6-42F6-967B-B121DA5AD516}" srcOrd="0" destOrd="0" presId="urn:microsoft.com/office/officeart/2005/8/layout/hProcess9"/>
    <dgm:cxn modelId="{32668BAC-43C1-4DE3-BD95-648E6CB4BFF5}" type="presParOf" srcId="{77841578-6E9D-4624-844A-07E53DFB761A}" destId="{2F599BCA-49AE-4785-BD51-D352A9BBC9D4}" srcOrd="0" destOrd="0" presId="urn:microsoft.com/office/officeart/2005/8/layout/hProcess9"/>
    <dgm:cxn modelId="{6FD9C287-482C-4126-8831-C870F28EE73A}" type="presParOf" srcId="{77841578-6E9D-4624-844A-07E53DFB761A}" destId="{0A44CF3C-AA3C-492C-BD6A-7592133600BD}" srcOrd="1" destOrd="0" presId="urn:microsoft.com/office/officeart/2005/8/layout/hProcess9"/>
    <dgm:cxn modelId="{3CF37C87-35A5-47E0-8ECF-A6D36EEE699F}" type="presParOf" srcId="{0A44CF3C-AA3C-492C-BD6A-7592133600BD}" destId="{83CF812A-07A6-42F6-967B-B121DA5AD516}" srcOrd="0" destOrd="0" presId="urn:microsoft.com/office/officeart/2005/8/layout/hProcess9"/>
    <dgm:cxn modelId="{BFDE22E3-7FC1-4351-9B21-4A66CA9F3449}" type="presParOf" srcId="{0A44CF3C-AA3C-492C-BD6A-7592133600BD}" destId="{07403C72-8482-4C73-A145-1C3702BA4F65}" srcOrd="1" destOrd="0" presId="urn:microsoft.com/office/officeart/2005/8/layout/hProcess9"/>
    <dgm:cxn modelId="{D89D22A0-3DA2-4487-B9E8-E26BD6FFB09C}" type="presParOf" srcId="{0A44CF3C-AA3C-492C-BD6A-7592133600BD}" destId="{1C57E99F-2C65-4CF4-A95E-22E6343398BC}" srcOrd="2" destOrd="0" presId="urn:microsoft.com/office/officeart/2005/8/layout/hProcess9"/>
    <dgm:cxn modelId="{7C163818-5371-4D2C-9087-B2C6B7E8F331}" type="presParOf" srcId="{0A44CF3C-AA3C-492C-BD6A-7592133600BD}" destId="{A141B54B-86F0-40A3-90B2-9CA117FDAE0B}" srcOrd="3" destOrd="0" presId="urn:microsoft.com/office/officeart/2005/8/layout/hProcess9"/>
    <dgm:cxn modelId="{FF8DE291-2125-4813-AA03-8CF880FA4C4D}" type="presParOf" srcId="{0A44CF3C-AA3C-492C-BD6A-7592133600BD}" destId="{9616EADD-2036-4D97-BFEC-513DDD65FD74}" srcOrd="4" destOrd="0" presId="urn:microsoft.com/office/officeart/2005/8/layout/hProcess9"/>
    <dgm:cxn modelId="{16DB410A-838E-4FDC-A3A4-F297FADBBCB0}" type="presParOf" srcId="{0A44CF3C-AA3C-492C-BD6A-7592133600BD}" destId="{C62082D8-CA61-4E9E-965B-915F89247AD6}" srcOrd="5" destOrd="0" presId="urn:microsoft.com/office/officeart/2005/8/layout/hProcess9"/>
    <dgm:cxn modelId="{18D12216-555E-4AAC-84A8-0BF479952F86}" type="presParOf" srcId="{0A44CF3C-AA3C-492C-BD6A-7592133600BD}" destId="{53EA166D-0C2B-42FC-98FB-54D6DA537DAB}" srcOrd="6" destOrd="0" presId="urn:microsoft.com/office/officeart/2005/8/layout/hProcess9"/>
    <dgm:cxn modelId="{AB61C440-97FC-41B8-869C-8C0102F331BC}" type="presParOf" srcId="{0A44CF3C-AA3C-492C-BD6A-7592133600BD}" destId="{584A0450-7A8F-40E5-90D7-A4DFB80104E6}" srcOrd="7" destOrd="0" presId="urn:microsoft.com/office/officeart/2005/8/layout/hProcess9"/>
    <dgm:cxn modelId="{1719C63D-B6A7-4367-AAFB-5246BCB23E1F}" type="presParOf" srcId="{0A44CF3C-AA3C-492C-BD6A-7592133600BD}" destId="{19A2A78C-A7D3-41B3-B67E-96715551065C}" srcOrd="8"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02ACCA1-F2F9-4810-823C-C158C33C6EA4}"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GB"/>
        </a:p>
      </dgm:t>
    </dgm:pt>
    <dgm:pt modelId="{43F13FCE-0734-4C17-AEF9-02D9A7AE07DC}">
      <dgm:prSet custT="1"/>
      <dgm:spPr/>
      <dgm:t>
        <a:bodyPr/>
        <a:lstStyle/>
        <a:p>
          <a:pPr rtl="0"/>
          <a:r>
            <a:rPr lang="en-GB" sz="2800" dirty="0" smtClean="0"/>
            <a:t>43rd among 52 African countries in </a:t>
          </a:r>
          <a:r>
            <a:rPr lang="en-GB" sz="2800" b="1" i="1" dirty="0" smtClean="0"/>
            <a:t>Appendix A</a:t>
          </a:r>
          <a:r>
            <a:rPr lang="en-GB" sz="2800" dirty="0" smtClean="0"/>
            <a:t>.</a:t>
          </a:r>
          <a:endParaRPr lang="en-GB" sz="2800" dirty="0"/>
        </a:p>
      </dgm:t>
    </dgm:pt>
    <dgm:pt modelId="{3939A123-823C-4E92-8C23-41BD65C595F0}" type="parTrans" cxnId="{D7305109-8CF9-401A-B28F-4B125B8D55C9}">
      <dgm:prSet/>
      <dgm:spPr/>
      <dgm:t>
        <a:bodyPr/>
        <a:lstStyle/>
        <a:p>
          <a:endParaRPr lang="en-GB"/>
        </a:p>
      </dgm:t>
    </dgm:pt>
    <dgm:pt modelId="{22053F2C-82A2-4646-9E09-DD1CF1DF1D9A}" type="sibTrans" cxnId="{D7305109-8CF9-401A-B28F-4B125B8D55C9}">
      <dgm:prSet/>
      <dgm:spPr/>
      <dgm:t>
        <a:bodyPr/>
        <a:lstStyle/>
        <a:p>
          <a:endParaRPr lang="en-GB"/>
        </a:p>
      </dgm:t>
    </dgm:pt>
    <dgm:pt modelId="{35395FC9-B1BF-4FD8-A7AA-68A1F354C7D8}">
      <dgm:prSet custT="1"/>
      <dgm:spPr/>
      <dgm:t>
        <a:bodyPr/>
        <a:lstStyle/>
        <a:p>
          <a:pPr rtl="0"/>
          <a:r>
            <a:rPr lang="en-GB" sz="2400" dirty="0" smtClean="0"/>
            <a:t>No university in Nigeria qualified to make the top best 3000 universities in the world as objectively ranked by the </a:t>
          </a:r>
          <a:endParaRPr lang="en-GB" sz="2400" dirty="0"/>
        </a:p>
      </dgm:t>
    </dgm:pt>
    <dgm:pt modelId="{E3C6EFFA-2C77-4534-94FF-35739C513FA9}" type="parTrans" cxnId="{83DE6E0F-F3AC-4B3F-95FF-7FDA1B5D2791}">
      <dgm:prSet/>
      <dgm:spPr/>
      <dgm:t>
        <a:bodyPr/>
        <a:lstStyle/>
        <a:p>
          <a:endParaRPr lang="en-GB"/>
        </a:p>
      </dgm:t>
    </dgm:pt>
    <dgm:pt modelId="{ECBAC0DD-1D33-4C9E-9CA5-90E966907CEF}" type="sibTrans" cxnId="{83DE6E0F-F3AC-4B3F-95FF-7FDA1B5D2791}">
      <dgm:prSet/>
      <dgm:spPr/>
      <dgm:t>
        <a:bodyPr/>
        <a:lstStyle/>
        <a:p>
          <a:endParaRPr lang="en-GB"/>
        </a:p>
      </dgm:t>
    </dgm:pt>
    <dgm:pt modelId="{3364DBEF-AA5B-4E91-A49F-24FFD49C0C70}">
      <dgm:prSet custT="1"/>
      <dgm:spPr/>
      <dgm:t>
        <a:bodyPr/>
        <a:lstStyle/>
        <a:p>
          <a:pPr rtl="0"/>
          <a:r>
            <a:rPr lang="en-GB" sz="2400" dirty="0" smtClean="0"/>
            <a:t>Academic Ranking of World Universities (</a:t>
          </a:r>
          <a:r>
            <a:rPr lang="en-GB" sz="2400" b="1" i="1" dirty="0" smtClean="0"/>
            <a:t>Appendix B</a:t>
          </a:r>
          <a:r>
            <a:rPr lang="en-GB" sz="2200" dirty="0" smtClean="0"/>
            <a:t>); </a:t>
          </a:r>
          <a:endParaRPr lang="en-GB" sz="2200" dirty="0"/>
        </a:p>
      </dgm:t>
    </dgm:pt>
    <dgm:pt modelId="{EC42F711-255A-4F56-9742-571783F490FE}" type="parTrans" cxnId="{8C6C03E4-67C7-409A-96DC-3440F7E9F6F2}">
      <dgm:prSet/>
      <dgm:spPr/>
      <dgm:t>
        <a:bodyPr/>
        <a:lstStyle/>
        <a:p>
          <a:endParaRPr lang="en-GB"/>
        </a:p>
      </dgm:t>
    </dgm:pt>
    <dgm:pt modelId="{75787175-0D23-45DD-817B-2B2C4D561F0F}" type="sibTrans" cxnId="{8C6C03E4-67C7-409A-96DC-3440F7E9F6F2}">
      <dgm:prSet/>
      <dgm:spPr/>
      <dgm:t>
        <a:bodyPr/>
        <a:lstStyle/>
        <a:p>
          <a:endParaRPr lang="en-GB"/>
        </a:p>
      </dgm:t>
    </dgm:pt>
    <dgm:pt modelId="{0428A1C4-154B-4F7A-8594-FA200B45A8BA}">
      <dgm:prSet/>
      <dgm:spPr/>
      <dgm:t>
        <a:bodyPr/>
        <a:lstStyle/>
        <a:p>
          <a:pPr rtl="0"/>
          <a:r>
            <a:rPr lang="en-GB" dirty="0" smtClean="0"/>
            <a:t>QS World University Rankings (</a:t>
          </a:r>
          <a:r>
            <a:rPr lang="en-GB" b="1" i="1" dirty="0" smtClean="0"/>
            <a:t>Appendix C</a:t>
          </a:r>
          <a:r>
            <a:rPr lang="en-GB" dirty="0" smtClean="0"/>
            <a:t>); </a:t>
          </a:r>
          <a:endParaRPr lang="en-GB" dirty="0"/>
        </a:p>
      </dgm:t>
    </dgm:pt>
    <dgm:pt modelId="{5FCFE08F-4A01-473F-A1CB-FA706BE018AD}" type="parTrans" cxnId="{D0D89A2A-223F-450A-AEA7-E7784580D569}">
      <dgm:prSet/>
      <dgm:spPr/>
      <dgm:t>
        <a:bodyPr/>
        <a:lstStyle/>
        <a:p>
          <a:endParaRPr lang="en-GB"/>
        </a:p>
      </dgm:t>
    </dgm:pt>
    <dgm:pt modelId="{C5D76552-A632-4EA2-B429-46EF25F8F207}" type="sibTrans" cxnId="{D0D89A2A-223F-450A-AEA7-E7784580D569}">
      <dgm:prSet/>
      <dgm:spPr/>
      <dgm:t>
        <a:bodyPr/>
        <a:lstStyle/>
        <a:p>
          <a:endParaRPr lang="en-GB"/>
        </a:p>
      </dgm:t>
    </dgm:pt>
    <dgm:pt modelId="{14C65817-98E7-4B08-928D-FAF58BE2DD52}">
      <dgm:prSet/>
      <dgm:spPr/>
      <dgm:t>
        <a:bodyPr/>
        <a:lstStyle/>
        <a:p>
          <a:pPr rtl="0"/>
          <a:r>
            <a:rPr lang="en-GB" dirty="0" smtClean="0"/>
            <a:t>Times Higher Education World University Rankings (</a:t>
          </a:r>
          <a:r>
            <a:rPr lang="en-GB" b="1" i="1" dirty="0" smtClean="0"/>
            <a:t>Appendix D</a:t>
          </a:r>
          <a:r>
            <a:rPr lang="en-GB" dirty="0" smtClean="0"/>
            <a:t>)</a:t>
          </a:r>
          <a:endParaRPr lang="en-GB" dirty="0"/>
        </a:p>
      </dgm:t>
    </dgm:pt>
    <dgm:pt modelId="{616A1294-50D0-48DA-92B7-B0BA6BE00DFE}" type="parTrans" cxnId="{F163522F-5374-4CA0-AAF9-26FD0A392615}">
      <dgm:prSet/>
      <dgm:spPr/>
      <dgm:t>
        <a:bodyPr/>
        <a:lstStyle/>
        <a:p>
          <a:endParaRPr lang="en-GB"/>
        </a:p>
      </dgm:t>
    </dgm:pt>
    <dgm:pt modelId="{3AB26249-1FEA-4306-80FF-3235BD764D2D}" type="sibTrans" cxnId="{F163522F-5374-4CA0-AAF9-26FD0A392615}">
      <dgm:prSet/>
      <dgm:spPr/>
      <dgm:t>
        <a:bodyPr/>
        <a:lstStyle/>
        <a:p>
          <a:endParaRPr lang="en-GB"/>
        </a:p>
      </dgm:t>
    </dgm:pt>
    <dgm:pt modelId="{44F56F8E-8265-4438-97B1-531E1D24B614}" type="pres">
      <dgm:prSet presAssocID="{F02ACCA1-F2F9-4810-823C-C158C33C6EA4}" presName="diagram" presStyleCnt="0">
        <dgm:presLayoutVars>
          <dgm:chPref val="1"/>
          <dgm:dir/>
          <dgm:animOne val="branch"/>
          <dgm:animLvl val="lvl"/>
          <dgm:resizeHandles/>
        </dgm:presLayoutVars>
      </dgm:prSet>
      <dgm:spPr/>
      <dgm:t>
        <a:bodyPr/>
        <a:lstStyle/>
        <a:p>
          <a:endParaRPr lang="en-GB"/>
        </a:p>
      </dgm:t>
    </dgm:pt>
    <dgm:pt modelId="{8C43779D-F6D8-4A50-A1FB-718D7AA36D1A}" type="pres">
      <dgm:prSet presAssocID="{43F13FCE-0734-4C17-AEF9-02D9A7AE07DC}" presName="root" presStyleCnt="0"/>
      <dgm:spPr/>
    </dgm:pt>
    <dgm:pt modelId="{6EE5F11A-DBF6-4F17-9674-9B505BDF2CA0}" type="pres">
      <dgm:prSet presAssocID="{43F13FCE-0734-4C17-AEF9-02D9A7AE07DC}" presName="rootComposite" presStyleCnt="0"/>
      <dgm:spPr/>
    </dgm:pt>
    <dgm:pt modelId="{D01F9CF4-3252-4A62-9B12-22EB2F5643B6}" type="pres">
      <dgm:prSet presAssocID="{43F13FCE-0734-4C17-AEF9-02D9A7AE07DC}" presName="rootText" presStyleLbl="node1" presStyleIdx="0" presStyleCnt="2" custScaleX="151842" custScaleY="201221"/>
      <dgm:spPr/>
      <dgm:t>
        <a:bodyPr/>
        <a:lstStyle/>
        <a:p>
          <a:endParaRPr lang="en-GB"/>
        </a:p>
      </dgm:t>
    </dgm:pt>
    <dgm:pt modelId="{8E3528FA-C845-4D30-89F7-3864A25C6ABE}" type="pres">
      <dgm:prSet presAssocID="{43F13FCE-0734-4C17-AEF9-02D9A7AE07DC}" presName="rootConnector" presStyleLbl="node1" presStyleIdx="0" presStyleCnt="2"/>
      <dgm:spPr/>
      <dgm:t>
        <a:bodyPr/>
        <a:lstStyle/>
        <a:p>
          <a:endParaRPr lang="en-GB"/>
        </a:p>
      </dgm:t>
    </dgm:pt>
    <dgm:pt modelId="{2E5E3301-5552-4120-AB6D-8F0CA1700098}" type="pres">
      <dgm:prSet presAssocID="{43F13FCE-0734-4C17-AEF9-02D9A7AE07DC}" presName="childShape" presStyleCnt="0"/>
      <dgm:spPr/>
    </dgm:pt>
    <dgm:pt modelId="{F895B94A-609E-4C8D-953A-6810E762E357}" type="pres">
      <dgm:prSet presAssocID="{35395FC9-B1BF-4FD8-A7AA-68A1F354C7D8}" presName="root" presStyleCnt="0"/>
      <dgm:spPr/>
    </dgm:pt>
    <dgm:pt modelId="{2DA60932-DD31-4DBB-AF3F-B4B6FBFCC8E4}" type="pres">
      <dgm:prSet presAssocID="{35395FC9-B1BF-4FD8-A7AA-68A1F354C7D8}" presName="rootComposite" presStyleCnt="0"/>
      <dgm:spPr/>
    </dgm:pt>
    <dgm:pt modelId="{A6295D77-0549-46CB-9752-F13BBFA88F67}" type="pres">
      <dgm:prSet presAssocID="{35395FC9-B1BF-4FD8-A7AA-68A1F354C7D8}" presName="rootText" presStyleLbl="node1" presStyleIdx="1" presStyleCnt="2" custScaleX="227137" custScaleY="270032"/>
      <dgm:spPr/>
      <dgm:t>
        <a:bodyPr/>
        <a:lstStyle/>
        <a:p>
          <a:endParaRPr lang="en-GB"/>
        </a:p>
      </dgm:t>
    </dgm:pt>
    <dgm:pt modelId="{83B896C7-76E2-44CD-8358-5E84E5C56650}" type="pres">
      <dgm:prSet presAssocID="{35395FC9-B1BF-4FD8-A7AA-68A1F354C7D8}" presName="rootConnector" presStyleLbl="node1" presStyleIdx="1" presStyleCnt="2"/>
      <dgm:spPr/>
      <dgm:t>
        <a:bodyPr/>
        <a:lstStyle/>
        <a:p>
          <a:endParaRPr lang="en-GB"/>
        </a:p>
      </dgm:t>
    </dgm:pt>
    <dgm:pt modelId="{4D60D833-56C7-4A03-B3E1-606CF8BF58AD}" type="pres">
      <dgm:prSet presAssocID="{35395FC9-B1BF-4FD8-A7AA-68A1F354C7D8}" presName="childShape" presStyleCnt="0"/>
      <dgm:spPr/>
    </dgm:pt>
    <dgm:pt modelId="{634C4FC3-AEB8-41FB-B248-634DA27B6B16}" type="pres">
      <dgm:prSet presAssocID="{EC42F711-255A-4F56-9742-571783F490FE}" presName="Name13" presStyleLbl="parChTrans1D2" presStyleIdx="0" presStyleCnt="3"/>
      <dgm:spPr/>
      <dgm:t>
        <a:bodyPr/>
        <a:lstStyle/>
        <a:p>
          <a:endParaRPr lang="en-GB"/>
        </a:p>
      </dgm:t>
    </dgm:pt>
    <dgm:pt modelId="{8256C009-E3E9-4092-944E-29A2EABEAB37}" type="pres">
      <dgm:prSet presAssocID="{3364DBEF-AA5B-4E91-A49F-24FFD49C0C70}" presName="childText" presStyleLbl="bgAcc1" presStyleIdx="0" presStyleCnt="3" custScaleX="408778" custScaleY="90071">
        <dgm:presLayoutVars>
          <dgm:bulletEnabled val="1"/>
        </dgm:presLayoutVars>
      </dgm:prSet>
      <dgm:spPr/>
      <dgm:t>
        <a:bodyPr/>
        <a:lstStyle/>
        <a:p>
          <a:endParaRPr lang="en-GB"/>
        </a:p>
      </dgm:t>
    </dgm:pt>
    <dgm:pt modelId="{630CF13E-DD49-402F-975A-06D8767B991E}" type="pres">
      <dgm:prSet presAssocID="{5FCFE08F-4A01-473F-A1CB-FA706BE018AD}" presName="Name13" presStyleLbl="parChTrans1D2" presStyleIdx="1" presStyleCnt="3"/>
      <dgm:spPr/>
      <dgm:t>
        <a:bodyPr/>
        <a:lstStyle/>
        <a:p>
          <a:endParaRPr lang="en-GB"/>
        </a:p>
      </dgm:t>
    </dgm:pt>
    <dgm:pt modelId="{FBEFC2D9-EA31-4CE7-9FBC-298451199D1B}" type="pres">
      <dgm:prSet presAssocID="{0428A1C4-154B-4F7A-8594-FA200B45A8BA}" presName="childText" presStyleLbl="bgAcc1" presStyleIdx="1" presStyleCnt="3" custScaleX="349662">
        <dgm:presLayoutVars>
          <dgm:bulletEnabled val="1"/>
        </dgm:presLayoutVars>
      </dgm:prSet>
      <dgm:spPr/>
      <dgm:t>
        <a:bodyPr/>
        <a:lstStyle/>
        <a:p>
          <a:endParaRPr lang="en-GB"/>
        </a:p>
      </dgm:t>
    </dgm:pt>
    <dgm:pt modelId="{81FCECEC-3A72-4E99-ACA9-B1D423EF4539}" type="pres">
      <dgm:prSet presAssocID="{616A1294-50D0-48DA-92B7-B0BA6BE00DFE}" presName="Name13" presStyleLbl="parChTrans1D2" presStyleIdx="2" presStyleCnt="3"/>
      <dgm:spPr/>
      <dgm:t>
        <a:bodyPr/>
        <a:lstStyle/>
        <a:p>
          <a:endParaRPr lang="en-GB"/>
        </a:p>
      </dgm:t>
    </dgm:pt>
    <dgm:pt modelId="{B4E32DD4-1079-4642-B09B-B057A139C915}" type="pres">
      <dgm:prSet presAssocID="{14C65817-98E7-4B08-928D-FAF58BE2DD52}" presName="childText" presStyleLbl="bgAcc1" presStyleIdx="2" presStyleCnt="3" custScaleX="407527">
        <dgm:presLayoutVars>
          <dgm:bulletEnabled val="1"/>
        </dgm:presLayoutVars>
      </dgm:prSet>
      <dgm:spPr/>
      <dgm:t>
        <a:bodyPr/>
        <a:lstStyle/>
        <a:p>
          <a:endParaRPr lang="en-GB"/>
        </a:p>
      </dgm:t>
    </dgm:pt>
  </dgm:ptLst>
  <dgm:cxnLst>
    <dgm:cxn modelId="{AF774547-A8CF-4576-8A3C-ACCA79D0BDB0}" type="presOf" srcId="{F02ACCA1-F2F9-4810-823C-C158C33C6EA4}" destId="{44F56F8E-8265-4438-97B1-531E1D24B614}" srcOrd="0" destOrd="0" presId="urn:microsoft.com/office/officeart/2005/8/layout/hierarchy3"/>
    <dgm:cxn modelId="{FDFEE0FF-7883-4EEA-85F5-98044B6D268A}" type="presOf" srcId="{35395FC9-B1BF-4FD8-A7AA-68A1F354C7D8}" destId="{83B896C7-76E2-44CD-8358-5E84E5C56650}" srcOrd="1" destOrd="0" presId="urn:microsoft.com/office/officeart/2005/8/layout/hierarchy3"/>
    <dgm:cxn modelId="{31A8C584-EAFF-4930-AFDD-E48E8DC03B47}" type="presOf" srcId="{3364DBEF-AA5B-4E91-A49F-24FFD49C0C70}" destId="{8256C009-E3E9-4092-944E-29A2EABEAB37}" srcOrd="0" destOrd="0" presId="urn:microsoft.com/office/officeart/2005/8/layout/hierarchy3"/>
    <dgm:cxn modelId="{8C6C03E4-67C7-409A-96DC-3440F7E9F6F2}" srcId="{35395FC9-B1BF-4FD8-A7AA-68A1F354C7D8}" destId="{3364DBEF-AA5B-4E91-A49F-24FFD49C0C70}" srcOrd="0" destOrd="0" parTransId="{EC42F711-255A-4F56-9742-571783F490FE}" sibTransId="{75787175-0D23-45DD-817B-2B2C4D561F0F}"/>
    <dgm:cxn modelId="{784D88E7-6015-455C-8EA6-71664CB5B915}" type="presOf" srcId="{EC42F711-255A-4F56-9742-571783F490FE}" destId="{634C4FC3-AEB8-41FB-B248-634DA27B6B16}" srcOrd="0" destOrd="0" presId="urn:microsoft.com/office/officeart/2005/8/layout/hierarchy3"/>
    <dgm:cxn modelId="{D0D89A2A-223F-450A-AEA7-E7784580D569}" srcId="{35395FC9-B1BF-4FD8-A7AA-68A1F354C7D8}" destId="{0428A1C4-154B-4F7A-8594-FA200B45A8BA}" srcOrd="1" destOrd="0" parTransId="{5FCFE08F-4A01-473F-A1CB-FA706BE018AD}" sibTransId="{C5D76552-A632-4EA2-B429-46EF25F8F207}"/>
    <dgm:cxn modelId="{75FC0C63-E10E-4355-853D-16A98286E6A7}" type="presOf" srcId="{616A1294-50D0-48DA-92B7-B0BA6BE00DFE}" destId="{81FCECEC-3A72-4E99-ACA9-B1D423EF4539}" srcOrd="0" destOrd="0" presId="urn:microsoft.com/office/officeart/2005/8/layout/hierarchy3"/>
    <dgm:cxn modelId="{F163522F-5374-4CA0-AAF9-26FD0A392615}" srcId="{35395FC9-B1BF-4FD8-A7AA-68A1F354C7D8}" destId="{14C65817-98E7-4B08-928D-FAF58BE2DD52}" srcOrd="2" destOrd="0" parTransId="{616A1294-50D0-48DA-92B7-B0BA6BE00DFE}" sibTransId="{3AB26249-1FEA-4306-80FF-3235BD764D2D}"/>
    <dgm:cxn modelId="{C52B72FC-F865-4251-955F-6373DE48F1D9}" type="presOf" srcId="{5FCFE08F-4A01-473F-A1CB-FA706BE018AD}" destId="{630CF13E-DD49-402F-975A-06D8767B991E}" srcOrd="0" destOrd="0" presId="urn:microsoft.com/office/officeart/2005/8/layout/hierarchy3"/>
    <dgm:cxn modelId="{83DE6E0F-F3AC-4B3F-95FF-7FDA1B5D2791}" srcId="{F02ACCA1-F2F9-4810-823C-C158C33C6EA4}" destId="{35395FC9-B1BF-4FD8-A7AA-68A1F354C7D8}" srcOrd="1" destOrd="0" parTransId="{E3C6EFFA-2C77-4534-94FF-35739C513FA9}" sibTransId="{ECBAC0DD-1D33-4C9E-9CA5-90E966907CEF}"/>
    <dgm:cxn modelId="{77B0D7E7-10E5-4B21-B228-F765D2C6FECE}" type="presOf" srcId="{43F13FCE-0734-4C17-AEF9-02D9A7AE07DC}" destId="{8E3528FA-C845-4D30-89F7-3864A25C6ABE}" srcOrd="1" destOrd="0" presId="urn:microsoft.com/office/officeart/2005/8/layout/hierarchy3"/>
    <dgm:cxn modelId="{EF31DA9F-3231-497E-90D2-A024C9C5A419}" type="presOf" srcId="{0428A1C4-154B-4F7A-8594-FA200B45A8BA}" destId="{FBEFC2D9-EA31-4CE7-9FBC-298451199D1B}" srcOrd="0" destOrd="0" presId="urn:microsoft.com/office/officeart/2005/8/layout/hierarchy3"/>
    <dgm:cxn modelId="{7B655054-0158-44E9-AE6D-FF990AE7F163}" type="presOf" srcId="{35395FC9-B1BF-4FD8-A7AA-68A1F354C7D8}" destId="{A6295D77-0549-46CB-9752-F13BBFA88F67}" srcOrd="0" destOrd="0" presId="urn:microsoft.com/office/officeart/2005/8/layout/hierarchy3"/>
    <dgm:cxn modelId="{28604092-4662-4B00-8BC2-EDB9AA703FD3}" type="presOf" srcId="{43F13FCE-0734-4C17-AEF9-02D9A7AE07DC}" destId="{D01F9CF4-3252-4A62-9B12-22EB2F5643B6}" srcOrd="0" destOrd="0" presId="urn:microsoft.com/office/officeart/2005/8/layout/hierarchy3"/>
    <dgm:cxn modelId="{D7305109-8CF9-401A-B28F-4B125B8D55C9}" srcId="{F02ACCA1-F2F9-4810-823C-C158C33C6EA4}" destId="{43F13FCE-0734-4C17-AEF9-02D9A7AE07DC}" srcOrd="0" destOrd="0" parTransId="{3939A123-823C-4E92-8C23-41BD65C595F0}" sibTransId="{22053F2C-82A2-4646-9E09-DD1CF1DF1D9A}"/>
    <dgm:cxn modelId="{1847773A-04FA-492F-A1D7-2D6856D53171}" type="presOf" srcId="{14C65817-98E7-4B08-928D-FAF58BE2DD52}" destId="{B4E32DD4-1079-4642-B09B-B057A139C915}" srcOrd="0" destOrd="0" presId="urn:microsoft.com/office/officeart/2005/8/layout/hierarchy3"/>
    <dgm:cxn modelId="{504A7E94-46AC-4C77-831B-BD8C7437BDF5}" type="presParOf" srcId="{44F56F8E-8265-4438-97B1-531E1D24B614}" destId="{8C43779D-F6D8-4A50-A1FB-718D7AA36D1A}" srcOrd="0" destOrd="0" presId="urn:microsoft.com/office/officeart/2005/8/layout/hierarchy3"/>
    <dgm:cxn modelId="{03672D7B-9DC4-4452-B779-4B220D250AAA}" type="presParOf" srcId="{8C43779D-F6D8-4A50-A1FB-718D7AA36D1A}" destId="{6EE5F11A-DBF6-4F17-9674-9B505BDF2CA0}" srcOrd="0" destOrd="0" presId="urn:microsoft.com/office/officeart/2005/8/layout/hierarchy3"/>
    <dgm:cxn modelId="{03A200BF-5347-4037-8CFD-CCDC78B50170}" type="presParOf" srcId="{6EE5F11A-DBF6-4F17-9674-9B505BDF2CA0}" destId="{D01F9CF4-3252-4A62-9B12-22EB2F5643B6}" srcOrd="0" destOrd="0" presId="urn:microsoft.com/office/officeart/2005/8/layout/hierarchy3"/>
    <dgm:cxn modelId="{8F6E7E10-ED72-4522-9AE5-DBC36CFAC0D2}" type="presParOf" srcId="{6EE5F11A-DBF6-4F17-9674-9B505BDF2CA0}" destId="{8E3528FA-C845-4D30-89F7-3864A25C6ABE}" srcOrd="1" destOrd="0" presId="urn:microsoft.com/office/officeart/2005/8/layout/hierarchy3"/>
    <dgm:cxn modelId="{6B967EFF-7767-412C-805C-9D1FE169574B}" type="presParOf" srcId="{8C43779D-F6D8-4A50-A1FB-718D7AA36D1A}" destId="{2E5E3301-5552-4120-AB6D-8F0CA1700098}" srcOrd="1" destOrd="0" presId="urn:microsoft.com/office/officeart/2005/8/layout/hierarchy3"/>
    <dgm:cxn modelId="{00D33F09-1191-4A6B-B2D5-9554BA4FA941}" type="presParOf" srcId="{44F56F8E-8265-4438-97B1-531E1D24B614}" destId="{F895B94A-609E-4C8D-953A-6810E762E357}" srcOrd="1" destOrd="0" presId="urn:microsoft.com/office/officeart/2005/8/layout/hierarchy3"/>
    <dgm:cxn modelId="{B00E50F5-01BD-4DB7-B7D6-BA5DBEFECBD8}" type="presParOf" srcId="{F895B94A-609E-4C8D-953A-6810E762E357}" destId="{2DA60932-DD31-4DBB-AF3F-B4B6FBFCC8E4}" srcOrd="0" destOrd="0" presId="urn:microsoft.com/office/officeart/2005/8/layout/hierarchy3"/>
    <dgm:cxn modelId="{809F5888-AB16-4FBC-A46C-CDA9DBDC2BF5}" type="presParOf" srcId="{2DA60932-DD31-4DBB-AF3F-B4B6FBFCC8E4}" destId="{A6295D77-0549-46CB-9752-F13BBFA88F67}" srcOrd="0" destOrd="0" presId="urn:microsoft.com/office/officeart/2005/8/layout/hierarchy3"/>
    <dgm:cxn modelId="{3B793899-E732-44B1-994A-7B2E45555869}" type="presParOf" srcId="{2DA60932-DD31-4DBB-AF3F-B4B6FBFCC8E4}" destId="{83B896C7-76E2-44CD-8358-5E84E5C56650}" srcOrd="1" destOrd="0" presId="urn:microsoft.com/office/officeart/2005/8/layout/hierarchy3"/>
    <dgm:cxn modelId="{8841A39A-F420-41E7-A5C7-4F7B2EBA9866}" type="presParOf" srcId="{F895B94A-609E-4C8D-953A-6810E762E357}" destId="{4D60D833-56C7-4A03-B3E1-606CF8BF58AD}" srcOrd="1" destOrd="0" presId="urn:microsoft.com/office/officeart/2005/8/layout/hierarchy3"/>
    <dgm:cxn modelId="{6B5F0F7D-20BB-408D-A6B9-6C04C91C452C}" type="presParOf" srcId="{4D60D833-56C7-4A03-B3E1-606CF8BF58AD}" destId="{634C4FC3-AEB8-41FB-B248-634DA27B6B16}" srcOrd="0" destOrd="0" presId="urn:microsoft.com/office/officeart/2005/8/layout/hierarchy3"/>
    <dgm:cxn modelId="{F7732913-C272-4141-90ED-3EFBE88BE538}" type="presParOf" srcId="{4D60D833-56C7-4A03-B3E1-606CF8BF58AD}" destId="{8256C009-E3E9-4092-944E-29A2EABEAB37}" srcOrd="1" destOrd="0" presId="urn:microsoft.com/office/officeart/2005/8/layout/hierarchy3"/>
    <dgm:cxn modelId="{68FAB2BA-8624-4626-992A-5A94EF324B8E}" type="presParOf" srcId="{4D60D833-56C7-4A03-B3E1-606CF8BF58AD}" destId="{630CF13E-DD49-402F-975A-06D8767B991E}" srcOrd="2" destOrd="0" presId="urn:microsoft.com/office/officeart/2005/8/layout/hierarchy3"/>
    <dgm:cxn modelId="{AC10AFAC-9107-4CE4-9716-5BC9DCF2493B}" type="presParOf" srcId="{4D60D833-56C7-4A03-B3E1-606CF8BF58AD}" destId="{FBEFC2D9-EA31-4CE7-9FBC-298451199D1B}" srcOrd="3" destOrd="0" presId="urn:microsoft.com/office/officeart/2005/8/layout/hierarchy3"/>
    <dgm:cxn modelId="{7A2038E2-A6F5-426A-AC2D-92A34412E7FC}" type="presParOf" srcId="{4D60D833-56C7-4A03-B3E1-606CF8BF58AD}" destId="{81FCECEC-3A72-4E99-ACA9-B1D423EF4539}" srcOrd="4" destOrd="0" presId="urn:microsoft.com/office/officeart/2005/8/layout/hierarchy3"/>
    <dgm:cxn modelId="{C436E340-B1F1-439A-A3CB-ED476C016F76}" type="presParOf" srcId="{4D60D833-56C7-4A03-B3E1-606CF8BF58AD}" destId="{B4E32DD4-1079-4642-B09B-B057A139C915}" srcOrd="5" destOrd="0" presId="urn:microsoft.com/office/officeart/2005/8/layout/hierarchy3"/>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14269BA-1BA7-4924-861C-C4BB9FF8DE3A}"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GB"/>
        </a:p>
      </dgm:t>
    </dgm:pt>
    <dgm:pt modelId="{24648DA0-86E7-41DF-882E-D3CB244833F9}">
      <dgm:prSet/>
      <dgm:spPr/>
      <dgm:t>
        <a:bodyPr/>
        <a:lstStyle/>
        <a:p>
          <a:pPr rtl="0"/>
          <a:endParaRPr lang="en-GB" dirty="0"/>
        </a:p>
      </dgm:t>
    </dgm:pt>
    <dgm:pt modelId="{D206E865-AB92-426F-B014-208AF596FB01}" type="parTrans" cxnId="{512070C1-F429-47C8-B7F8-6F217D9A2469}">
      <dgm:prSet/>
      <dgm:spPr/>
      <dgm:t>
        <a:bodyPr/>
        <a:lstStyle/>
        <a:p>
          <a:endParaRPr lang="en-GB"/>
        </a:p>
      </dgm:t>
    </dgm:pt>
    <dgm:pt modelId="{E8693EE9-2A96-4D0E-B210-F3DF10F0B1F6}" type="sibTrans" cxnId="{512070C1-F429-47C8-B7F8-6F217D9A2469}">
      <dgm:prSet/>
      <dgm:spPr/>
      <dgm:t>
        <a:bodyPr/>
        <a:lstStyle/>
        <a:p>
          <a:endParaRPr lang="en-GB"/>
        </a:p>
      </dgm:t>
    </dgm:pt>
    <dgm:pt modelId="{98BADC1D-A9B0-4770-9C8D-A2234CCB9708}">
      <dgm:prSet custT="1"/>
      <dgm:spPr/>
      <dgm:t>
        <a:bodyPr/>
        <a:lstStyle/>
        <a:p>
          <a:pPr rtl="0"/>
          <a:r>
            <a:rPr lang="en-GB" sz="2000" dirty="0" smtClean="0">
              <a:solidFill>
                <a:schemeClr val="tx1"/>
              </a:solidFill>
            </a:rPr>
            <a:t>There is no Nigerian university that its products qualified to fly the most respected Nigerian Flag  as we have seen from </a:t>
          </a:r>
          <a:r>
            <a:rPr lang="en-GB" sz="2000" b="1" i="1" dirty="0" smtClean="0">
              <a:solidFill>
                <a:schemeClr val="tx1"/>
              </a:solidFill>
            </a:rPr>
            <a:t>Appendices B, C and D</a:t>
          </a:r>
          <a:r>
            <a:rPr lang="en-GB" sz="2000" dirty="0" smtClean="0">
              <a:solidFill>
                <a:schemeClr val="tx1"/>
              </a:solidFill>
            </a:rPr>
            <a:t> in the midst of best 3000 universities in the world</a:t>
          </a:r>
          <a:r>
            <a:rPr lang="en-GB" sz="1500" dirty="0" smtClean="0"/>
            <a:t>. </a:t>
          </a:r>
          <a:endParaRPr lang="en-GB" sz="1500" dirty="0"/>
        </a:p>
      </dgm:t>
    </dgm:pt>
    <dgm:pt modelId="{2AD9FD8D-E83C-459D-9425-E59F58BDFB05}" type="parTrans" cxnId="{139D9157-31BC-45E6-9F57-7C5BAC37359A}">
      <dgm:prSet/>
      <dgm:spPr/>
      <dgm:t>
        <a:bodyPr/>
        <a:lstStyle/>
        <a:p>
          <a:endParaRPr lang="en-GB"/>
        </a:p>
      </dgm:t>
    </dgm:pt>
    <dgm:pt modelId="{2362F176-A4AA-4748-BB2B-3E64E8A385B2}" type="sibTrans" cxnId="{139D9157-31BC-45E6-9F57-7C5BAC37359A}">
      <dgm:prSet/>
      <dgm:spPr/>
      <dgm:t>
        <a:bodyPr/>
        <a:lstStyle/>
        <a:p>
          <a:endParaRPr lang="en-GB"/>
        </a:p>
      </dgm:t>
    </dgm:pt>
    <dgm:pt modelId="{46CEE01F-E9BE-4074-B950-202D46DB9F7B}">
      <dgm:prSet custT="1"/>
      <dgm:spPr/>
      <dgm:t>
        <a:bodyPr/>
        <a:lstStyle/>
        <a:p>
          <a:pPr rtl="0"/>
          <a:r>
            <a:rPr lang="en-GB" sz="2000" dirty="0" smtClean="0">
              <a:solidFill>
                <a:schemeClr val="tx1"/>
              </a:solidFill>
            </a:rPr>
            <a:t>The question that is begging for answers here is: Why is it that the Performance Dimension of Quality of Nigerian universities is so poor that none of them was able to fly our National Flag among the topmost best 3000 universities in the world? </a:t>
          </a:r>
          <a:endParaRPr lang="en-GB" sz="2000" dirty="0">
            <a:solidFill>
              <a:schemeClr val="tx1"/>
            </a:solidFill>
          </a:endParaRPr>
        </a:p>
      </dgm:t>
    </dgm:pt>
    <dgm:pt modelId="{A38AC0E3-198F-4B0B-A78F-3D1033E6B344}" type="parTrans" cxnId="{7A2C8C1D-0770-4843-981D-A694B2F09F30}">
      <dgm:prSet/>
      <dgm:spPr/>
      <dgm:t>
        <a:bodyPr/>
        <a:lstStyle/>
        <a:p>
          <a:endParaRPr lang="en-GB"/>
        </a:p>
      </dgm:t>
    </dgm:pt>
    <dgm:pt modelId="{BD5FF4B5-224C-4C5D-8208-5479521FB9D8}" type="sibTrans" cxnId="{7A2C8C1D-0770-4843-981D-A694B2F09F30}">
      <dgm:prSet/>
      <dgm:spPr/>
      <dgm:t>
        <a:bodyPr/>
        <a:lstStyle/>
        <a:p>
          <a:endParaRPr lang="en-GB"/>
        </a:p>
      </dgm:t>
    </dgm:pt>
    <dgm:pt modelId="{8F2E6CF8-B3D9-4DFC-A792-AA4E3A3148CF}" type="pres">
      <dgm:prSet presAssocID="{714269BA-1BA7-4924-861C-C4BB9FF8DE3A}" presName="Name0" presStyleCnt="0">
        <dgm:presLayoutVars>
          <dgm:dir/>
          <dgm:resizeHandles val="exact"/>
        </dgm:presLayoutVars>
      </dgm:prSet>
      <dgm:spPr/>
      <dgm:t>
        <a:bodyPr/>
        <a:lstStyle/>
        <a:p>
          <a:endParaRPr lang="en-GB"/>
        </a:p>
      </dgm:t>
    </dgm:pt>
    <dgm:pt modelId="{DB3692D5-085C-403E-8AFF-911BBF69406E}" type="pres">
      <dgm:prSet presAssocID="{714269BA-1BA7-4924-861C-C4BB9FF8DE3A}" presName="fgShape" presStyleLbl="fgShp" presStyleIdx="0" presStyleCnt="1" custScaleY="50048" custLinFactNeighborX="-38" custLinFactNeighborY="32936"/>
      <dgm:spPr/>
    </dgm:pt>
    <dgm:pt modelId="{6F9E8087-C292-45EF-8D82-CC1EADC84B7D}" type="pres">
      <dgm:prSet presAssocID="{714269BA-1BA7-4924-861C-C4BB9FF8DE3A}" presName="linComp" presStyleCnt="0"/>
      <dgm:spPr/>
    </dgm:pt>
    <dgm:pt modelId="{9879D0FC-1945-48C1-B6C4-03FB37B0DEED}" type="pres">
      <dgm:prSet presAssocID="{24648DA0-86E7-41DF-882E-D3CB244833F9}" presName="compNode" presStyleCnt="0"/>
      <dgm:spPr/>
    </dgm:pt>
    <dgm:pt modelId="{43F247DB-4363-45D6-8A91-39AF4094F63C}" type="pres">
      <dgm:prSet presAssocID="{24648DA0-86E7-41DF-882E-D3CB244833F9}" presName="bkgdShape" presStyleLbl="node1" presStyleIdx="0" presStyleCnt="3"/>
      <dgm:spPr/>
      <dgm:t>
        <a:bodyPr/>
        <a:lstStyle/>
        <a:p>
          <a:endParaRPr lang="en-GB"/>
        </a:p>
      </dgm:t>
    </dgm:pt>
    <dgm:pt modelId="{06222F24-C28F-4AD1-8420-718FD27D134A}" type="pres">
      <dgm:prSet presAssocID="{24648DA0-86E7-41DF-882E-D3CB244833F9}" presName="nodeTx" presStyleLbl="node1" presStyleIdx="0" presStyleCnt="3">
        <dgm:presLayoutVars>
          <dgm:bulletEnabled val="1"/>
        </dgm:presLayoutVars>
      </dgm:prSet>
      <dgm:spPr/>
      <dgm:t>
        <a:bodyPr/>
        <a:lstStyle/>
        <a:p>
          <a:endParaRPr lang="en-GB"/>
        </a:p>
      </dgm:t>
    </dgm:pt>
    <dgm:pt modelId="{92AD9DD3-945A-457B-AED0-5E8AC83ED32A}" type="pres">
      <dgm:prSet presAssocID="{24648DA0-86E7-41DF-882E-D3CB244833F9}" presName="invisiNode" presStyleLbl="node1" presStyleIdx="0" presStyleCnt="3"/>
      <dgm:spPr/>
    </dgm:pt>
    <dgm:pt modelId="{693AF758-B4D0-475E-BC7E-D9E80718C0A8}" type="pres">
      <dgm:prSet presAssocID="{24648DA0-86E7-41DF-882E-D3CB244833F9}" presName="imagNode" presStyleLbl="fgImgPlace1" presStyleIdx="0" presStyleCnt="3"/>
      <dgm:spPr/>
    </dgm:pt>
    <dgm:pt modelId="{2FB7019D-86DB-43CC-83A4-C8C4F67932D2}" type="pres">
      <dgm:prSet presAssocID="{E8693EE9-2A96-4D0E-B210-F3DF10F0B1F6}" presName="sibTrans" presStyleLbl="sibTrans2D1" presStyleIdx="0" presStyleCnt="0"/>
      <dgm:spPr/>
      <dgm:t>
        <a:bodyPr/>
        <a:lstStyle/>
        <a:p>
          <a:endParaRPr lang="en-GB"/>
        </a:p>
      </dgm:t>
    </dgm:pt>
    <dgm:pt modelId="{EA37EBB2-F8D9-4D0D-8BCD-665C01F383E3}" type="pres">
      <dgm:prSet presAssocID="{98BADC1D-A9B0-4770-9C8D-A2234CCB9708}" presName="compNode" presStyleCnt="0"/>
      <dgm:spPr/>
    </dgm:pt>
    <dgm:pt modelId="{695346A1-C1B2-444B-B3DF-2E94F49D8A0F}" type="pres">
      <dgm:prSet presAssocID="{98BADC1D-A9B0-4770-9C8D-A2234CCB9708}" presName="bkgdShape" presStyleLbl="node1" presStyleIdx="1" presStyleCnt="3"/>
      <dgm:spPr/>
      <dgm:t>
        <a:bodyPr/>
        <a:lstStyle/>
        <a:p>
          <a:endParaRPr lang="en-GB"/>
        </a:p>
      </dgm:t>
    </dgm:pt>
    <dgm:pt modelId="{E95786AF-43A2-4685-925F-1509E832C120}" type="pres">
      <dgm:prSet presAssocID="{98BADC1D-A9B0-4770-9C8D-A2234CCB9708}" presName="nodeTx" presStyleLbl="node1" presStyleIdx="1" presStyleCnt="3">
        <dgm:presLayoutVars>
          <dgm:bulletEnabled val="1"/>
        </dgm:presLayoutVars>
      </dgm:prSet>
      <dgm:spPr/>
      <dgm:t>
        <a:bodyPr/>
        <a:lstStyle/>
        <a:p>
          <a:endParaRPr lang="en-GB"/>
        </a:p>
      </dgm:t>
    </dgm:pt>
    <dgm:pt modelId="{1298C878-A82D-410F-9753-6BE1B4675E43}" type="pres">
      <dgm:prSet presAssocID="{98BADC1D-A9B0-4770-9C8D-A2234CCB9708}" presName="invisiNode" presStyleLbl="node1" presStyleIdx="1" presStyleCnt="3"/>
      <dgm:spPr/>
    </dgm:pt>
    <dgm:pt modelId="{7D628EA5-38C9-4CBC-B8E8-B5177FA90EF3}" type="pres">
      <dgm:prSet presAssocID="{98BADC1D-A9B0-4770-9C8D-A2234CCB9708}" presName="imagNode" presStyleLbl="fgImgPlace1" presStyleIdx="1" presStyleCnt="3" custScaleX="65538" custScaleY="63062" custLinFactNeighborX="-1238" custLinFactNeighborY="-14526"/>
      <dgm:spPr/>
    </dgm:pt>
    <dgm:pt modelId="{5F57E126-12B4-465F-A17D-B9D59C555CA7}" type="pres">
      <dgm:prSet presAssocID="{2362F176-A4AA-4748-BB2B-3E64E8A385B2}" presName="sibTrans" presStyleLbl="sibTrans2D1" presStyleIdx="0" presStyleCnt="0"/>
      <dgm:spPr/>
      <dgm:t>
        <a:bodyPr/>
        <a:lstStyle/>
        <a:p>
          <a:endParaRPr lang="en-GB"/>
        </a:p>
      </dgm:t>
    </dgm:pt>
    <dgm:pt modelId="{5E1CA683-2805-47CC-9C6E-1097E0BE1A26}" type="pres">
      <dgm:prSet presAssocID="{46CEE01F-E9BE-4074-B950-202D46DB9F7B}" presName="compNode" presStyleCnt="0"/>
      <dgm:spPr/>
    </dgm:pt>
    <dgm:pt modelId="{5B0497CE-3BD9-4512-9D15-977F3BAD1A9F}" type="pres">
      <dgm:prSet presAssocID="{46CEE01F-E9BE-4074-B950-202D46DB9F7B}" presName="bkgdShape" presStyleLbl="node1" presStyleIdx="2" presStyleCnt="3"/>
      <dgm:spPr/>
      <dgm:t>
        <a:bodyPr/>
        <a:lstStyle/>
        <a:p>
          <a:endParaRPr lang="en-GB"/>
        </a:p>
      </dgm:t>
    </dgm:pt>
    <dgm:pt modelId="{4A4F6835-51AE-4DBA-B8DA-459F6D262255}" type="pres">
      <dgm:prSet presAssocID="{46CEE01F-E9BE-4074-B950-202D46DB9F7B}" presName="nodeTx" presStyleLbl="node1" presStyleIdx="2" presStyleCnt="3">
        <dgm:presLayoutVars>
          <dgm:bulletEnabled val="1"/>
        </dgm:presLayoutVars>
      </dgm:prSet>
      <dgm:spPr/>
      <dgm:t>
        <a:bodyPr/>
        <a:lstStyle/>
        <a:p>
          <a:endParaRPr lang="en-GB"/>
        </a:p>
      </dgm:t>
    </dgm:pt>
    <dgm:pt modelId="{7583B37D-BB55-4586-AA8E-F6985AC27143}" type="pres">
      <dgm:prSet presAssocID="{46CEE01F-E9BE-4074-B950-202D46DB9F7B}" presName="invisiNode" presStyleLbl="node1" presStyleIdx="2" presStyleCnt="3"/>
      <dgm:spPr/>
    </dgm:pt>
    <dgm:pt modelId="{4BBB06FD-4F21-4E53-9BBB-B93812CB00A6}" type="pres">
      <dgm:prSet presAssocID="{46CEE01F-E9BE-4074-B950-202D46DB9F7B}" presName="imagNode" presStyleLbl="fgImgPlace1" presStyleIdx="2" presStyleCnt="3" custScaleX="65538" custScaleY="63062" custLinFactNeighborX="-4098" custLinFactNeighborY="-14526"/>
      <dgm:spPr/>
    </dgm:pt>
  </dgm:ptLst>
  <dgm:cxnLst>
    <dgm:cxn modelId="{FF637EBC-E2EC-4857-AF1A-EC32399B56CA}" type="presOf" srcId="{46CEE01F-E9BE-4074-B950-202D46DB9F7B}" destId="{5B0497CE-3BD9-4512-9D15-977F3BAD1A9F}" srcOrd="0" destOrd="0" presId="urn:microsoft.com/office/officeart/2005/8/layout/hList7#1"/>
    <dgm:cxn modelId="{7EC7FA20-F566-4F3A-9BA8-3397DE4DA103}" type="presOf" srcId="{98BADC1D-A9B0-4770-9C8D-A2234CCB9708}" destId="{E95786AF-43A2-4685-925F-1509E832C120}" srcOrd="1" destOrd="0" presId="urn:microsoft.com/office/officeart/2005/8/layout/hList7#1"/>
    <dgm:cxn modelId="{ECCC5552-7CAC-4EB1-B878-F19C15A7121B}" type="presOf" srcId="{E8693EE9-2A96-4D0E-B210-F3DF10F0B1F6}" destId="{2FB7019D-86DB-43CC-83A4-C8C4F67932D2}" srcOrd="0" destOrd="0" presId="urn:microsoft.com/office/officeart/2005/8/layout/hList7#1"/>
    <dgm:cxn modelId="{7B08622C-07D8-4068-9AFD-2D603002C384}" type="presOf" srcId="{46CEE01F-E9BE-4074-B950-202D46DB9F7B}" destId="{4A4F6835-51AE-4DBA-B8DA-459F6D262255}" srcOrd="1" destOrd="0" presId="urn:microsoft.com/office/officeart/2005/8/layout/hList7#1"/>
    <dgm:cxn modelId="{CF152329-F7C3-4E14-8145-3AB5522522D5}" type="presOf" srcId="{98BADC1D-A9B0-4770-9C8D-A2234CCB9708}" destId="{695346A1-C1B2-444B-B3DF-2E94F49D8A0F}" srcOrd="0" destOrd="0" presId="urn:microsoft.com/office/officeart/2005/8/layout/hList7#1"/>
    <dgm:cxn modelId="{472DF910-C33A-45C5-8344-023FC8E07AA6}" type="presOf" srcId="{714269BA-1BA7-4924-861C-C4BB9FF8DE3A}" destId="{8F2E6CF8-B3D9-4DFC-A792-AA4E3A3148CF}" srcOrd="0" destOrd="0" presId="urn:microsoft.com/office/officeart/2005/8/layout/hList7#1"/>
    <dgm:cxn modelId="{DB553310-08FA-4FA5-A881-EB384967342A}" type="presOf" srcId="{24648DA0-86E7-41DF-882E-D3CB244833F9}" destId="{43F247DB-4363-45D6-8A91-39AF4094F63C}" srcOrd="0" destOrd="0" presId="urn:microsoft.com/office/officeart/2005/8/layout/hList7#1"/>
    <dgm:cxn modelId="{512070C1-F429-47C8-B7F8-6F217D9A2469}" srcId="{714269BA-1BA7-4924-861C-C4BB9FF8DE3A}" destId="{24648DA0-86E7-41DF-882E-D3CB244833F9}" srcOrd="0" destOrd="0" parTransId="{D206E865-AB92-426F-B014-208AF596FB01}" sibTransId="{E8693EE9-2A96-4D0E-B210-F3DF10F0B1F6}"/>
    <dgm:cxn modelId="{7A2C8C1D-0770-4843-981D-A694B2F09F30}" srcId="{714269BA-1BA7-4924-861C-C4BB9FF8DE3A}" destId="{46CEE01F-E9BE-4074-B950-202D46DB9F7B}" srcOrd="2" destOrd="0" parTransId="{A38AC0E3-198F-4B0B-A78F-3D1033E6B344}" sibTransId="{BD5FF4B5-224C-4C5D-8208-5479521FB9D8}"/>
    <dgm:cxn modelId="{139D9157-31BC-45E6-9F57-7C5BAC37359A}" srcId="{714269BA-1BA7-4924-861C-C4BB9FF8DE3A}" destId="{98BADC1D-A9B0-4770-9C8D-A2234CCB9708}" srcOrd="1" destOrd="0" parTransId="{2AD9FD8D-E83C-459D-9425-E59F58BDFB05}" sibTransId="{2362F176-A4AA-4748-BB2B-3E64E8A385B2}"/>
    <dgm:cxn modelId="{7D0271E8-A1CE-4C4D-93F1-8BE89A9FD28D}" type="presOf" srcId="{2362F176-A4AA-4748-BB2B-3E64E8A385B2}" destId="{5F57E126-12B4-465F-A17D-B9D59C555CA7}" srcOrd="0" destOrd="0" presId="urn:microsoft.com/office/officeart/2005/8/layout/hList7#1"/>
    <dgm:cxn modelId="{43256DF5-44B5-4644-AC37-DE4927E28731}" type="presOf" srcId="{24648DA0-86E7-41DF-882E-D3CB244833F9}" destId="{06222F24-C28F-4AD1-8420-718FD27D134A}" srcOrd="1" destOrd="0" presId="urn:microsoft.com/office/officeart/2005/8/layout/hList7#1"/>
    <dgm:cxn modelId="{4193B896-F4A7-4745-AFD7-96584C1EB4F2}" type="presParOf" srcId="{8F2E6CF8-B3D9-4DFC-A792-AA4E3A3148CF}" destId="{DB3692D5-085C-403E-8AFF-911BBF69406E}" srcOrd="0" destOrd="0" presId="urn:microsoft.com/office/officeart/2005/8/layout/hList7#1"/>
    <dgm:cxn modelId="{EC3F9041-F278-4C8D-B2CF-0E073B9453EF}" type="presParOf" srcId="{8F2E6CF8-B3D9-4DFC-A792-AA4E3A3148CF}" destId="{6F9E8087-C292-45EF-8D82-CC1EADC84B7D}" srcOrd="1" destOrd="0" presId="urn:microsoft.com/office/officeart/2005/8/layout/hList7#1"/>
    <dgm:cxn modelId="{9128FDAE-F242-4830-B7D5-30FA110B3114}" type="presParOf" srcId="{6F9E8087-C292-45EF-8D82-CC1EADC84B7D}" destId="{9879D0FC-1945-48C1-B6C4-03FB37B0DEED}" srcOrd="0" destOrd="0" presId="urn:microsoft.com/office/officeart/2005/8/layout/hList7#1"/>
    <dgm:cxn modelId="{FCF5D853-DDC7-4F5A-A80B-B0C24263AA36}" type="presParOf" srcId="{9879D0FC-1945-48C1-B6C4-03FB37B0DEED}" destId="{43F247DB-4363-45D6-8A91-39AF4094F63C}" srcOrd="0" destOrd="0" presId="urn:microsoft.com/office/officeart/2005/8/layout/hList7#1"/>
    <dgm:cxn modelId="{091AE8F4-20FA-48B5-A9D7-C138D3654A90}" type="presParOf" srcId="{9879D0FC-1945-48C1-B6C4-03FB37B0DEED}" destId="{06222F24-C28F-4AD1-8420-718FD27D134A}" srcOrd="1" destOrd="0" presId="urn:microsoft.com/office/officeart/2005/8/layout/hList7#1"/>
    <dgm:cxn modelId="{FA85F868-213D-4DB4-8161-901BFF010F2D}" type="presParOf" srcId="{9879D0FC-1945-48C1-B6C4-03FB37B0DEED}" destId="{92AD9DD3-945A-457B-AED0-5E8AC83ED32A}" srcOrd="2" destOrd="0" presId="urn:microsoft.com/office/officeart/2005/8/layout/hList7#1"/>
    <dgm:cxn modelId="{E19FE59F-32C8-4D59-8236-8F497108C687}" type="presParOf" srcId="{9879D0FC-1945-48C1-B6C4-03FB37B0DEED}" destId="{693AF758-B4D0-475E-BC7E-D9E80718C0A8}" srcOrd="3" destOrd="0" presId="urn:microsoft.com/office/officeart/2005/8/layout/hList7#1"/>
    <dgm:cxn modelId="{76226C7C-D292-4370-80F2-E489A344D68F}" type="presParOf" srcId="{6F9E8087-C292-45EF-8D82-CC1EADC84B7D}" destId="{2FB7019D-86DB-43CC-83A4-C8C4F67932D2}" srcOrd="1" destOrd="0" presId="urn:microsoft.com/office/officeart/2005/8/layout/hList7#1"/>
    <dgm:cxn modelId="{63EEB086-617D-4800-9A55-3764F6E36EA7}" type="presParOf" srcId="{6F9E8087-C292-45EF-8D82-CC1EADC84B7D}" destId="{EA37EBB2-F8D9-4D0D-8BCD-665C01F383E3}" srcOrd="2" destOrd="0" presId="urn:microsoft.com/office/officeart/2005/8/layout/hList7#1"/>
    <dgm:cxn modelId="{759F36B1-5E3D-43D4-9BCC-DD757599525B}" type="presParOf" srcId="{EA37EBB2-F8D9-4D0D-8BCD-665C01F383E3}" destId="{695346A1-C1B2-444B-B3DF-2E94F49D8A0F}" srcOrd="0" destOrd="0" presId="urn:microsoft.com/office/officeart/2005/8/layout/hList7#1"/>
    <dgm:cxn modelId="{1EF9C495-83D0-4A16-B33A-04BB9BFC06B8}" type="presParOf" srcId="{EA37EBB2-F8D9-4D0D-8BCD-665C01F383E3}" destId="{E95786AF-43A2-4685-925F-1509E832C120}" srcOrd="1" destOrd="0" presId="urn:microsoft.com/office/officeart/2005/8/layout/hList7#1"/>
    <dgm:cxn modelId="{6A4B658E-3220-444E-A240-2235A97B1E8E}" type="presParOf" srcId="{EA37EBB2-F8D9-4D0D-8BCD-665C01F383E3}" destId="{1298C878-A82D-410F-9753-6BE1B4675E43}" srcOrd="2" destOrd="0" presId="urn:microsoft.com/office/officeart/2005/8/layout/hList7#1"/>
    <dgm:cxn modelId="{A0F513C5-DC20-4122-A4B5-A6631314A632}" type="presParOf" srcId="{EA37EBB2-F8D9-4D0D-8BCD-665C01F383E3}" destId="{7D628EA5-38C9-4CBC-B8E8-B5177FA90EF3}" srcOrd="3" destOrd="0" presId="urn:microsoft.com/office/officeart/2005/8/layout/hList7#1"/>
    <dgm:cxn modelId="{CBF6E355-339E-4B90-AE78-296EEC981084}" type="presParOf" srcId="{6F9E8087-C292-45EF-8D82-CC1EADC84B7D}" destId="{5F57E126-12B4-465F-A17D-B9D59C555CA7}" srcOrd="3" destOrd="0" presId="urn:microsoft.com/office/officeart/2005/8/layout/hList7#1"/>
    <dgm:cxn modelId="{D311F9DB-7A83-40F8-B402-DC688D45E33C}" type="presParOf" srcId="{6F9E8087-C292-45EF-8D82-CC1EADC84B7D}" destId="{5E1CA683-2805-47CC-9C6E-1097E0BE1A26}" srcOrd="4" destOrd="0" presId="urn:microsoft.com/office/officeart/2005/8/layout/hList7#1"/>
    <dgm:cxn modelId="{89C8AC42-4E39-4970-B589-25CF757B5695}" type="presParOf" srcId="{5E1CA683-2805-47CC-9C6E-1097E0BE1A26}" destId="{5B0497CE-3BD9-4512-9D15-977F3BAD1A9F}" srcOrd="0" destOrd="0" presId="urn:microsoft.com/office/officeart/2005/8/layout/hList7#1"/>
    <dgm:cxn modelId="{EEB19804-C6F2-4939-8C61-F11610E2D36C}" type="presParOf" srcId="{5E1CA683-2805-47CC-9C6E-1097E0BE1A26}" destId="{4A4F6835-51AE-4DBA-B8DA-459F6D262255}" srcOrd="1" destOrd="0" presId="urn:microsoft.com/office/officeart/2005/8/layout/hList7#1"/>
    <dgm:cxn modelId="{752F8A91-D590-49D7-8048-5061C73539D1}" type="presParOf" srcId="{5E1CA683-2805-47CC-9C6E-1097E0BE1A26}" destId="{7583B37D-BB55-4586-AA8E-F6985AC27143}" srcOrd="2" destOrd="0" presId="urn:microsoft.com/office/officeart/2005/8/layout/hList7#1"/>
    <dgm:cxn modelId="{1D3E40E0-A142-4D85-AADB-BFCD2194DC16}" type="presParOf" srcId="{5E1CA683-2805-47CC-9C6E-1097E0BE1A26}" destId="{4BBB06FD-4F21-4E53-9BBB-B93812CB00A6}" srcOrd="3" destOrd="0" presId="urn:microsoft.com/office/officeart/2005/8/layout/hList7#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EE300E0-8307-4097-8787-4BB5EB9E403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B07A9B73-F296-4039-8602-B6E83858F09D}">
      <dgm:prSet/>
      <dgm:spPr/>
      <dgm:t>
        <a:bodyPr/>
        <a:lstStyle/>
        <a:p>
          <a:pPr rtl="0"/>
          <a:r>
            <a:rPr lang="en-GB" b="1" dirty="0" smtClean="0"/>
            <a:t>Virtual lack of  QA/QC</a:t>
          </a:r>
          <a:endParaRPr lang="en-GB" dirty="0"/>
        </a:p>
      </dgm:t>
    </dgm:pt>
    <dgm:pt modelId="{0858C235-0EE8-4B52-A446-2586C459CB77}" type="parTrans" cxnId="{97765044-F6F1-4E07-B2E4-096BB13220B9}">
      <dgm:prSet/>
      <dgm:spPr/>
      <dgm:t>
        <a:bodyPr/>
        <a:lstStyle/>
        <a:p>
          <a:endParaRPr lang="en-GB"/>
        </a:p>
      </dgm:t>
    </dgm:pt>
    <dgm:pt modelId="{82098D3F-BC5A-4F69-AB6B-B81666DC5DF0}" type="sibTrans" cxnId="{97765044-F6F1-4E07-B2E4-096BB13220B9}">
      <dgm:prSet/>
      <dgm:spPr/>
      <dgm:t>
        <a:bodyPr/>
        <a:lstStyle/>
        <a:p>
          <a:endParaRPr lang="en-GB"/>
        </a:p>
      </dgm:t>
    </dgm:pt>
    <dgm:pt modelId="{A00BD06C-A13A-43D8-854F-AC67843C481F}">
      <dgm:prSet/>
      <dgm:spPr/>
      <dgm:t>
        <a:bodyPr/>
        <a:lstStyle/>
        <a:p>
          <a:pPr rtl="0"/>
          <a:r>
            <a:rPr lang="en-GB" b="1" dirty="0" smtClean="0">
              <a:solidFill>
                <a:schemeClr val="tx1"/>
              </a:solidFill>
            </a:rPr>
            <a:t>Poor education funding</a:t>
          </a:r>
          <a:endParaRPr lang="en-GB" dirty="0">
            <a:solidFill>
              <a:schemeClr val="tx1"/>
            </a:solidFill>
          </a:endParaRPr>
        </a:p>
      </dgm:t>
    </dgm:pt>
    <dgm:pt modelId="{16CC613F-9DDC-4C85-80B4-AD860F9AEF0B}" type="parTrans" cxnId="{582A20CF-4A62-4EE2-A5B3-6AFC067C6500}">
      <dgm:prSet/>
      <dgm:spPr/>
      <dgm:t>
        <a:bodyPr/>
        <a:lstStyle/>
        <a:p>
          <a:endParaRPr lang="en-GB"/>
        </a:p>
      </dgm:t>
    </dgm:pt>
    <dgm:pt modelId="{DBDEA0EB-D6E8-4704-A997-A2002F4E1650}" type="sibTrans" cxnId="{582A20CF-4A62-4EE2-A5B3-6AFC067C6500}">
      <dgm:prSet/>
      <dgm:spPr/>
      <dgm:t>
        <a:bodyPr/>
        <a:lstStyle/>
        <a:p>
          <a:endParaRPr lang="en-GB"/>
        </a:p>
      </dgm:t>
    </dgm:pt>
    <dgm:pt modelId="{8950BF08-68B9-4C4E-989D-C5E98446C880}">
      <dgm:prSet/>
      <dgm:spPr/>
      <dgm:t>
        <a:bodyPr/>
        <a:lstStyle/>
        <a:p>
          <a:pPr rtl="0"/>
          <a:r>
            <a:rPr lang="en-GB" b="1" dirty="0" smtClean="0"/>
            <a:t>Absence of Evaluation Models and Designs</a:t>
          </a:r>
          <a:endParaRPr lang="en-GB" dirty="0"/>
        </a:p>
      </dgm:t>
    </dgm:pt>
    <dgm:pt modelId="{9904018F-CCCF-4CAA-8618-4A357F560CC2}" type="parTrans" cxnId="{63DD6443-FE21-4B25-84BE-E14DC8F994D0}">
      <dgm:prSet/>
      <dgm:spPr/>
      <dgm:t>
        <a:bodyPr/>
        <a:lstStyle/>
        <a:p>
          <a:endParaRPr lang="en-GB"/>
        </a:p>
      </dgm:t>
    </dgm:pt>
    <dgm:pt modelId="{5F063B74-E3B7-4D84-BF1E-A781126574D9}" type="sibTrans" cxnId="{63DD6443-FE21-4B25-84BE-E14DC8F994D0}">
      <dgm:prSet/>
      <dgm:spPr/>
      <dgm:t>
        <a:bodyPr/>
        <a:lstStyle/>
        <a:p>
          <a:endParaRPr lang="en-GB"/>
        </a:p>
      </dgm:t>
    </dgm:pt>
    <dgm:pt modelId="{0F965DE7-E854-4754-A8EA-5AB2C440BFA5}">
      <dgm:prSet/>
      <dgm:spPr/>
      <dgm:t>
        <a:bodyPr/>
        <a:lstStyle/>
        <a:p>
          <a:pPr rtl="0"/>
          <a:r>
            <a:rPr lang="en-GB" b="1" dirty="0" smtClean="0">
              <a:solidFill>
                <a:schemeClr val="tx1"/>
              </a:solidFill>
            </a:rPr>
            <a:t>Lack of employment opportunities </a:t>
          </a:r>
          <a:endParaRPr lang="en-GB" dirty="0">
            <a:solidFill>
              <a:schemeClr val="tx1"/>
            </a:solidFill>
          </a:endParaRPr>
        </a:p>
      </dgm:t>
    </dgm:pt>
    <dgm:pt modelId="{1356E37B-FCBC-45A5-9863-22966CA48936}" type="parTrans" cxnId="{E1217236-68A0-4BF0-9DCE-B3C1331D6886}">
      <dgm:prSet/>
      <dgm:spPr/>
      <dgm:t>
        <a:bodyPr/>
        <a:lstStyle/>
        <a:p>
          <a:endParaRPr lang="en-GB"/>
        </a:p>
      </dgm:t>
    </dgm:pt>
    <dgm:pt modelId="{4718E297-4B2A-4CB4-9F25-2ACAA455918A}" type="sibTrans" cxnId="{E1217236-68A0-4BF0-9DCE-B3C1331D6886}">
      <dgm:prSet/>
      <dgm:spPr/>
      <dgm:t>
        <a:bodyPr/>
        <a:lstStyle/>
        <a:p>
          <a:endParaRPr lang="en-GB"/>
        </a:p>
      </dgm:t>
    </dgm:pt>
    <dgm:pt modelId="{005FBCB4-EB65-4D55-BC47-E1E83DF56D16}">
      <dgm:prSet/>
      <dgm:spPr/>
      <dgm:t>
        <a:bodyPr/>
        <a:lstStyle/>
        <a:p>
          <a:pPr rtl="0"/>
          <a:r>
            <a:rPr lang="en-GB" b="1" dirty="0" smtClean="0"/>
            <a:t>Inadequacy of productive lecturers</a:t>
          </a:r>
          <a:endParaRPr lang="en-GB" dirty="0"/>
        </a:p>
      </dgm:t>
    </dgm:pt>
    <dgm:pt modelId="{5B9CF242-5244-4D94-B385-0AC7A704A401}" type="parTrans" cxnId="{C254FB88-DFD2-4732-8C0D-CA9897E23012}">
      <dgm:prSet/>
      <dgm:spPr/>
      <dgm:t>
        <a:bodyPr/>
        <a:lstStyle/>
        <a:p>
          <a:endParaRPr lang="en-GB"/>
        </a:p>
      </dgm:t>
    </dgm:pt>
    <dgm:pt modelId="{8F783D22-876A-4522-A21E-7259BBA926C3}" type="sibTrans" cxnId="{C254FB88-DFD2-4732-8C0D-CA9897E23012}">
      <dgm:prSet/>
      <dgm:spPr/>
      <dgm:t>
        <a:bodyPr/>
        <a:lstStyle/>
        <a:p>
          <a:endParaRPr lang="en-GB"/>
        </a:p>
      </dgm:t>
    </dgm:pt>
    <dgm:pt modelId="{93E6DBC0-03EF-4F2E-9FE4-5EEEBC010D1A}">
      <dgm:prSet/>
      <dgm:spPr/>
      <dgm:t>
        <a:bodyPr/>
        <a:lstStyle/>
        <a:p>
          <a:pPr rtl="0"/>
          <a:r>
            <a:rPr lang="en-GB" b="1" dirty="0" smtClean="0">
              <a:solidFill>
                <a:schemeClr val="tx1"/>
              </a:solidFill>
            </a:rPr>
            <a:t>U-L-U-E-S Syndrome  </a:t>
          </a:r>
          <a:endParaRPr lang="en-GB" dirty="0">
            <a:solidFill>
              <a:schemeClr val="tx1"/>
            </a:solidFill>
          </a:endParaRPr>
        </a:p>
      </dgm:t>
    </dgm:pt>
    <dgm:pt modelId="{CC7E691E-9CA6-4446-AEFA-B9E7E6CFF275}" type="parTrans" cxnId="{2ECBB578-EE10-44FD-A00E-65132FFAFF3A}">
      <dgm:prSet/>
      <dgm:spPr/>
      <dgm:t>
        <a:bodyPr/>
        <a:lstStyle/>
        <a:p>
          <a:endParaRPr lang="en-GB"/>
        </a:p>
      </dgm:t>
    </dgm:pt>
    <dgm:pt modelId="{49591A55-FDAC-4999-BF2F-9CF1B0049669}" type="sibTrans" cxnId="{2ECBB578-EE10-44FD-A00E-65132FFAFF3A}">
      <dgm:prSet/>
      <dgm:spPr/>
      <dgm:t>
        <a:bodyPr/>
        <a:lstStyle/>
        <a:p>
          <a:endParaRPr lang="en-GB"/>
        </a:p>
      </dgm:t>
    </dgm:pt>
    <dgm:pt modelId="{3FEE5AA4-5A44-442C-AAAB-145283134DCE}">
      <dgm:prSet/>
      <dgm:spPr/>
      <dgm:t>
        <a:bodyPr/>
        <a:lstStyle/>
        <a:p>
          <a:pPr rtl="0"/>
          <a:r>
            <a:rPr lang="en-GB" b="1" dirty="0" smtClean="0"/>
            <a:t>Dilapidated learning and living environment</a:t>
          </a:r>
          <a:endParaRPr lang="en-GB" dirty="0"/>
        </a:p>
      </dgm:t>
    </dgm:pt>
    <dgm:pt modelId="{8529D2AA-5B74-4EDD-BC4F-43D616DFCAF0}" type="parTrans" cxnId="{35EF4C1C-8844-4B44-9EE9-E54C2F530C0C}">
      <dgm:prSet/>
      <dgm:spPr/>
      <dgm:t>
        <a:bodyPr/>
        <a:lstStyle/>
        <a:p>
          <a:endParaRPr lang="en-GB"/>
        </a:p>
      </dgm:t>
    </dgm:pt>
    <dgm:pt modelId="{24C00A3C-1C62-4F7B-A9C0-119A8BC38484}" type="sibTrans" cxnId="{35EF4C1C-8844-4B44-9EE9-E54C2F530C0C}">
      <dgm:prSet/>
      <dgm:spPr/>
      <dgm:t>
        <a:bodyPr/>
        <a:lstStyle/>
        <a:p>
          <a:endParaRPr lang="en-GB"/>
        </a:p>
      </dgm:t>
    </dgm:pt>
    <dgm:pt modelId="{6523E241-D23B-41E2-8276-4180286F9273}">
      <dgm:prSet/>
      <dgm:spPr/>
      <dgm:t>
        <a:bodyPr/>
        <a:lstStyle/>
        <a:p>
          <a:pPr rtl="0"/>
          <a:r>
            <a:rPr lang="en-GB" b="1" dirty="0" smtClean="0">
              <a:solidFill>
                <a:schemeClr val="tx1"/>
              </a:solidFill>
            </a:rPr>
            <a:t>Total Disregard for Intelligence Testing</a:t>
          </a:r>
          <a:endParaRPr lang="en-GB" dirty="0">
            <a:solidFill>
              <a:schemeClr val="tx1"/>
            </a:solidFill>
          </a:endParaRPr>
        </a:p>
      </dgm:t>
    </dgm:pt>
    <dgm:pt modelId="{8D76958A-DB69-43B4-8BA5-787FF75A7F53}" type="parTrans" cxnId="{F1D67019-AE8E-4AB5-AEBB-AB635D677EB7}">
      <dgm:prSet/>
      <dgm:spPr/>
      <dgm:t>
        <a:bodyPr/>
        <a:lstStyle/>
        <a:p>
          <a:endParaRPr lang="en-GB"/>
        </a:p>
      </dgm:t>
    </dgm:pt>
    <dgm:pt modelId="{A4B4BF04-DA2E-4518-BAC5-F69AF38F09F4}" type="sibTrans" cxnId="{F1D67019-AE8E-4AB5-AEBB-AB635D677EB7}">
      <dgm:prSet/>
      <dgm:spPr/>
      <dgm:t>
        <a:bodyPr/>
        <a:lstStyle/>
        <a:p>
          <a:endParaRPr lang="en-GB"/>
        </a:p>
      </dgm:t>
    </dgm:pt>
    <dgm:pt modelId="{31982EC7-0453-4D32-9A8D-10582B0CB5F4}">
      <dgm:prSet/>
      <dgm:spPr/>
      <dgm:t>
        <a:bodyPr/>
        <a:lstStyle/>
        <a:p>
          <a:pPr rtl="0"/>
          <a:r>
            <a:rPr lang="en-GB" b="1" dirty="0" smtClean="0">
              <a:solidFill>
                <a:schemeClr val="bg1"/>
              </a:solidFill>
            </a:rPr>
            <a:t>Instability of academic calendar</a:t>
          </a:r>
          <a:endParaRPr lang="en-GB" dirty="0">
            <a:solidFill>
              <a:schemeClr val="bg1"/>
            </a:solidFill>
          </a:endParaRPr>
        </a:p>
      </dgm:t>
    </dgm:pt>
    <dgm:pt modelId="{29AECC68-1FFA-4AEB-B3E6-5E937E7E02EE}" type="parTrans" cxnId="{0744D37D-6FD7-4ADE-9F96-7D0964C336A8}">
      <dgm:prSet/>
      <dgm:spPr/>
      <dgm:t>
        <a:bodyPr/>
        <a:lstStyle/>
        <a:p>
          <a:endParaRPr lang="en-GB"/>
        </a:p>
      </dgm:t>
    </dgm:pt>
    <dgm:pt modelId="{6ABA3E8E-DD71-464D-BFD8-8631994C4C0A}" type="sibTrans" cxnId="{0744D37D-6FD7-4ADE-9F96-7D0964C336A8}">
      <dgm:prSet/>
      <dgm:spPr/>
      <dgm:t>
        <a:bodyPr/>
        <a:lstStyle/>
        <a:p>
          <a:endParaRPr lang="en-GB"/>
        </a:p>
      </dgm:t>
    </dgm:pt>
    <dgm:pt modelId="{491CD649-FD30-4F5B-B715-108FCA72B8D9}">
      <dgm:prSet/>
      <dgm:spPr/>
      <dgm:t>
        <a:bodyPr/>
        <a:lstStyle/>
        <a:p>
          <a:pPr rtl="0"/>
          <a:r>
            <a:rPr lang="en-GB" b="1" dirty="0" smtClean="0">
              <a:solidFill>
                <a:schemeClr val="tx1"/>
              </a:solidFill>
            </a:rPr>
            <a:t>Invalid, unreliable and unfair assessment </a:t>
          </a:r>
          <a:endParaRPr lang="en-GB" dirty="0">
            <a:solidFill>
              <a:schemeClr val="tx1"/>
            </a:solidFill>
          </a:endParaRPr>
        </a:p>
      </dgm:t>
    </dgm:pt>
    <dgm:pt modelId="{29FF66E2-9464-4F5C-9A79-AF2C52D5C306}" type="parTrans" cxnId="{109F5FF3-B762-4006-9C75-C71AE3E76BE9}">
      <dgm:prSet/>
      <dgm:spPr/>
      <dgm:t>
        <a:bodyPr/>
        <a:lstStyle/>
        <a:p>
          <a:endParaRPr lang="en-GB"/>
        </a:p>
      </dgm:t>
    </dgm:pt>
    <dgm:pt modelId="{090DCD4A-784E-4FEC-8040-693B3503E3F8}" type="sibTrans" cxnId="{109F5FF3-B762-4006-9C75-C71AE3E76BE9}">
      <dgm:prSet/>
      <dgm:spPr/>
      <dgm:t>
        <a:bodyPr/>
        <a:lstStyle/>
        <a:p>
          <a:endParaRPr lang="en-GB"/>
        </a:p>
      </dgm:t>
    </dgm:pt>
    <dgm:pt modelId="{DB8B6ABF-35AB-4539-9ECE-8DADAD24592D}">
      <dgm:prSet/>
      <dgm:spPr/>
      <dgm:t>
        <a:bodyPr/>
        <a:lstStyle/>
        <a:p>
          <a:pPr rtl="0"/>
          <a:r>
            <a:rPr lang="en-GB" b="1" dirty="0" smtClean="0"/>
            <a:t>Poor selection of students and staff</a:t>
          </a:r>
          <a:endParaRPr lang="en-GB" dirty="0"/>
        </a:p>
      </dgm:t>
    </dgm:pt>
    <dgm:pt modelId="{30C6B816-EF5E-48DA-B703-3358B1662046}" type="parTrans" cxnId="{56659FE7-5061-43F8-B13F-E028B0F0AFCC}">
      <dgm:prSet/>
      <dgm:spPr/>
      <dgm:t>
        <a:bodyPr/>
        <a:lstStyle/>
        <a:p>
          <a:endParaRPr lang="en-GB"/>
        </a:p>
      </dgm:t>
    </dgm:pt>
    <dgm:pt modelId="{D8ECA5EC-7FA0-47A0-B9D4-C6FBA6042ED3}" type="sibTrans" cxnId="{56659FE7-5061-43F8-B13F-E028B0F0AFCC}">
      <dgm:prSet/>
      <dgm:spPr/>
      <dgm:t>
        <a:bodyPr/>
        <a:lstStyle/>
        <a:p>
          <a:endParaRPr lang="en-GB"/>
        </a:p>
      </dgm:t>
    </dgm:pt>
    <dgm:pt modelId="{5C754E05-EA96-43FB-B613-122F5EC358B8}">
      <dgm:prSet/>
      <dgm:spPr/>
      <dgm:t>
        <a:bodyPr/>
        <a:lstStyle/>
        <a:p>
          <a:pPr rtl="0"/>
          <a:r>
            <a:rPr lang="en-GB" b="1" dirty="0" smtClean="0">
              <a:solidFill>
                <a:schemeClr val="tx1"/>
              </a:solidFill>
            </a:rPr>
            <a:t>Social vices</a:t>
          </a:r>
          <a:endParaRPr lang="en-GB" dirty="0">
            <a:solidFill>
              <a:schemeClr val="tx1"/>
            </a:solidFill>
          </a:endParaRPr>
        </a:p>
      </dgm:t>
    </dgm:pt>
    <dgm:pt modelId="{B5CFEE19-C886-443F-9654-03372A69D085}" type="parTrans" cxnId="{9343742A-A5C5-47DD-A6F0-C9CF53DB30FC}">
      <dgm:prSet/>
      <dgm:spPr/>
      <dgm:t>
        <a:bodyPr/>
        <a:lstStyle/>
        <a:p>
          <a:endParaRPr lang="en-GB"/>
        </a:p>
      </dgm:t>
    </dgm:pt>
    <dgm:pt modelId="{90C891FD-B5A0-4224-928A-D527656DBDBF}" type="sibTrans" cxnId="{9343742A-A5C5-47DD-A6F0-C9CF53DB30FC}">
      <dgm:prSet/>
      <dgm:spPr/>
      <dgm:t>
        <a:bodyPr/>
        <a:lstStyle/>
        <a:p>
          <a:endParaRPr lang="en-GB"/>
        </a:p>
      </dgm:t>
    </dgm:pt>
    <dgm:pt modelId="{D20FFBCA-D8D7-4EF2-84AA-E65AEB0DFF6E}">
      <dgm:prSet/>
      <dgm:spPr/>
      <dgm:t>
        <a:bodyPr/>
        <a:lstStyle/>
        <a:p>
          <a:pPr rtl="0"/>
          <a:r>
            <a:rPr lang="en-GB" b="1" dirty="0" smtClean="0"/>
            <a:t>Adoption of dead Curriculum </a:t>
          </a:r>
          <a:endParaRPr lang="en-GB" b="1" dirty="0"/>
        </a:p>
      </dgm:t>
    </dgm:pt>
    <dgm:pt modelId="{F1EF6D4D-0618-4138-9DCA-6A1D613D6619}" type="parTrans" cxnId="{ABADBA04-2845-4B06-843E-B3CF25174CBC}">
      <dgm:prSet/>
      <dgm:spPr/>
      <dgm:t>
        <a:bodyPr/>
        <a:lstStyle/>
        <a:p>
          <a:endParaRPr lang="en-GB"/>
        </a:p>
      </dgm:t>
    </dgm:pt>
    <dgm:pt modelId="{A02BA5E4-0E29-4709-B71A-C572F561632E}" type="sibTrans" cxnId="{ABADBA04-2845-4B06-843E-B3CF25174CBC}">
      <dgm:prSet/>
      <dgm:spPr/>
      <dgm:t>
        <a:bodyPr/>
        <a:lstStyle/>
        <a:p>
          <a:endParaRPr lang="en-GB"/>
        </a:p>
      </dgm:t>
    </dgm:pt>
    <dgm:pt modelId="{95D18C01-A065-4E02-B1C5-3B843C3B20B9}" type="pres">
      <dgm:prSet presAssocID="{7EE300E0-8307-4097-8787-4BB5EB9E4031}" presName="Name0" presStyleCnt="0">
        <dgm:presLayoutVars>
          <dgm:chPref val="3"/>
          <dgm:dir/>
          <dgm:animLvl val="lvl"/>
          <dgm:resizeHandles/>
        </dgm:presLayoutVars>
      </dgm:prSet>
      <dgm:spPr/>
      <dgm:t>
        <a:bodyPr/>
        <a:lstStyle/>
        <a:p>
          <a:endParaRPr lang="en-GB"/>
        </a:p>
      </dgm:t>
    </dgm:pt>
    <dgm:pt modelId="{400229E0-3763-4A02-8D73-695795A41275}" type="pres">
      <dgm:prSet presAssocID="{B07A9B73-F296-4039-8602-B6E83858F09D}" presName="horFlow" presStyleCnt="0"/>
      <dgm:spPr/>
    </dgm:pt>
    <dgm:pt modelId="{A021D730-8A6B-43BE-910C-8BCAA23A746F}" type="pres">
      <dgm:prSet presAssocID="{B07A9B73-F296-4039-8602-B6E83858F09D}" presName="bigChev" presStyleLbl="node1" presStyleIdx="0" presStyleCnt="13" custScaleX="979904"/>
      <dgm:spPr/>
      <dgm:t>
        <a:bodyPr/>
        <a:lstStyle/>
        <a:p>
          <a:endParaRPr lang="en-GB"/>
        </a:p>
      </dgm:t>
    </dgm:pt>
    <dgm:pt modelId="{047D6B4A-A09F-4C14-9BA7-6F049B478879}" type="pres">
      <dgm:prSet presAssocID="{B07A9B73-F296-4039-8602-B6E83858F09D}" presName="vSp" presStyleCnt="0"/>
      <dgm:spPr/>
    </dgm:pt>
    <dgm:pt modelId="{76D38449-5551-4D6D-A26D-3379F926BB6E}" type="pres">
      <dgm:prSet presAssocID="{A00BD06C-A13A-43D8-854F-AC67843C481F}" presName="horFlow" presStyleCnt="0"/>
      <dgm:spPr/>
    </dgm:pt>
    <dgm:pt modelId="{4379D083-A89D-496D-BA73-7DAE673CA7A0}" type="pres">
      <dgm:prSet presAssocID="{A00BD06C-A13A-43D8-854F-AC67843C481F}" presName="bigChev" presStyleLbl="node1" presStyleIdx="1" presStyleCnt="13" custScaleX="979904" custLinFactNeighborX="16103" custLinFactNeighborY="-6689"/>
      <dgm:spPr/>
      <dgm:t>
        <a:bodyPr/>
        <a:lstStyle/>
        <a:p>
          <a:endParaRPr lang="en-GB"/>
        </a:p>
      </dgm:t>
    </dgm:pt>
    <dgm:pt modelId="{81890FC7-47A8-4EA2-99A0-BB9AA338E887}" type="pres">
      <dgm:prSet presAssocID="{A00BD06C-A13A-43D8-854F-AC67843C481F}" presName="vSp" presStyleCnt="0"/>
      <dgm:spPr/>
    </dgm:pt>
    <dgm:pt modelId="{AB5495B2-2287-49A5-B951-6519F933F137}" type="pres">
      <dgm:prSet presAssocID="{8950BF08-68B9-4C4E-989D-C5E98446C880}" presName="horFlow" presStyleCnt="0"/>
      <dgm:spPr/>
    </dgm:pt>
    <dgm:pt modelId="{27293C22-5B5D-44A4-BC3C-A2DB4549F90A}" type="pres">
      <dgm:prSet presAssocID="{8950BF08-68B9-4C4E-989D-C5E98446C880}" presName="bigChev" presStyleLbl="node1" presStyleIdx="2" presStyleCnt="13" custScaleX="979904"/>
      <dgm:spPr/>
      <dgm:t>
        <a:bodyPr/>
        <a:lstStyle/>
        <a:p>
          <a:endParaRPr lang="en-GB"/>
        </a:p>
      </dgm:t>
    </dgm:pt>
    <dgm:pt modelId="{3EF40D8F-1810-4369-9285-6A70EFE6F2B4}" type="pres">
      <dgm:prSet presAssocID="{8950BF08-68B9-4C4E-989D-C5E98446C880}" presName="vSp" presStyleCnt="0"/>
      <dgm:spPr/>
    </dgm:pt>
    <dgm:pt modelId="{60CA49CB-AB35-4A26-8B95-1078A0B134E7}" type="pres">
      <dgm:prSet presAssocID="{0F965DE7-E854-4754-A8EA-5AB2C440BFA5}" presName="horFlow" presStyleCnt="0"/>
      <dgm:spPr/>
    </dgm:pt>
    <dgm:pt modelId="{AD9978E1-16A8-4687-A51A-4AB43158CF84}" type="pres">
      <dgm:prSet presAssocID="{0F965DE7-E854-4754-A8EA-5AB2C440BFA5}" presName="bigChev" presStyleLbl="node1" presStyleIdx="3" presStyleCnt="13" custScaleX="979904"/>
      <dgm:spPr/>
      <dgm:t>
        <a:bodyPr/>
        <a:lstStyle/>
        <a:p>
          <a:endParaRPr lang="en-GB"/>
        </a:p>
      </dgm:t>
    </dgm:pt>
    <dgm:pt modelId="{F69C324B-3342-4102-9D86-EDAB6820ADC2}" type="pres">
      <dgm:prSet presAssocID="{0F965DE7-E854-4754-A8EA-5AB2C440BFA5}" presName="vSp" presStyleCnt="0"/>
      <dgm:spPr/>
    </dgm:pt>
    <dgm:pt modelId="{9FC94C43-2270-4D3B-94EF-08B55B82E2E5}" type="pres">
      <dgm:prSet presAssocID="{005FBCB4-EB65-4D55-BC47-E1E83DF56D16}" presName="horFlow" presStyleCnt="0"/>
      <dgm:spPr/>
    </dgm:pt>
    <dgm:pt modelId="{B1CF3198-7289-40E3-B2C2-37ADDED590D6}" type="pres">
      <dgm:prSet presAssocID="{005FBCB4-EB65-4D55-BC47-E1E83DF56D16}" presName="bigChev" presStyleLbl="node1" presStyleIdx="4" presStyleCnt="13" custScaleX="979904"/>
      <dgm:spPr/>
      <dgm:t>
        <a:bodyPr/>
        <a:lstStyle/>
        <a:p>
          <a:endParaRPr lang="en-GB"/>
        </a:p>
      </dgm:t>
    </dgm:pt>
    <dgm:pt modelId="{A8097560-2303-42E0-B599-6D2EE53EB93D}" type="pres">
      <dgm:prSet presAssocID="{005FBCB4-EB65-4D55-BC47-E1E83DF56D16}" presName="vSp" presStyleCnt="0"/>
      <dgm:spPr/>
    </dgm:pt>
    <dgm:pt modelId="{618C1BB6-3172-4CFB-99A6-82369DF78C3F}" type="pres">
      <dgm:prSet presAssocID="{93E6DBC0-03EF-4F2E-9FE4-5EEEBC010D1A}" presName="horFlow" presStyleCnt="0"/>
      <dgm:spPr/>
    </dgm:pt>
    <dgm:pt modelId="{8624CDBC-FFE0-4CF5-B363-69089151B637}" type="pres">
      <dgm:prSet presAssocID="{93E6DBC0-03EF-4F2E-9FE4-5EEEBC010D1A}" presName="bigChev" presStyleLbl="node1" presStyleIdx="5" presStyleCnt="13" custScaleX="979904"/>
      <dgm:spPr/>
      <dgm:t>
        <a:bodyPr/>
        <a:lstStyle/>
        <a:p>
          <a:endParaRPr lang="en-GB"/>
        </a:p>
      </dgm:t>
    </dgm:pt>
    <dgm:pt modelId="{CC6A98F8-730B-45EA-A03E-BC4B43F05AF3}" type="pres">
      <dgm:prSet presAssocID="{93E6DBC0-03EF-4F2E-9FE4-5EEEBC010D1A}" presName="vSp" presStyleCnt="0"/>
      <dgm:spPr/>
    </dgm:pt>
    <dgm:pt modelId="{4D4D72E3-BCE8-4C32-B6D8-2227813242FB}" type="pres">
      <dgm:prSet presAssocID="{3FEE5AA4-5A44-442C-AAAB-145283134DCE}" presName="horFlow" presStyleCnt="0"/>
      <dgm:spPr/>
    </dgm:pt>
    <dgm:pt modelId="{C23AA478-B92C-414D-A336-8D90673254C2}" type="pres">
      <dgm:prSet presAssocID="{3FEE5AA4-5A44-442C-AAAB-145283134DCE}" presName="bigChev" presStyleLbl="node1" presStyleIdx="6" presStyleCnt="13" custScaleX="979904"/>
      <dgm:spPr/>
      <dgm:t>
        <a:bodyPr/>
        <a:lstStyle/>
        <a:p>
          <a:endParaRPr lang="en-GB"/>
        </a:p>
      </dgm:t>
    </dgm:pt>
    <dgm:pt modelId="{49F1D46E-ACCB-48B9-A612-C7415DA52016}" type="pres">
      <dgm:prSet presAssocID="{3FEE5AA4-5A44-442C-AAAB-145283134DCE}" presName="vSp" presStyleCnt="0"/>
      <dgm:spPr/>
    </dgm:pt>
    <dgm:pt modelId="{907E20E8-680F-4FF7-AF69-D649D1B48166}" type="pres">
      <dgm:prSet presAssocID="{6523E241-D23B-41E2-8276-4180286F9273}" presName="horFlow" presStyleCnt="0"/>
      <dgm:spPr/>
    </dgm:pt>
    <dgm:pt modelId="{A1E77C61-151B-4C87-A994-C4E1CDAB9B9D}" type="pres">
      <dgm:prSet presAssocID="{6523E241-D23B-41E2-8276-4180286F9273}" presName="bigChev" presStyleLbl="node1" presStyleIdx="7" presStyleCnt="13" custScaleX="979904"/>
      <dgm:spPr/>
      <dgm:t>
        <a:bodyPr/>
        <a:lstStyle/>
        <a:p>
          <a:endParaRPr lang="en-GB"/>
        </a:p>
      </dgm:t>
    </dgm:pt>
    <dgm:pt modelId="{03B46E6C-A01D-4039-B191-5A9EE9A5B471}" type="pres">
      <dgm:prSet presAssocID="{6523E241-D23B-41E2-8276-4180286F9273}" presName="vSp" presStyleCnt="0"/>
      <dgm:spPr/>
    </dgm:pt>
    <dgm:pt modelId="{4B818B43-18FF-4DD8-ADE3-F347D6EE0AD5}" type="pres">
      <dgm:prSet presAssocID="{31982EC7-0453-4D32-9A8D-10582B0CB5F4}" presName="horFlow" presStyleCnt="0"/>
      <dgm:spPr/>
    </dgm:pt>
    <dgm:pt modelId="{1DEB7479-4547-4075-B276-DAD06CB99684}" type="pres">
      <dgm:prSet presAssocID="{31982EC7-0453-4D32-9A8D-10582B0CB5F4}" presName="bigChev" presStyleLbl="node1" presStyleIdx="8" presStyleCnt="13" custScaleX="978734"/>
      <dgm:spPr/>
      <dgm:t>
        <a:bodyPr/>
        <a:lstStyle/>
        <a:p>
          <a:endParaRPr lang="en-GB"/>
        </a:p>
      </dgm:t>
    </dgm:pt>
    <dgm:pt modelId="{6208D30C-BE21-47C4-BF07-69FA2A8AD87F}" type="pres">
      <dgm:prSet presAssocID="{31982EC7-0453-4D32-9A8D-10582B0CB5F4}" presName="vSp" presStyleCnt="0"/>
      <dgm:spPr/>
    </dgm:pt>
    <dgm:pt modelId="{C766323C-F78E-48D1-9A1E-66FB177762D5}" type="pres">
      <dgm:prSet presAssocID="{491CD649-FD30-4F5B-B715-108FCA72B8D9}" presName="horFlow" presStyleCnt="0"/>
      <dgm:spPr/>
    </dgm:pt>
    <dgm:pt modelId="{E14C06E2-E5CF-4009-9033-2BA9EB5D2B48}" type="pres">
      <dgm:prSet presAssocID="{491CD649-FD30-4F5B-B715-108FCA72B8D9}" presName="bigChev" presStyleLbl="node1" presStyleIdx="9" presStyleCnt="13" custScaleX="979904"/>
      <dgm:spPr/>
      <dgm:t>
        <a:bodyPr/>
        <a:lstStyle/>
        <a:p>
          <a:endParaRPr lang="en-GB"/>
        </a:p>
      </dgm:t>
    </dgm:pt>
    <dgm:pt modelId="{9E88C14A-742B-4974-A3F0-14DA715B6524}" type="pres">
      <dgm:prSet presAssocID="{491CD649-FD30-4F5B-B715-108FCA72B8D9}" presName="vSp" presStyleCnt="0"/>
      <dgm:spPr/>
    </dgm:pt>
    <dgm:pt modelId="{47E3D00A-8EEE-41E5-959F-8814DA779F32}" type="pres">
      <dgm:prSet presAssocID="{DB8B6ABF-35AB-4539-9ECE-8DADAD24592D}" presName="horFlow" presStyleCnt="0"/>
      <dgm:spPr/>
    </dgm:pt>
    <dgm:pt modelId="{DB117050-94A2-4664-9D99-71FC78E0DFB7}" type="pres">
      <dgm:prSet presAssocID="{DB8B6ABF-35AB-4539-9ECE-8DADAD24592D}" presName="bigChev" presStyleLbl="node1" presStyleIdx="10" presStyleCnt="13" custScaleX="979904"/>
      <dgm:spPr/>
      <dgm:t>
        <a:bodyPr/>
        <a:lstStyle/>
        <a:p>
          <a:endParaRPr lang="en-GB"/>
        </a:p>
      </dgm:t>
    </dgm:pt>
    <dgm:pt modelId="{5745EACD-275D-40EE-9FD1-98307D14D28B}" type="pres">
      <dgm:prSet presAssocID="{DB8B6ABF-35AB-4539-9ECE-8DADAD24592D}" presName="vSp" presStyleCnt="0"/>
      <dgm:spPr/>
    </dgm:pt>
    <dgm:pt modelId="{F584418B-E521-4EF9-A9E2-F4DE14DF7148}" type="pres">
      <dgm:prSet presAssocID="{5C754E05-EA96-43FB-B613-122F5EC358B8}" presName="horFlow" presStyleCnt="0"/>
      <dgm:spPr/>
    </dgm:pt>
    <dgm:pt modelId="{892CE896-45BE-4FCA-8AFD-508BBCCEBD48}" type="pres">
      <dgm:prSet presAssocID="{5C754E05-EA96-43FB-B613-122F5EC358B8}" presName="bigChev" presStyleLbl="node1" presStyleIdx="11" presStyleCnt="13" custScaleX="979904"/>
      <dgm:spPr/>
      <dgm:t>
        <a:bodyPr/>
        <a:lstStyle/>
        <a:p>
          <a:endParaRPr lang="en-GB"/>
        </a:p>
      </dgm:t>
    </dgm:pt>
    <dgm:pt modelId="{F6B05A21-1A5A-4655-97E9-5C700945EE5E}" type="pres">
      <dgm:prSet presAssocID="{5C754E05-EA96-43FB-B613-122F5EC358B8}" presName="vSp" presStyleCnt="0"/>
      <dgm:spPr/>
    </dgm:pt>
    <dgm:pt modelId="{1B57CD68-7658-4E3A-BF07-D646EE0F59F2}" type="pres">
      <dgm:prSet presAssocID="{D20FFBCA-D8D7-4EF2-84AA-E65AEB0DFF6E}" presName="horFlow" presStyleCnt="0"/>
      <dgm:spPr/>
    </dgm:pt>
    <dgm:pt modelId="{68ECE76E-E62E-4B00-9BBA-7F66F5B67FC4}" type="pres">
      <dgm:prSet presAssocID="{D20FFBCA-D8D7-4EF2-84AA-E65AEB0DFF6E}" presName="bigChev" presStyleLbl="node1" presStyleIdx="12" presStyleCnt="13" custScaleX="979904"/>
      <dgm:spPr/>
      <dgm:t>
        <a:bodyPr/>
        <a:lstStyle/>
        <a:p>
          <a:endParaRPr lang="en-GB"/>
        </a:p>
      </dgm:t>
    </dgm:pt>
  </dgm:ptLst>
  <dgm:cxnLst>
    <dgm:cxn modelId="{4E8D499B-A3A9-427F-8BC4-FB0AD5336F8A}" type="presOf" srcId="{7EE300E0-8307-4097-8787-4BB5EB9E4031}" destId="{95D18C01-A065-4E02-B1C5-3B843C3B20B9}" srcOrd="0" destOrd="0" presId="urn:microsoft.com/office/officeart/2005/8/layout/lProcess3"/>
    <dgm:cxn modelId="{ABADBA04-2845-4B06-843E-B3CF25174CBC}" srcId="{7EE300E0-8307-4097-8787-4BB5EB9E4031}" destId="{D20FFBCA-D8D7-4EF2-84AA-E65AEB0DFF6E}" srcOrd="12" destOrd="0" parTransId="{F1EF6D4D-0618-4138-9DCA-6A1D613D6619}" sibTransId="{A02BA5E4-0E29-4709-B71A-C572F561632E}"/>
    <dgm:cxn modelId="{E1217236-68A0-4BF0-9DCE-B3C1331D6886}" srcId="{7EE300E0-8307-4097-8787-4BB5EB9E4031}" destId="{0F965DE7-E854-4754-A8EA-5AB2C440BFA5}" srcOrd="3" destOrd="0" parTransId="{1356E37B-FCBC-45A5-9863-22966CA48936}" sibTransId="{4718E297-4B2A-4CB4-9F25-2ACAA455918A}"/>
    <dgm:cxn modelId="{8EFEAC5D-1261-40B7-BA0F-E58D60895263}" type="presOf" srcId="{31982EC7-0453-4D32-9A8D-10582B0CB5F4}" destId="{1DEB7479-4547-4075-B276-DAD06CB99684}" srcOrd="0" destOrd="0" presId="urn:microsoft.com/office/officeart/2005/8/layout/lProcess3"/>
    <dgm:cxn modelId="{848DD4F9-8D3E-428F-BC55-6371B6744050}" type="presOf" srcId="{B07A9B73-F296-4039-8602-B6E83858F09D}" destId="{A021D730-8A6B-43BE-910C-8BCAA23A746F}" srcOrd="0" destOrd="0" presId="urn:microsoft.com/office/officeart/2005/8/layout/lProcess3"/>
    <dgm:cxn modelId="{74276D68-BD20-4AD6-9940-AD30A3501D7D}" type="presOf" srcId="{005FBCB4-EB65-4D55-BC47-E1E83DF56D16}" destId="{B1CF3198-7289-40E3-B2C2-37ADDED590D6}" srcOrd="0" destOrd="0" presId="urn:microsoft.com/office/officeart/2005/8/layout/lProcess3"/>
    <dgm:cxn modelId="{0DB2DED8-19B8-4942-B62D-0FBD7A173548}" type="presOf" srcId="{DB8B6ABF-35AB-4539-9ECE-8DADAD24592D}" destId="{DB117050-94A2-4664-9D99-71FC78E0DFB7}" srcOrd="0" destOrd="0" presId="urn:microsoft.com/office/officeart/2005/8/layout/lProcess3"/>
    <dgm:cxn modelId="{63DD6443-FE21-4B25-84BE-E14DC8F994D0}" srcId="{7EE300E0-8307-4097-8787-4BB5EB9E4031}" destId="{8950BF08-68B9-4C4E-989D-C5E98446C880}" srcOrd="2" destOrd="0" parTransId="{9904018F-CCCF-4CAA-8618-4A357F560CC2}" sibTransId="{5F063B74-E3B7-4D84-BF1E-A781126574D9}"/>
    <dgm:cxn modelId="{6D59E543-5757-4A55-A66F-87C7B91BD778}" type="presOf" srcId="{D20FFBCA-D8D7-4EF2-84AA-E65AEB0DFF6E}" destId="{68ECE76E-E62E-4B00-9BBA-7F66F5B67FC4}" srcOrd="0" destOrd="0" presId="urn:microsoft.com/office/officeart/2005/8/layout/lProcess3"/>
    <dgm:cxn modelId="{D90B7AFC-49C3-44C0-A00F-87A1F27C3C12}" type="presOf" srcId="{6523E241-D23B-41E2-8276-4180286F9273}" destId="{A1E77C61-151B-4C87-A994-C4E1CDAB9B9D}" srcOrd="0" destOrd="0" presId="urn:microsoft.com/office/officeart/2005/8/layout/lProcess3"/>
    <dgm:cxn modelId="{35EF4C1C-8844-4B44-9EE9-E54C2F530C0C}" srcId="{7EE300E0-8307-4097-8787-4BB5EB9E4031}" destId="{3FEE5AA4-5A44-442C-AAAB-145283134DCE}" srcOrd="6" destOrd="0" parTransId="{8529D2AA-5B74-4EDD-BC4F-43D616DFCAF0}" sibTransId="{24C00A3C-1C62-4F7B-A9C0-119A8BC38484}"/>
    <dgm:cxn modelId="{29F4743D-F843-4FC9-A2DC-51EFA01DB730}" type="presOf" srcId="{8950BF08-68B9-4C4E-989D-C5E98446C880}" destId="{27293C22-5B5D-44A4-BC3C-A2DB4549F90A}" srcOrd="0" destOrd="0" presId="urn:microsoft.com/office/officeart/2005/8/layout/lProcess3"/>
    <dgm:cxn modelId="{F1D67019-AE8E-4AB5-AEBB-AB635D677EB7}" srcId="{7EE300E0-8307-4097-8787-4BB5EB9E4031}" destId="{6523E241-D23B-41E2-8276-4180286F9273}" srcOrd="7" destOrd="0" parTransId="{8D76958A-DB69-43B4-8BA5-787FF75A7F53}" sibTransId="{A4B4BF04-DA2E-4518-BAC5-F69AF38F09F4}"/>
    <dgm:cxn modelId="{56659FE7-5061-43F8-B13F-E028B0F0AFCC}" srcId="{7EE300E0-8307-4097-8787-4BB5EB9E4031}" destId="{DB8B6ABF-35AB-4539-9ECE-8DADAD24592D}" srcOrd="10" destOrd="0" parTransId="{30C6B816-EF5E-48DA-B703-3358B1662046}" sibTransId="{D8ECA5EC-7FA0-47A0-B9D4-C6FBA6042ED3}"/>
    <dgm:cxn modelId="{2ECBB578-EE10-44FD-A00E-65132FFAFF3A}" srcId="{7EE300E0-8307-4097-8787-4BB5EB9E4031}" destId="{93E6DBC0-03EF-4F2E-9FE4-5EEEBC010D1A}" srcOrd="5" destOrd="0" parTransId="{CC7E691E-9CA6-4446-AEFA-B9E7E6CFF275}" sibTransId="{49591A55-FDAC-4999-BF2F-9CF1B0049669}"/>
    <dgm:cxn modelId="{9343742A-A5C5-47DD-A6F0-C9CF53DB30FC}" srcId="{7EE300E0-8307-4097-8787-4BB5EB9E4031}" destId="{5C754E05-EA96-43FB-B613-122F5EC358B8}" srcOrd="11" destOrd="0" parTransId="{B5CFEE19-C886-443F-9654-03372A69D085}" sibTransId="{90C891FD-B5A0-4224-928A-D527656DBDBF}"/>
    <dgm:cxn modelId="{C254FB88-DFD2-4732-8C0D-CA9897E23012}" srcId="{7EE300E0-8307-4097-8787-4BB5EB9E4031}" destId="{005FBCB4-EB65-4D55-BC47-E1E83DF56D16}" srcOrd="4" destOrd="0" parTransId="{5B9CF242-5244-4D94-B385-0AC7A704A401}" sibTransId="{8F783D22-876A-4522-A21E-7259BBA926C3}"/>
    <dgm:cxn modelId="{97765044-F6F1-4E07-B2E4-096BB13220B9}" srcId="{7EE300E0-8307-4097-8787-4BB5EB9E4031}" destId="{B07A9B73-F296-4039-8602-B6E83858F09D}" srcOrd="0" destOrd="0" parTransId="{0858C235-0EE8-4B52-A446-2586C459CB77}" sibTransId="{82098D3F-BC5A-4F69-AB6B-B81666DC5DF0}"/>
    <dgm:cxn modelId="{582A20CF-4A62-4EE2-A5B3-6AFC067C6500}" srcId="{7EE300E0-8307-4097-8787-4BB5EB9E4031}" destId="{A00BD06C-A13A-43D8-854F-AC67843C481F}" srcOrd="1" destOrd="0" parTransId="{16CC613F-9DDC-4C85-80B4-AD860F9AEF0B}" sibTransId="{DBDEA0EB-D6E8-4704-A997-A2002F4E1650}"/>
    <dgm:cxn modelId="{109F5FF3-B762-4006-9C75-C71AE3E76BE9}" srcId="{7EE300E0-8307-4097-8787-4BB5EB9E4031}" destId="{491CD649-FD30-4F5B-B715-108FCA72B8D9}" srcOrd="9" destOrd="0" parTransId="{29FF66E2-9464-4F5C-9A79-AF2C52D5C306}" sibTransId="{090DCD4A-784E-4FEC-8040-693B3503E3F8}"/>
    <dgm:cxn modelId="{8570CAE2-209D-44D6-A492-E8DA68E573A8}" type="presOf" srcId="{93E6DBC0-03EF-4F2E-9FE4-5EEEBC010D1A}" destId="{8624CDBC-FFE0-4CF5-B363-69089151B637}" srcOrd="0" destOrd="0" presId="urn:microsoft.com/office/officeart/2005/8/layout/lProcess3"/>
    <dgm:cxn modelId="{0AA4823D-CC4D-45D4-AE44-3D5787042CEF}" type="presOf" srcId="{0F965DE7-E854-4754-A8EA-5AB2C440BFA5}" destId="{AD9978E1-16A8-4687-A51A-4AB43158CF84}" srcOrd="0" destOrd="0" presId="urn:microsoft.com/office/officeart/2005/8/layout/lProcess3"/>
    <dgm:cxn modelId="{2F354740-4DD0-46D5-B8A5-E2653DACB70F}" type="presOf" srcId="{A00BD06C-A13A-43D8-854F-AC67843C481F}" destId="{4379D083-A89D-496D-BA73-7DAE673CA7A0}" srcOrd="0" destOrd="0" presId="urn:microsoft.com/office/officeart/2005/8/layout/lProcess3"/>
    <dgm:cxn modelId="{01E46D48-F4CC-4789-B1DB-D8B79F1EB242}" type="presOf" srcId="{3FEE5AA4-5A44-442C-AAAB-145283134DCE}" destId="{C23AA478-B92C-414D-A336-8D90673254C2}" srcOrd="0" destOrd="0" presId="urn:microsoft.com/office/officeart/2005/8/layout/lProcess3"/>
    <dgm:cxn modelId="{0744D37D-6FD7-4ADE-9F96-7D0964C336A8}" srcId="{7EE300E0-8307-4097-8787-4BB5EB9E4031}" destId="{31982EC7-0453-4D32-9A8D-10582B0CB5F4}" srcOrd="8" destOrd="0" parTransId="{29AECC68-1FFA-4AEB-B3E6-5E937E7E02EE}" sibTransId="{6ABA3E8E-DD71-464D-BFD8-8631994C4C0A}"/>
    <dgm:cxn modelId="{E9077EE5-0441-4604-AA8E-65433EFFA56A}" type="presOf" srcId="{491CD649-FD30-4F5B-B715-108FCA72B8D9}" destId="{E14C06E2-E5CF-4009-9033-2BA9EB5D2B48}" srcOrd="0" destOrd="0" presId="urn:microsoft.com/office/officeart/2005/8/layout/lProcess3"/>
    <dgm:cxn modelId="{0D513792-8C08-4341-B799-D8A3ABF0C31B}" type="presOf" srcId="{5C754E05-EA96-43FB-B613-122F5EC358B8}" destId="{892CE896-45BE-4FCA-8AFD-508BBCCEBD48}" srcOrd="0" destOrd="0" presId="urn:microsoft.com/office/officeart/2005/8/layout/lProcess3"/>
    <dgm:cxn modelId="{E8E1B6E8-7708-42C3-A1CE-AD2A6B60A4E9}" type="presParOf" srcId="{95D18C01-A065-4E02-B1C5-3B843C3B20B9}" destId="{400229E0-3763-4A02-8D73-695795A41275}" srcOrd="0" destOrd="0" presId="urn:microsoft.com/office/officeart/2005/8/layout/lProcess3"/>
    <dgm:cxn modelId="{EBB03936-16B8-4188-8DA6-3F67302EDE26}" type="presParOf" srcId="{400229E0-3763-4A02-8D73-695795A41275}" destId="{A021D730-8A6B-43BE-910C-8BCAA23A746F}" srcOrd="0" destOrd="0" presId="urn:microsoft.com/office/officeart/2005/8/layout/lProcess3"/>
    <dgm:cxn modelId="{8F9F8CD8-2FE3-4464-92A3-BE08C91DEB52}" type="presParOf" srcId="{95D18C01-A065-4E02-B1C5-3B843C3B20B9}" destId="{047D6B4A-A09F-4C14-9BA7-6F049B478879}" srcOrd="1" destOrd="0" presId="urn:microsoft.com/office/officeart/2005/8/layout/lProcess3"/>
    <dgm:cxn modelId="{B6D03DC2-60B0-4932-84C4-AC85856C7FF9}" type="presParOf" srcId="{95D18C01-A065-4E02-B1C5-3B843C3B20B9}" destId="{76D38449-5551-4D6D-A26D-3379F926BB6E}" srcOrd="2" destOrd="0" presId="urn:microsoft.com/office/officeart/2005/8/layout/lProcess3"/>
    <dgm:cxn modelId="{68A09ED5-7159-49DB-950C-9760A284DB7E}" type="presParOf" srcId="{76D38449-5551-4D6D-A26D-3379F926BB6E}" destId="{4379D083-A89D-496D-BA73-7DAE673CA7A0}" srcOrd="0" destOrd="0" presId="urn:microsoft.com/office/officeart/2005/8/layout/lProcess3"/>
    <dgm:cxn modelId="{660E29BA-6D0E-4119-A3C1-9A2C426BF6E9}" type="presParOf" srcId="{95D18C01-A065-4E02-B1C5-3B843C3B20B9}" destId="{81890FC7-47A8-4EA2-99A0-BB9AA338E887}" srcOrd="3" destOrd="0" presId="urn:microsoft.com/office/officeart/2005/8/layout/lProcess3"/>
    <dgm:cxn modelId="{274ED00A-9C6D-4FEF-B944-F8A32C95EA2C}" type="presParOf" srcId="{95D18C01-A065-4E02-B1C5-3B843C3B20B9}" destId="{AB5495B2-2287-49A5-B951-6519F933F137}" srcOrd="4" destOrd="0" presId="urn:microsoft.com/office/officeart/2005/8/layout/lProcess3"/>
    <dgm:cxn modelId="{D45D281A-C387-43E4-B9A1-4F2CEF8A1389}" type="presParOf" srcId="{AB5495B2-2287-49A5-B951-6519F933F137}" destId="{27293C22-5B5D-44A4-BC3C-A2DB4549F90A}" srcOrd="0" destOrd="0" presId="urn:microsoft.com/office/officeart/2005/8/layout/lProcess3"/>
    <dgm:cxn modelId="{F2FFE5B9-FBA5-4D2F-9578-6EA272ED300D}" type="presParOf" srcId="{95D18C01-A065-4E02-B1C5-3B843C3B20B9}" destId="{3EF40D8F-1810-4369-9285-6A70EFE6F2B4}" srcOrd="5" destOrd="0" presId="urn:microsoft.com/office/officeart/2005/8/layout/lProcess3"/>
    <dgm:cxn modelId="{F678D674-8152-4796-A1DC-8DB148BDEE16}" type="presParOf" srcId="{95D18C01-A065-4E02-B1C5-3B843C3B20B9}" destId="{60CA49CB-AB35-4A26-8B95-1078A0B134E7}" srcOrd="6" destOrd="0" presId="urn:microsoft.com/office/officeart/2005/8/layout/lProcess3"/>
    <dgm:cxn modelId="{82DECFDB-56EA-4846-9A51-13FEBF1E4D8E}" type="presParOf" srcId="{60CA49CB-AB35-4A26-8B95-1078A0B134E7}" destId="{AD9978E1-16A8-4687-A51A-4AB43158CF84}" srcOrd="0" destOrd="0" presId="urn:microsoft.com/office/officeart/2005/8/layout/lProcess3"/>
    <dgm:cxn modelId="{8A2550DD-5976-45DA-8192-42E57FE33F6C}" type="presParOf" srcId="{95D18C01-A065-4E02-B1C5-3B843C3B20B9}" destId="{F69C324B-3342-4102-9D86-EDAB6820ADC2}" srcOrd="7" destOrd="0" presId="urn:microsoft.com/office/officeart/2005/8/layout/lProcess3"/>
    <dgm:cxn modelId="{04BC0D49-573C-470E-B769-CBD64A10D7B8}" type="presParOf" srcId="{95D18C01-A065-4E02-B1C5-3B843C3B20B9}" destId="{9FC94C43-2270-4D3B-94EF-08B55B82E2E5}" srcOrd="8" destOrd="0" presId="urn:microsoft.com/office/officeart/2005/8/layout/lProcess3"/>
    <dgm:cxn modelId="{2B30458D-8E8F-4742-BC5B-58B935EC6FE8}" type="presParOf" srcId="{9FC94C43-2270-4D3B-94EF-08B55B82E2E5}" destId="{B1CF3198-7289-40E3-B2C2-37ADDED590D6}" srcOrd="0" destOrd="0" presId="urn:microsoft.com/office/officeart/2005/8/layout/lProcess3"/>
    <dgm:cxn modelId="{ACE02FB5-FFCB-4825-80B5-4B7B91929B9C}" type="presParOf" srcId="{95D18C01-A065-4E02-B1C5-3B843C3B20B9}" destId="{A8097560-2303-42E0-B599-6D2EE53EB93D}" srcOrd="9" destOrd="0" presId="urn:microsoft.com/office/officeart/2005/8/layout/lProcess3"/>
    <dgm:cxn modelId="{31885D12-CCE9-42ED-B813-D115CA0BD9B2}" type="presParOf" srcId="{95D18C01-A065-4E02-B1C5-3B843C3B20B9}" destId="{618C1BB6-3172-4CFB-99A6-82369DF78C3F}" srcOrd="10" destOrd="0" presId="urn:microsoft.com/office/officeart/2005/8/layout/lProcess3"/>
    <dgm:cxn modelId="{8A17A5B0-6853-4980-A178-DA0D53327385}" type="presParOf" srcId="{618C1BB6-3172-4CFB-99A6-82369DF78C3F}" destId="{8624CDBC-FFE0-4CF5-B363-69089151B637}" srcOrd="0" destOrd="0" presId="urn:microsoft.com/office/officeart/2005/8/layout/lProcess3"/>
    <dgm:cxn modelId="{A684DC90-2C72-430B-9B90-FA607052F8DE}" type="presParOf" srcId="{95D18C01-A065-4E02-B1C5-3B843C3B20B9}" destId="{CC6A98F8-730B-45EA-A03E-BC4B43F05AF3}" srcOrd="11" destOrd="0" presId="urn:microsoft.com/office/officeart/2005/8/layout/lProcess3"/>
    <dgm:cxn modelId="{0E5B021B-1A69-494C-A422-F8170D35C406}" type="presParOf" srcId="{95D18C01-A065-4E02-B1C5-3B843C3B20B9}" destId="{4D4D72E3-BCE8-4C32-B6D8-2227813242FB}" srcOrd="12" destOrd="0" presId="urn:microsoft.com/office/officeart/2005/8/layout/lProcess3"/>
    <dgm:cxn modelId="{3AF2CA38-D220-4D75-8EDF-2F3B37FC6535}" type="presParOf" srcId="{4D4D72E3-BCE8-4C32-B6D8-2227813242FB}" destId="{C23AA478-B92C-414D-A336-8D90673254C2}" srcOrd="0" destOrd="0" presId="urn:microsoft.com/office/officeart/2005/8/layout/lProcess3"/>
    <dgm:cxn modelId="{EEEB00AE-F314-4136-B763-2EB4FA433297}" type="presParOf" srcId="{95D18C01-A065-4E02-B1C5-3B843C3B20B9}" destId="{49F1D46E-ACCB-48B9-A612-C7415DA52016}" srcOrd="13" destOrd="0" presId="urn:microsoft.com/office/officeart/2005/8/layout/lProcess3"/>
    <dgm:cxn modelId="{5C650FF0-F730-44CA-9A97-3A5D93A44265}" type="presParOf" srcId="{95D18C01-A065-4E02-B1C5-3B843C3B20B9}" destId="{907E20E8-680F-4FF7-AF69-D649D1B48166}" srcOrd="14" destOrd="0" presId="urn:microsoft.com/office/officeart/2005/8/layout/lProcess3"/>
    <dgm:cxn modelId="{DFECCBD7-09EC-4C4F-A3BB-808915E7C5E4}" type="presParOf" srcId="{907E20E8-680F-4FF7-AF69-D649D1B48166}" destId="{A1E77C61-151B-4C87-A994-C4E1CDAB9B9D}" srcOrd="0" destOrd="0" presId="urn:microsoft.com/office/officeart/2005/8/layout/lProcess3"/>
    <dgm:cxn modelId="{6543F106-7266-4C2E-87B4-306E99874215}" type="presParOf" srcId="{95D18C01-A065-4E02-B1C5-3B843C3B20B9}" destId="{03B46E6C-A01D-4039-B191-5A9EE9A5B471}" srcOrd="15" destOrd="0" presId="urn:microsoft.com/office/officeart/2005/8/layout/lProcess3"/>
    <dgm:cxn modelId="{C13B3F2B-4FB0-4F92-8301-56FC6AABBB2E}" type="presParOf" srcId="{95D18C01-A065-4E02-B1C5-3B843C3B20B9}" destId="{4B818B43-18FF-4DD8-ADE3-F347D6EE0AD5}" srcOrd="16" destOrd="0" presId="urn:microsoft.com/office/officeart/2005/8/layout/lProcess3"/>
    <dgm:cxn modelId="{F81D5225-F328-4084-B84A-18C40C543CBA}" type="presParOf" srcId="{4B818B43-18FF-4DD8-ADE3-F347D6EE0AD5}" destId="{1DEB7479-4547-4075-B276-DAD06CB99684}" srcOrd="0" destOrd="0" presId="urn:microsoft.com/office/officeart/2005/8/layout/lProcess3"/>
    <dgm:cxn modelId="{78AC197B-B7EF-48C7-BEB6-EAF9BEB62D6C}" type="presParOf" srcId="{95D18C01-A065-4E02-B1C5-3B843C3B20B9}" destId="{6208D30C-BE21-47C4-BF07-69FA2A8AD87F}" srcOrd="17" destOrd="0" presId="urn:microsoft.com/office/officeart/2005/8/layout/lProcess3"/>
    <dgm:cxn modelId="{7B0BA815-3053-4D62-AC8E-2897A17F64F2}" type="presParOf" srcId="{95D18C01-A065-4E02-B1C5-3B843C3B20B9}" destId="{C766323C-F78E-48D1-9A1E-66FB177762D5}" srcOrd="18" destOrd="0" presId="urn:microsoft.com/office/officeart/2005/8/layout/lProcess3"/>
    <dgm:cxn modelId="{E64877B4-7356-43E4-8E31-C8F796BD5ABD}" type="presParOf" srcId="{C766323C-F78E-48D1-9A1E-66FB177762D5}" destId="{E14C06E2-E5CF-4009-9033-2BA9EB5D2B48}" srcOrd="0" destOrd="0" presId="urn:microsoft.com/office/officeart/2005/8/layout/lProcess3"/>
    <dgm:cxn modelId="{835254A9-B24F-41BA-825B-48790BEF9D64}" type="presParOf" srcId="{95D18C01-A065-4E02-B1C5-3B843C3B20B9}" destId="{9E88C14A-742B-4974-A3F0-14DA715B6524}" srcOrd="19" destOrd="0" presId="urn:microsoft.com/office/officeart/2005/8/layout/lProcess3"/>
    <dgm:cxn modelId="{A9463E3F-EC97-4B35-A301-B09AF52FAD33}" type="presParOf" srcId="{95D18C01-A065-4E02-B1C5-3B843C3B20B9}" destId="{47E3D00A-8EEE-41E5-959F-8814DA779F32}" srcOrd="20" destOrd="0" presId="urn:microsoft.com/office/officeart/2005/8/layout/lProcess3"/>
    <dgm:cxn modelId="{9E4BACD1-B215-413A-AF1B-4B14F745F856}" type="presParOf" srcId="{47E3D00A-8EEE-41E5-959F-8814DA779F32}" destId="{DB117050-94A2-4664-9D99-71FC78E0DFB7}" srcOrd="0" destOrd="0" presId="urn:microsoft.com/office/officeart/2005/8/layout/lProcess3"/>
    <dgm:cxn modelId="{8A1697AF-838A-4378-9724-6F3A6F48565F}" type="presParOf" srcId="{95D18C01-A065-4E02-B1C5-3B843C3B20B9}" destId="{5745EACD-275D-40EE-9FD1-98307D14D28B}" srcOrd="21" destOrd="0" presId="urn:microsoft.com/office/officeart/2005/8/layout/lProcess3"/>
    <dgm:cxn modelId="{7A6F60E2-AD76-43EE-981D-8D14F580D85F}" type="presParOf" srcId="{95D18C01-A065-4E02-B1C5-3B843C3B20B9}" destId="{F584418B-E521-4EF9-A9E2-F4DE14DF7148}" srcOrd="22" destOrd="0" presId="urn:microsoft.com/office/officeart/2005/8/layout/lProcess3"/>
    <dgm:cxn modelId="{1B26D4F0-B3C7-4A6F-8F6A-9A8E0ED4E1B3}" type="presParOf" srcId="{F584418B-E521-4EF9-A9E2-F4DE14DF7148}" destId="{892CE896-45BE-4FCA-8AFD-508BBCCEBD48}" srcOrd="0" destOrd="0" presId="urn:microsoft.com/office/officeart/2005/8/layout/lProcess3"/>
    <dgm:cxn modelId="{54A343B9-F3F3-4D49-8C8F-1205F14E89E7}" type="presParOf" srcId="{95D18C01-A065-4E02-B1C5-3B843C3B20B9}" destId="{F6B05A21-1A5A-4655-97E9-5C700945EE5E}" srcOrd="23" destOrd="0" presId="urn:microsoft.com/office/officeart/2005/8/layout/lProcess3"/>
    <dgm:cxn modelId="{592EF7F8-02B9-4B0D-B395-63137D13C40D}" type="presParOf" srcId="{95D18C01-A065-4E02-B1C5-3B843C3B20B9}" destId="{1B57CD68-7658-4E3A-BF07-D646EE0F59F2}" srcOrd="24" destOrd="0" presId="urn:microsoft.com/office/officeart/2005/8/layout/lProcess3"/>
    <dgm:cxn modelId="{E5408B9D-46F3-44F8-AFF2-017BC23BB5C0}" type="presParOf" srcId="{1B57CD68-7658-4E3A-BF07-D646EE0F59F2}" destId="{68ECE76E-E62E-4B00-9BBA-7F66F5B67FC4}" srcOrd="0"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6B0DA14-2FA5-4DF0-B72E-C576633BA1B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6925B8CA-B705-48D8-9EF4-84FC3F9D37AB}">
      <dgm:prSet custT="1"/>
      <dgm:spPr>
        <a:solidFill>
          <a:srgbClr val="C00000"/>
        </a:solidFill>
      </dgm:spPr>
      <dgm:t>
        <a:bodyPr/>
        <a:lstStyle/>
        <a:p>
          <a:pPr rtl="0"/>
          <a:r>
            <a:rPr lang="en-GB" sz="2000" b="1" dirty="0" smtClean="0"/>
            <a:t>Nuclear Energy  </a:t>
          </a:r>
          <a:r>
            <a:rPr lang="en-GB" sz="2000" b="1" dirty="0" err="1" smtClean="0"/>
            <a:t>Eng</a:t>
          </a:r>
          <a:endParaRPr lang="en-GB" sz="2000" b="1" dirty="0" smtClean="0"/>
        </a:p>
        <a:p>
          <a:pPr rtl="0"/>
          <a:r>
            <a:rPr lang="en-GB" sz="2000" b="1" dirty="0" smtClean="0"/>
            <a:t>Solar Energy </a:t>
          </a:r>
          <a:endParaRPr lang="en-GB" sz="2000" dirty="0" smtClean="0"/>
        </a:p>
        <a:p>
          <a:r>
            <a:rPr lang="en-GB" sz="2000" b="1" dirty="0" smtClean="0"/>
            <a:t>Hydro Energy </a:t>
          </a:r>
          <a:endParaRPr lang="en-GB" sz="2000" dirty="0" smtClean="0"/>
        </a:p>
        <a:p>
          <a:r>
            <a:rPr lang="en-GB" sz="2000" b="1" dirty="0" smtClean="0"/>
            <a:t>Thermal Energy </a:t>
          </a:r>
          <a:endParaRPr lang="en-GB" sz="2000" dirty="0" smtClean="0"/>
        </a:p>
        <a:p>
          <a:r>
            <a:rPr lang="en-GB" sz="2000" b="1" dirty="0" smtClean="0"/>
            <a:t>Bio Energy </a:t>
          </a:r>
          <a:endParaRPr lang="en-GB" sz="2000" dirty="0" smtClean="0"/>
        </a:p>
        <a:p>
          <a:r>
            <a:rPr lang="en-US" sz="2000" b="1" dirty="0" smtClean="0"/>
            <a:t>Atomic Energy  </a:t>
          </a:r>
          <a:endParaRPr lang="en-GB" sz="2000" dirty="0" smtClean="0"/>
        </a:p>
        <a:p>
          <a:r>
            <a:rPr lang="en-GB" sz="2000" b="1" dirty="0" smtClean="0"/>
            <a:t>Nuclear Weapons Creation  </a:t>
          </a:r>
          <a:endParaRPr lang="en-GB" sz="2000" dirty="0" smtClean="0"/>
        </a:p>
        <a:p>
          <a:r>
            <a:rPr lang="en-GB" sz="2000" b="1" dirty="0" smtClean="0"/>
            <a:t>Nuclear Weapons Destruction  </a:t>
          </a:r>
          <a:endParaRPr lang="en-GB" sz="2000" dirty="0"/>
        </a:p>
      </dgm:t>
    </dgm:pt>
    <dgm:pt modelId="{FD35534F-075E-4453-A2D7-8064BB27C2FD}" type="parTrans" cxnId="{E66F8193-0609-486C-938E-3CBA3589985B}">
      <dgm:prSet/>
      <dgm:spPr/>
      <dgm:t>
        <a:bodyPr/>
        <a:lstStyle/>
        <a:p>
          <a:endParaRPr lang="en-GB"/>
        </a:p>
      </dgm:t>
    </dgm:pt>
    <dgm:pt modelId="{63145ADD-D14B-465D-A1EC-1ECC279BD365}" type="sibTrans" cxnId="{E66F8193-0609-486C-938E-3CBA3589985B}">
      <dgm:prSet/>
      <dgm:spPr>
        <a:solidFill>
          <a:srgbClr val="7030A0"/>
        </a:solidFill>
      </dgm:spPr>
      <dgm:t>
        <a:bodyPr/>
        <a:lstStyle/>
        <a:p>
          <a:endParaRPr lang="en-GB"/>
        </a:p>
      </dgm:t>
    </dgm:pt>
    <dgm:pt modelId="{F22217EE-7547-4011-B21E-EACF93E3627B}">
      <dgm:prSet custT="1"/>
      <dgm:spPr>
        <a:solidFill>
          <a:srgbClr val="C00000"/>
        </a:solidFill>
      </dgm:spPr>
      <dgm:t>
        <a:bodyPr/>
        <a:lstStyle/>
        <a:p>
          <a:pPr rtl="0"/>
          <a:r>
            <a:rPr lang="en-GB" sz="2400" b="1" dirty="0" smtClean="0"/>
            <a:t>Information </a:t>
          </a:r>
          <a:r>
            <a:rPr lang="en-GB" sz="2000" b="1" dirty="0" smtClean="0"/>
            <a:t>Communication </a:t>
          </a:r>
        </a:p>
        <a:p>
          <a:pPr rtl="0"/>
          <a:r>
            <a:rPr lang="en-GB" sz="2400" b="1" dirty="0" smtClean="0"/>
            <a:t>IT Microchips Production </a:t>
          </a:r>
          <a:endParaRPr lang="en-GB" sz="2400" dirty="0" smtClean="0"/>
        </a:p>
        <a:p>
          <a:r>
            <a:rPr lang="en-GB" sz="2400" b="1" dirty="0" smtClean="0"/>
            <a:t>IT Software Development </a:t>
          </a:r>
          <a:endParaRPr lang="en-GB" sz="2400" dirty="0" smtClean="0"/>
        </a:p>
        <a:p>
          <a:r>
            <a:rPr lang="en-GB" sz="2400" b="1" dirty="0" smtClean="0"/>
            <a:t>Internet </a:t>
          </a:r>
          <a:r>
            <a:rPr lang="en-GB" sz="2400" b="1" dirty="0" err="1" smtClean="0"/>
            <a:t>Eng</a:t>
          </a:r>
          <a:endParaRPr lang="en-GB" sz="2400" dirty="0" smtClean="0"/>
        </a:p>
        <a:p>
          <a:r>
            <a:rPr lang="en-GB" sz="2400" b="1" dirty="0" smtClean="0"/>
            <a:t>Artificial Intelligence </a:t>
          </a:r>
          <a:r>
            <a:rPr lang="en-GB" sz="2400" b="1" dirty="0" err="1" smtClean="0"/>
            <a:t>Eng</a:t>
          </a:r>
          <a:endParaRPr lang="en-GB" sz="2400" b="1" dirty="0" smtClean="0"/>
        </a:p>
        <a:p>
          <a:r>
            <a:rPr lang="en-GB" sz="2400" b="1" dirty="0" err="1" smtClean="0"/>
            <a:t>WebHosting</a:t>
          </a:r>
          <a:endParaRPr lang="en-GB" sz="2400" dirty="0"/>
        </a:p>
      </dgm:t>
    </dgm:pt>
    <dgm:pt modelId="{0FA8C863-E4AA-4456-8098-C1B11BE788C5}" type="parTrans" cxnId="{C91CF6AD-24F4-4719-AE66-5BFEB86F181E}">
      <dgm:prSet/>
      <dgm:spPr/>
      <dgm:t>
        <a:bodyPr/>
        <a:lstStyle/>
        <a:p>
          <a:endParaRPr lang="en-GB"/>
        </a:p>
      </dgm:t>
    </dgm:pt>
    <dgm:pt modelId="{DFFCC275-EA1D-404A-8FBE-FDE041D9BBE2}" type="sibTrans" cxnId="{C91CF6AD-24F4-4719-AE66-5BFEB86F181E}">
      <dgm:prSet/>
      <dgm:spPr>
        <a:solidFill>
          <a:srgbClr val="7030A0"/>
        </a:solidFill>
      </dgm:spPr>
      <dgm:t>
        <a:bodyPr/>
        <a:lstStyle/>
        <a:p>
          <a:endParaRPr lang="en-GB"/>
        </a:p>
      </dgm:t>
    </dgm:pt>
    <dgm:pt modelId="{1FE95725-CA37-4547-81F4-96EBD31B1AF8}">
      <dgm:prSet custT="1"/>
      <dgm:spPr>
        <a:solidFill>
          <a:srgbClr val="C00000"/>
        </a:solidFill>
      </dgm:spPr>
      <dgm:t>
        <a:bodyPr/>
        <a:lstStyle/>
        <a:p>
          <a:pPr rtl="0"/>
          <a:r>
            <a:rPr lang="en-GB" sz="2000" b="1" dirty="0" smtClean="0"/>
            <a:t>Space </a:t>
          </a:r>
          <a:r>
            <a:rPr lang="en-GB" sz="2000" b="1" dirty="0" err="1" smtClean="0"/>
            <a:t>Eng</a:t>
          </a:r>
          <a:endParaRPr lang="en-GB" sz="2000" b="1" dirty="0" smtClean="0"/>
        </a:p>
        <a:p>
          <a:pPr rtl="0"/>
          <a:r>
            <a:rPr lang="en-GB" sz="2000" b="1" dirty="0" smtClean="0"/>
            <a:t>Nano </a:t>
          </a:r>
          <a:r>
            <a:rPr lang="en-GB" sz="2000" b="1" dirty="0" err="1" smtClean="0"/>
            <a:t>Eng</a:t>
          </a:r>
          <a:r>
            <a:rPr lang="en-GB" sz="2000" b="1" dirty="0" smtClean="0"/>
            <a:t> </a:t>
          </a:r>
          <a:endParaRPr lang="en-GB" sz="2000" dirty="0" smtClean="0"/>
        </a:p>
        <a:p>
          <a:r>
            <a:rPr lang="en-GB" sz="2000" b="1" dirty="0" smtClean="0"/>
            <a:t>Bionic Electron </a:t>
          </a:r>
          <a:r>
            <a:rPr lang="en-GB" sz="2000" b="1" dirty="0" err="1" smtClean="0"/>
            <a:t>Eng</a:t>
          </a:r>
          <a:endParaRPr lang="en-GB" sz="2000" dirty="0" smtClean="0"/>
        </a:p>
        <a:p>
          <a:r>
            <a:rPr lang="en-GB" sz="2000" b="1" dirty="0" smtClean="0"/>
            <a:t>Fibre Optic </a:t>
          </a:r>
          <a:r>
            <a:rPr lang="en-GB" sz="2000" b="1" dirty="0" err="1" smtClean="0"/>
            <a:t>Eng</a:t>
          </a:r>
          <a:endParaRPr lang="en-GB" sz="2000" dirty="0" smtClean="0"/>
        </a:p>
        <a:p>
          <a:r>
            <a:rPr lang="en-GB" sz="2000" b="1" dirty="0" smtClean="0"/>
            <a:t>Fusion </a:t>
          </a:r>
          <a:r>
            <a:rPr lang="en-GB" sz="2000" b="1" dirty="0" err="1" smtClean="0"/>
            <a:t>Eng</a:t>
          </a:r>
          <a:endParaRPr lang="en-GB" sz="2000" dirty="0" smtClean="0"/>
        </a:p>
        <a:p>
          <a:r>
            <a:rPr lang="en-GB" sz="2000" b="1" dirty="0" smtClean="0"/>
            <a:t>Robotic </a:t>
          </a:r>
          <a:r>
            <a:rPr lang="en-GB" sz="2000" b="1" dirty="0" err="1" smtClean="0"/>
            <a:t>Eng</a:t>
          </a:r>
          <a:endParaRPr lang="en-GB" sz="2000" dirty="0" smtClean="0"/>
        </a:p>
        <a:p>
          <a:r>
            <a:rPr lang="en-GB" sz="2000" b="1" dirty="0" smtClean="0"/>
            <a:t>Underwater </a:t>
          </a:r>
          <a:r>
            <a:rPr lang="en-GB" sz="2000" b="1" dirty="0" err="1" smtClean="0"/>
            <a:t>Eng</a:t>
          </a:r>
          <a:endParaRPr lang="en-GB" sz="2000" b="1" dirty="0" smtClean="0"/>
        </a:p>
        <a:p>
          <a:r>
            <a:rPr lang="en-GB" sz="2000" b="1" dirty="0" smtClean="0"/>
            <a:t>Atomic Learning</a:t>
          </a:r>
          <a:endParaRPr lang="en-GB" sz="2000" dirty="0" smtClean="0"/>
        </a:p>
        <a:p>
          <a:r>
            <a:rPr lang="en-GB" sz="2000" b="1" dirty="0" smtClean="0"/>
            <a:t>Aeronautical </a:t>
          </a:r>
          <a:r>
            <a:rPr lang="en-GB" sz="2000" b="1" dirty="0" err="1" smtClean="0"/>
            <a:t>Eng</a:t>
          </a:r>
          <a:endParaRPr lang="en-GB" sz="2000" dirty="0" smtClean="0"/>
        </a:p>
      </dgm:t>
    </dgm:pt>
    <dgm:pt modelId="{CBBF2DEB-7DD0-4E95-945F-BEE34A917D93}" type="parTrans" cxnId="{E49B0CD4-2A1A-45DE-999A-091C1AEF824C}">
      <dgm:prSet/>
      <dgm:spPr/>
      <dgm:t>
        <a:bodyPr/>
        <a:lstStyle/>
        <a:p>
          <a:endParaRPr lang="en-GB"/>
        </a:p>
      </dgm:t>
    </dgm:pt>
    <dgm:pt modelId="{B63963E3-8A5B-4896-9D49-817C5E5264B9}" type="sibTrans" cxnId="{E49B0CD4-2A1A-45DE-999A-091C1AEF824C}">
      <dgm:prSet/>
      <dgm:spPr/>
      <dgm:t>
        <a:bodyPr/>
        <a:lstStyle/>
        <a:p>
          <a:endParaRPr lang="en-GB"/>
        </a:p>
      </dgm:t>
    </dgm:pt>
    <dgm:pt modelId="{468EA779-D40B-4D8C-AC49-A7A949F4A7FF}" type="pres">
      <dgm:prSet presAssocID="{96B0DA14-2FA5-4DF0-B72E-C576633BA1B2}" presName="Name0" presStyleCnt="0">
        <dgm:presLayoutVars>
          <dgm:dir/>
          <dgm:resizeHandles val="exact"/>
        </dgm:presLayoutVars>
      </dgm:prSet>
      <dgm:spPr/>
      <dgm:t>
        <a:bodyPr/>
        <a:lstStyle/>
        <a:p>
          <a:endParaRPr lang="en-US"/>
        </a:p>
      </dgm:t>
    </dgm:pt>
    <dgm:pt modelId="{55E5B4AF-7602-4A70-BFFC-8E87E824FB9B}" type="pres">
      <dgm:prSet presAssocID="{6925B8CA-B705-48D8-9EF4-84FC3F9D37AB}" presName="node" presStyleLbl="node1" presStyleIdx="0" presStyleCnt="3" custScaleY="156049">
        <dgm:presLayoutVars>
          <dgm:bulletEnabled val="1"/>
        </dgm:presLayoutVars>
      </dgm:prSet>
      <dgm:spPr/>
      <dgm:t>
        <a:bodyPr/>
        <a:lstStyle/>
        <a:p>
          <a:endParaRPr lang="en-GB"/>
        </a:p>
      </dgm:t>
    </dgm:pt>
    <dgm:pt modelId="{B70F16A0-E748-4851-8563-CAE7F2EBB1D2}" type="pres">
      <dgm:prSet presAssocID="{63145ADD-D14B-465D-A1EC-1ECC279BD365}" presName="sibTrans" presStyleLbl="sibTrans2D1" presStyleIdx="0" presStyleCnt="2"/>
      <dgm:spPr/>
      <dgm:t>
        <a:bodyPr/>
        <a:lstStyle/>
        <a:p>
          <a:endParaRPr lang="en-US"/>
        </a:p>
      </dgm:t>
    </dgm:pt>
    <dgm:pt modelId="{68B3B8C2-52A6-45DB-ACE4-DAB9D8F9B6C2}" type="pres">
      <dgm:prSet presAssocID="{63145ADD-D14B-465D-A1EC-1ECC279BD365}" presName="connectorText" presStyleLbl="sibTrans2D1" presStyleIdx="0" presStyleCnt="2"/>
      <dgm:spPr/>
      <dgm:t>
        <a:bodyPr/>
        <a:lstStyle/>
        <a:p>
          <a:endParaRPr lang="en-US"/>
        </a:p>
      </dgm:t>
    </dgm:pt>
    <dgm:pt modelId="{BFBFEE3B-5824-4F53-BC6C-42047CFD11A1}" type="pres">
      <dgm:prSet presAssocID="{F22217EE-7547-4011-B21E-EACF93E3627B}" presName="node" presStyleLbl="node1" presStyleIdx="1" presStyleCnt="3" custScaleY="156049">
        <dgm:presLayoutVars>
          <dgm:bulletEnabled val="1"/>
        </dgm:presLayoutVars>
      </dgm:prSet>
      <dgm:spPr/>
      <dgm:t>
        <a:bodyPr/>
        <a:lstStyle/>
        <a:p>
          <a:endParaRPr lang="en-GB"/>
        </a:p>
      </dgm:t>
    </dgm:pt>
    <dgm:pt modelId="{01AF9C47-628C-46FA-B366-6A411A424903}" type="pres">
      <dgm:prSet presAssocID="{DFFCC275-EA1D-404A-8FBE-FDE041D9BBE2}" presName="sibTrans" presStyleLbl="sibTrans2D1" presStyleIdx="1" presStyleCnt="2"/>
      <dgm:spPr/>
      <dgm:t>
        <a:bodyPr/>
        <a:lstStyle/>
        <a:p>
          <a:endParaRPr lang="en-US"/>
        </a:p>
      </dgm:t>
    </dgm:pt>
    <dgm:pt modelId="{DA706730-2B58-4EB8-BE8E-30949E66BD90}" type="pres">
      <dgm:prSet presAssocID="{DFFCC275-EA1D-404A-8FBE-FDE041D9BBE2}" presName="connectorText" presStyleLbl="sibTrans2D1" presStyleIdx="1" presStyleCnt="2"/>
      <dgm:spPr/>
      <dgm:t>
        <a:bodyPr/>
        <a:lstStyle/>
        <a:p>
          <a:endParaRPr lang="en-US"/>
        </a:p>
      </dgm:t>
    </dgm:pt>
    <dgm:pt modelId="{5A085017-5B55-416A-A1F0-F4B3EE3094CF}" type="pres">
      <dgm:prSet presAssocID="{1FE95725-CA37-4547-81F4-96EBD31B1AF8}" presName="node" presStyleLbl="node1" presStyleIdx="2" presStyleCnt="3" custScaleY="151976">
        <dgm:presLayoutVars>
          <dgm:bulletEnabled val="1"/>
        </dgm:presLayoutVars>
      </dgm:prSet>
      <dgm:spPr/>
      <dgm:t>
        <a:bodyPr/>
        <a:lstStyle/>
        <a:p>
          <a:endParaRPr lang="en-GB"/>
        </a:p>
      </dgm:t>
    </dgm:pt>
  </dgm:ptLst>
  <dgm:cxnLst>
    <dgm:cxn modelId="{E49B0CD4-2A1A-45DE-999A-091C1AEF824C}" srcId="{96B0DA14-2FA5-4DF0-B72E-C576633BA1B2}" destId="{1FE95725-CA37-4547-81F4-96EBD31B1AF8}" srcOrd="2" destOrd="0" parTransId="{CBBF2DEB-7DD0-4E95-945F-BEE34A917D93}" sibTransId="{B63963E3-8A5B-4896-9D49-817C5E5264B9}"/>
    <dgm:cxn modelId="{4A7CA58F-666A-4B34-8F4F-53CB4C902660}" type="presOf" srcId="{6925B8CA-B705-48D8-9EF4-84FC3F9D37AB}" destId="{55E5B4AF-7602-4A70-BFFC-8E87E824FB9B}" srcOrd="0" destOrd="0" presId="urn:microsoft.com/office/officeart/2005/8/layout/process1"/>
    <dgm:cxn modelId="{1CCB4BD7-41F7-454D-9FF9-78239A070D52}" type="presOf" srcId="{1FE95725-CA37-4547-81F4-96EBD31B1AF8}" destId="{5A085017-5B55-416A-A1F0-F4B3EE3094CF}" srcOrd="0" destOrd="0" presId="urn:microsoft.com/office/officeart/2005/8/layout/process1"/>
    <dgm:cxn modelId="{FEF0686F-102F-4B5B-8314-D5C5AFFD5803}" type="presOf" srcId="{63145ADD-D14B-465D-A1EC-1ECC279BD365}" destId="{B70F16A0-E748-4851-8563-CAE7F2EBB1D2}" srcOrd="0" destOrd="0" presId="urn:microsoft.com/office/officeart/2005/8/layout/process1"/>
    <dgm:cxn modelId="{C91CF6AD-24F4-4719-AE66-5BFEB86F181E}" srcId="{96B0DA14-2FA5-4DF0-B72E-C576633BA1B2}" destId="{F22217EE-7547-4011-B21E-EACF93E3627B}" srcOrd="1" destOrd="0" parTransId="{0FA8C863-E4AA-4456-8098-C1B11BE788C5}" sibTransId="{DFFCC275-EA1D-404A-8FBE-FDE041D9BBE2}"/>
    <dgm:cxn modelId="{E66F8193-0609-486C-938E-3CBA3589985B}" srcId="{96B0DA14-2FA5-4DF0-B72E-C576633BA1B2}" destId="{6925B8CA-B705-48D8-9EF4-84FC3F9D37AB}" srcOrd="0" destOrd="0" parTransId="{FD35534F-075E-4453-A2D7-8064BB27C2FD}" sibTransId="{63145ADD-D14B-465D-A1EC-1ECC279BD365}"/>
    <dgm:cxn modelId="{50216BB6-5505-48C2-84DD-BD19A7300157}" type="presOf" srcId="{63145ADD-D14B-465D-A1EC-1ECC279BD365}" destId="{68B3B8C2-52A6-45DB-ACE4-DAB9D8F9B6C2}" srcOrd="1" destOrd="0" presId="urn:microsoft.com/office/officeart/2005/8/layout/process1"/>
    <dgm:cxn modelId="{2A12240F-F815-4D9B-ADC6-BDB5E7F9A031}" type="presOf" srcId="{DFFCC275-EA1D-404A-8FBE-FDE041D9BBE2}" destId="{DA706730-2B58-4EB8-BE8E-30949E66BD90}" srcOrd="1" destOrd="0" presId="urn:microsoft.com/office/officeart/2005/8/layout/process1"/>
    <dgm:cxn modelId="{45C7F8AC-5024-4098-ACFD-813A624BD18A}" type="presOf" srcId="{F22217EE-7547-4011-B21E-EACF93E3627B}" destId="{BFBFEE3B-5824-4F53-BC6C-42047CFD11A1}" srcOrd="0" destOrd="0" presId="urn:microsoft.com/office/officeart/2005/8/layout/process1"/>
    <dgm:cxn modelId="{848F96EC-7091-4B56-B4D8-87EDC07D4236}" type="presOf" srcId="{96B0DA14-2FA5-4DF0-B72E-C576633BA1B2}" destId="{468EA779-D40B-4D8C-AC49-A7A949F4A7FF}" srcOrd="0" destOrd="0" presId="urn:microsoft.com/office/officeart/2005/8/layout/process1"/>
    <dgm:cxn modelId="{28E91D8A-715C-4490-B660-E3E1EB456450}" type="presOf" srcId="{DFFCC275-EA1D-404A-8FBE-FDE041D9BBE2}" destId="{01AF9C47-628C-46FA-B366-6A411A424903}" srcOrd="0" destOrd="0" presId="urn:microsoft.com/office/officeart/2005/8/layout/process1"/>
    <dgm:cxn modelId="{35763CCF-5F6E-4A27-9FC3-BA7037A185C6}" type="presParOf" srcId="{468EA779-D40B-4D8C-AC49-A7A949F4A7FF}" destId="{55E5B4AF-7602-4A70-BFFC-8E87E824FB9B}" srcOrd="0" destOrd="0" presId="urn:microsoft.com/office/officeart/2005/8/layout/process1"/>
    <dgm:cxn modelId="{7156E818-D4DD-4821-B6A1-CF5FD5A7B1AD}" type="presParOf" srcId="{468EA779-D40B-4D8C-AC49-A7A949F4A7FF}" destId="{B70F16A0-E748-4851-8563-CAE7F2EBB1D2}" srcOrd="1" destOrd="0" presId="urn:microsoft.com/office/officeart/2005/8/layout/process1"/>
    <dgm:cxn modelId="{217E3482-49B4-45DE-8644-F7FE53FF0F3F}" type="presParOf" srcId="{B70F16A0-E748-4851-8563-CAE7F2EBB1D2}" destId="{68B3B8C2-52A6-45DB-ACE4-DAB9D8F9B6C2}" srcOrd="0" destOrd="0" presId="urn:microsoft.com/office/officeart/2005/8/layout/process1"/>
    <dgm:cxn modelId="{7221516C-5763-4FEC-994E-4BE01A142FE9}" type="presParOf" srcId="{468EA779-D40B-4D8C-AC49-A7A949F4A7FF}" destId="{BFBFEE3B-5824-4F53-BC6C-42047CFD11A1}" srcOrd="2" destOrd="0" presId="urn:microsoft.com/office/officeart/2005/8/layout/process1"/>
    <dgm:cxn modelId="{8188DFD1-88F5-4F5A-87DB-41EF57A91DE3}" type="presParOf" srcId="{468EA779-D40B-4D8C-AC49-A7A949F4A7FF}" destId="{01AF9C47-628C-46FA-B366-6A411A424903}" srcOrd="3" destOrd="0" presId="urn:microsoft.com/office/officeart/2005/8/layout/process1"/>
    <dgm:cxn modelId="{19A2E8E1-D5DA-4DC5-821F-9203D882D491}" type="presParOf" srcId="{01AF9C47-628C-46FA-B366-6A411A424903}" destId="{DA706730-2B58-4EB8-BE8E-30949E66BD90}" srcOrd="0" destOrd="0" presId="urn:microsoft.com/office/officeart/2005/8/layout/process1"/>
    <dgm:cxn modelId="{1E02498C-08E6-4922-AE99-2120D38E4142}" type="presParOf" srcId="{468EA779-D40B-4D8C-AC49-A7A949F4A7FF}" destId="{5A085017-5B55-416A-A1F0-F4B3EE3094CF}" srcOrd="4" destOrd="0" presId="urn:microsoft.com/office/officeart/2005/8/layout/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BE91D24-1952-4F1C-84ED-6C1702E5E239}" type="doc">
      <dgm:prSet loTypeId="urn:microsoft.com/office/officeart/2005/8/layout/vList3#3" loCatId="list" qsTypeId="urn:microsoft.com/office/officeart/2005/8/quickstyle/simple1" qsCatId="simple" csTypeId="urn:microsoft.com/office/officeart/2005/8/colors/accent1_2" csCatId="accent1" phldr="1"/>
      <dgm:spPr/>
      <dgm:t>
        <a:bodyPr/>
        <a:lstStyle/>
        <a:p>
          <a:endParaRPr lang="en-GB"/>
        </a:p>
      </dgm:t>
    </dgm:pt>
    <dgm:pt modelId="{DEDDC492-A072-417C-9450-E2586770BB01}">
      <dgm:prSet custT="1"/>
      <dgm:spPr/>
      <dgm:t>
        <a:bodyPr/>
        <a:lstStyle/>
        <a:p>
          <a:pPr rtl="0"/>
          <a:r>
            <a:rPr lang="en-GB" sz="2000" dirty="0" smtClean="0">
              <a:solidFill>
                <a:schemeClr val="tx1"/>
              </a:solidFill>
            </a:rPr>
            <a:t>The best university in Nigeria, Obafemi Awolowo University, as ranked by the most liberal (Webometrics) in 2013, did not qualify to be among the top 1100 best universities (</a:t>
          </a:r>
          <a:r>
            <a:rPr lang="en-GB" sz="2000" b="1" i="1" dirty="0" smtClean="0">
              <a:solidFill>
                <a:schemeClr val="tx1"/>
              </a:solidFill>
            </a:rPr>
            <a:t>Appendix E</a:t>
          </a:r>
          <a:r>
            <a:rPr lang="en-GB" sz="2000" dirty="0" smtClean="0">
              <a:solidFill>
                <a:schemeClr val="tx1"/>
              </a:solidFill>
            </a:rPr>
            <a:t>).</a:t>
          </a:r>
          <a:endParaRPr lang="en-GB" sz="2000" dirty="0">
            <a:solidFill>
              <a:schemeClr val="tx1"/>
            </a:solidFill>
          </a:endParaRPr>
        </a:p>
      </dgm:t>
    </dgm:pt>
    <dgm:pt modelId="{82D0A67B-36D7-4BEB-90C2-7E15A7DCB167}" type="parTrans" cxnId="{192DAAE3-057D-4154-BC58-F394E07DFF83}">
      <dgm:prSet/>
      <dgm:spPr/>
      <dgm:t>
        <a:bodyPr/>
        <a:lstStyle/>
        <a:p>
          <a:endParaRPr lang="en-GB"/>
        </a:p>
      </dgm:t>
    </dgm:pt>
    <dgm:pt modelId="{5BC4BE77-2920-4BE9-BF0B-71840CF322FB}" type="sibTrans" cxnId="{192DAAE3-057D-4154-BC58-F394E07DFF83}">
      <dgm:prSet/>
      <dgm:spPr/>
      <dgm:t>
        <a:bodyPr/>
        <a:lstStyle/>
        <a:p>
          <a:endParaRPr lang="en-GB"/>
        </a:p>
      </dgm:t>
    </dgm:pt>
    <dgm:pt modelId="{AA21FD21-E45F-408D-A13B-13BCEA81771A}">
      <dgm:prSet custT="1"/>
      <dgm:spPr/>
      <dgm:t>
        <a:bodyPr/>
        <a:lstStyle/>
        <a:p>
          <a:pPr rtl="0"/>
          <a:r>
            <a:rPr lang="en-GB" sz="2400" dirty="0" smtClean="0">
              <a:solidFill>
                <a:schemeClr val="tx1"/>
              </a:solidFill>
            </a:rPr>
            <a:t>The much revered University of Ibadan is ranked 2109</a:t>
          </a:r>
          <a:r>
            <a:rPr lang="en-GB" sz="2400" baseline="30000" dirty="0" smtClean="0">
              <a:solidFill>
                <a:schemeClr val="tx1"/>
              </a:solidFill>
            </a:rPr>
            <a:t>th</a:t>
          </a:r>
          <a:r>
            <a:rPr lang="en-GB" sz="2400" dirty="0" smtClean="0">
              <a:solidFill>
                <a:schemeClr val="tx1"/>
              </a:solidFill>
            </a:rPr>
            <a:t> position</a:t>
          </a:r>
          <a:r>
            <a:rPr lang="en-GB" sz="2000" dirty="0" smtClean="0">
              <a:solidFill>
                <a:schemeClr val="tx1"/>
              </a:solidFill>
            </a:rPr>
            <a:t>.</a:t>
          </a:r>
          <a:endParaRPr lang="en-GB" sz="2000" dirty="0">
            <a:solidFill>
              <a:schemeClr val="tx1"/>
            </a:solidFill>
          </a:endParaRPr>
        </a:p>
      </dgm:t>
    </dgm:pt>
    <dgm:pt modelId="{A7961E74-E6A5-4599-A76D-09569368F9B9}" type="parTrans" cxnId="{566E861D-895C-49F1-87B3-A5184C423826}">
      <dgm:prSet/>
      <dgm:spPr/>
      <dgm:t>
        <a:bodyPr/>
        <a:lstStyle/>
        <a:p>
          <a:endParaRPr lang="en-GB"/>
        </a:p>
      </dgm:t>
    </dgm:pt>
    <dgm:pt modelId="{ADE942E6-728C-4C0B-A201-72BA4C5E5316}" type="sibTrans" cxnId="{566E861D-895C-49F1-87B3-A5184C423826}">
      <dgm:prSet/>
      <dgm:spPr/>
      <dgm:t>
        <a:bodyPr/>
        <a:lstStyle/>
        <a:p>
          <a:endParaRPr lang="en-GB"/>
        </a:p>
      </dgm:t>
    </dgm:pt>
    <dgm:pt modelId="{9B1F5888-6DD5-478E-AD1E-C5F0E373E926}">
      <dgm:prSet/>
      <dgm:spPr/>
      <dgm:t>
        <a:bodyPr/>
        <a:lstStyle/>
        <a:p>
          <a:pPr rtl="0"/>
          <a:r>
            <a:rPr lang="en-GB" dirty="0" smtClean="0">
              <a:solidFill>
                <a:schemeClr val="tx1"/>
              </a:solidFill>
            </a:rPr>
            <a:t>The American University in Nigeria clinched 6367</a:t>
          </a:r>
          <a:r>
            <a:rPr lang="en-GB" baseline="30000" dirty="0" smtClean="0">
              <a:solidFill>
                <a:schemeClr val="tx1"/>
              </a:solidFill>
            </a:rPr>
            <a:t>th</a:t>
          </a:r>
          <a:r>
            <a:rPr lang="en-GB" dirty="0" smtClean="0">
              <a:solidFill>
                <a:schemeClr val="tx1"/>
              </a:solidFill>
            </a:rPr>
            <a:t> position.</a:t>
          </a:r>
          <a:endParaRPr lang="en-GB" dirty="0">
            <a:solidFill>
              <a:schemeClr val="tx1"/>
            </a:solidFill>
          </a:endParaRPr>
        </a:p>
      </dgm:t>
    </dgm:pt>
    <dgm:pt modelId="{C319EA5F-2975-433A-976C-844436D91E4C}" type="parTrans" cxnId="{CCCB53D1-4BF4-43FE-A401-2B0394FBF213}">
      <dgm:prSet/>
      <dgm:spPr/>
      <dgm:t>
        <a:bodyPr/>
        <a:lstStyle/>
        <a:p>
          <a:endParaRPr lang="en-GB"/>
        </a:p>
      </dgm:t>
    </dgm:pt>
    <dgm:pt modelId="{84B59ED5-D09B-442A-9768-F2DB8C0D5D8C}" type="sibTrans" cxnId="{CCCB53D1-4BF4-43FE-A401-2B0394FBF213}">
      <dgm:prSet/>
      <dgm:spPr/>
      <dgm:t>
        <a:bodyPr/>
        <a:lstStyle/>
        <a:p>
          <a:endParaRPr lang="en-GB"/>
        </a:p>
      </dgm:t>
    </dgm:pt>
    <dgm:pt modelId="{40B2A3BF-D497-4AD3-8394-DC581125B2E6}">
      <dgm:prSet custT="1"/>
      <dgm:spPr/>
      <dgm:t>
        <a:bodyPr/>
        <a:lstStyle/>
        <a:p>
          <a:pPr rtl="0"/>
          <a:r>
            <a:rPr lang="en-GB" sz="2000" dirty="0" smtClean="0">
              <a:solidFill>
                <a:schemeClr val="tx1"/>
              </a:solidFill>
            </a:rPr>
            <a:t>Unique Uniport is ranked 7326</a:t>
          </a:r>
          <a:r>
            <a:rPr lang="en-GB" sz="2000" baseline="30000" dirty="0" smtClean="0">
              <a:solidFill>
                <a:schemeClr val="tx1"/>
              </a:solidFill>
            </a:rPr>
            <a:t>th</a:t>
          </a:r>
          <a:r>
            <a:rPr lang="en-GB" sz="2000" dirty="0" smtClean="0">
              <a:solidFill>
                <a:schemeClr val="tx1"/>
              </a:solidFill>
            </a:rPr>
            <a:t> position. </a:t>
          </a:r>
        </a:p>
        <a:p>
          <a:pPr rtl="0"/>
          <a:r>
            <a:rPr lang="en-GB" sz="2000" dirty="0" smtClean="0">
              <a:solidFill>
                <a:schemeClr val="tx1"/>
              </a:solidFill>
            </a:rPr>
            <a:t>The famous University of </a:t>
          </a:r>
          <a:r>
            <a:rPr lang="en-GB" sz="2000" dirty="0" err="1" smtClean="0">
              <a:solidFill>
                <a:schemeClr val="tx1"/>
              </a:solidFill>
            </a:rPr>
            <a:t>Uyo</a:t>
          </a:r>
          <a:r>
            <a:rPr lang="en-GB" sz="2000" dirty="0" smtClean="0">
              <a:solidFill>
                <a:schemeClr val="tx1"/>
              </a:solidFill>
            </a:rPr>
            <a:t> is ranked 9471</a:t>
          </a:r>
          <a:r>
            <a:rPr lang="en-GB" sz="2000" baseline="30000" dirty="0" smtClean="0">
              <a:solidFill>
                <a:schemeClr val="tx1"/>
              </a:solidFill>
            </a:rPr>
            <a:t>st</a:t>
          </a:r>
          <a:r>
            <a:rPr lang="en-GB" sz="2000" dirty="0" smtClean="0">
              <a:solidFill>
                <a:schemeClr val="tx1"/>
              </a:solidFill>
            </a:rPr>
            <a:t>  position. </a:t>
          </a:r>
          <a:endParaRPr lang="en-GB" sz="2000" dirty="0">
            <a:solidFill>
              <a:schemeClr val="tx1"/>
            </a:solidFill>
          </a:endParaRPr>
        </a:p>
      </dgm:t>
    </dgm:pt>
    <dgm:pt modelId="{4C450655-EE61-4C50-90BC-058A057BDE6D}" type="parTrans" cxnId="{D5297C9B-AF1C-4B79-AC66-0FB7E4B5AB41}">
      <dgm:prSet/>
      <dgm:spPr/>
      <dgm:t>
        <a:bodyPr/>
        <a:lstStyle/>
        <a:p>
          <a:endParaRPr lang="en-GB"/>
        </a:p>
      </dgm:t>
    </dgm:pt>
    <dgm:pt modelId="{AFA8C64F-3CA9-47E6-AF6B-0FD81E019C3A}" type="sibTrans" cxnId="{D5297C9B-AF1C-4B79-AC66-0FB7E4B5AB41}">
      <dgm:prSet/>
      <dgm:spPr/>
      <dgm:t>
        <a:bodyPr/>
        <a:lstStyle/>
        <a:p>
          <a:endParaRPr lang="en-GB"/>
        </a:p>
      </dgm:t>
    </dgm:pt>
    <dgm:pt modelId="{F7B63E91-B3B9-4239-8350-D993A9C5BDB3}">
      <dgm:prSet/>
      <dgm:spPr>
        <a:solidFill>
          <a:srgbClr val="C00000"/>
        </a:solidFill>
      </dgm:spPr>
      <dgm:t>
        <a:bodyPr/>
        <a:lstStyle/>
        <a:p>
          <a:pPr rtl="0"/>
          <a:r>
            <a:rPr lang="en-GB" b="1" dirty="0" smtClean="0">
              <a:solidFill>
                <a:schemeClr val="bg1"/>
              </a:solidFill>
            </a:rPr>
            <a:t>As much as 101 of the 125 universities in Nigeria did not qualify to even fall within the best 10,000 universities in the world.</a:t>
          </a:r>
          <a:endParaRPr lang="en-GB" b="1" dirty="0">
            <a:solidFill>
              <a:schemeClr val="bg1"/>
            </a:solidFill>
          </a:endParaRPr>
        </a:p>
      </dgm:t>
    </dgm:pt>
    <dgm:pt modelId="{D92B36A9-2AD5-42CA-8153-F3284AAC5AD9}" type="parTrans" cxnId="{376C8C00-E5A4-42A6-9E67-86A45E43DCB9}">
      <dgm:prSet/>
      <dgm:spPr/>
      <dgm:t>
        <a:bodyPr/>
        <a:lstStyle/>
        <a:p>
          <a:endParaRPr lang="en-GB"/>
        </a:p>
      </dgm:t>
    </dgm:pt>
    <dgm:pt modelId="{46F2D31B-4593-4BBC-936E-F7CDF93096A6}" type="sibTrans" cxnId="{376C8C00-E5A4-42A6-9E67-86A45E43DCB9}">
      <dgm:prSet/>
      <dgm:spPr/>
      <dgm:t>
        <a:bodyPr/>
        <a:lstStyle/>
        <a:p>
          <a:endParaRPr lang="en-GB"/>
        </a:p>
      </dgm:t>
    </dgm:pt>
    <dgm:pt modelId="{A69332BE-349D-45B6-9C3F-4CB2B180CF2E}" type="pres">
      <dgm:prSet presAssocID="{1BE91D24-1952-4F1C-84ED-6C1702E5E239}" presName="linearFlow" presStyleCnt="0">
        <dgm:presLayoutVars>
          <dgm:dir/>
          <dgm:resizeHandles val="exact"/>
        </dgm:presLayoutVars>
      </dgm:prSet>
      <dgm:spPr/>
      <dgm:t>
        <a:bodyPr/>
        <a:lstStyle/>
        <a:p>
          <a:endParaRPr lang="en-GB"/>
        </a:p>
      </dgm:t>
    </dgm:pt>
    <dgm:pt modelId="{37A17E8B-DA4A-454C-84D3-9A2B391A2766}" type="pres">
      <dgm:prSet presAssocID="{DEDDC492-A072-417C-9450-E2586770BB01}" presName="composite" presStyleCnt="0"/>
      <dgm:spPr/>
    </dgm:pt>
    <dgm:pt modelId="{0A22838D-FE38-4B39-AB7F-7EB81769EEEB}" type="pres">
      <dgm:prSet presAssocID="{DEDDC492-A072-417C-9450-E2586770BB01}" presName="imgShp" presStyleLbl="fgImgPlace1" presStyleIdx="0" presStyleCnt="5" custLinFactX="-25218" custLinFactNeighborX="-100000" custLinFactNeighborY="-3583"/>
      <dgm:spPr/>
    </dgm:pt>
    <dgm:pt modelId="{951B0149-3B0B-4B06-97C7-A3F753A241AC}" type="pres">
      <dgm:prSet presAssocID="{DEDDC492-A072-417C-9450-E2586770BB01}" presName="txShp" presStyleLbl="node1" presStyleIdx="0" presStyleCnt="5" custScaleX="130564" custScaleY="147247">
        <dgm:presLayoutVars>
          <dgm:bulletEnabled val="1"/>
        </dgm:presLayoutVars>
      </dgm:prSet>
      <dgm:spPr/>
      <dgm:t>
        <a:bodyPr/>
        <a:lstStyle/>
        <a:p>
          <a:endParaRPr lang="en-GB"/>
        </a:p>
      </dgm:t>
    </dgm:pt>
    <dgm:pt modelId="{ADC7F162-D044-4D79-A26D-3242A32A6632}" type="pres">
      <dgm:prSet presAssocID="{5BC4BE77-2920-4BE9-BF0B-71840CF322FB}" presName="spacing" presStyleCnt="0"/>
      <dgm:spPr/>
    </dgm:pt>
    <dgm:pt modelId="{0D545AE0-C36F-4F1B-9F43-7907D05A6AAD}" type="pres">
      <dgm:prSet presAssocID="{AA21FD21-E45F-408D-A13B-13BCEA81771A}" presName="composite" presStyleCnt="0"/>
      <dgm:spPr/>
    </dgm:pt>
    <dgm:pt modelId="{7F13A482-F245-4E16-9388-F22C01CE4C7E}" type="pres">
      <dgm:prSet presAssocID="{AA21FD21-E45F-408D-A13B-13BCEA81771A}" presName="imgShp" presStyleLbl="fgImgPlace1" presStyleIdx="1" presStyleCnt="5" custLinFactX="-21876" custLinFactNeighborX="-100000" custLinFactNeighborY="-11451"/>
      <dgm:spPr/>
    </dgm:pt>
    <dgm:pt modelId="{B70302DC-F2CE-4E24-9506-65B05DEC40EF}" type="pres">
      <dgm:prSet presAssocID="{AA21FD21-E45F-408D-A13B-13BCEA81771A}" presName="txShp" presStyleLbl="node1" presStyleIdx="1" presStyleCnt="5" custScaleX="130564">
        <dgm:presLayoutVars>
          <dgm:bulletEnabled val="1"/>
        </dgm:presLayoutVars>
      </dgm:prSet>
      <dgm:spPr/>
      <dgm:t>
        <a:bodyPr/>
        <a:lstStyle/>
        <a:p>
          <a:endParaRPr lang="en-GB"/>
        </a:p>
      </dgm:t>
    </dgm:pt>
    <dgm:pt modelId="{B8D59C4C-EE60-449B-907C-3F2A7A1B8368}" type="pres">
      <dgm:prSet presAssocID="{ADE942E6-728C-4C0B-A201-72BA4C5E5316}" presName="spacing" presStyleCnt="0"/>
      <dgm:spPr/>
    </dgm:pt>
    <dgm:pt modelId="{478B0AE7-FFC3-43AB-B57C-4E10C0BE2762}" type="pres">
      <dgm:prSet presAssocID="{9B1F5888-6DD5-478E-AD1E-C5F0E373E926}" presName="composite" presStyleCnt="0"/>
      <dgm:spPr/>
    </dgm:pt>
    <dgm:pt modelId="{B046837B-9167-458D-8288-9A11A19FE606}" type="pres">
      <dgm:prSet presAssocID="{9B1F5888-6DD5-478E-AD1E-C5F0E373E926}" presName="imgShp" presStyleLbl="fgImgPlace1" presStyleIdx="2" presStyleCnt="5" custLinFactX="-22973" custLinFactNeighborX="-100000" custLinFactNeighborY="-3054"/>
      <dgm:spPr/>
    </dgm:pt>
    <dgm:pt modelId="{857EF3AE-BE4A-4824-A281-533367812401}" type="pres">
      <dgm:prSet presAssocID="{9B1F5888-6DD5-478E-AD1E-C5F0E373E926}" presName="txShp" presStyleLbl="node1" presStyleIdx="2" presStyleCnt="5" custScaleX="130564" custLinFactNeighborX="2625" custLinFactNeighborY="-4469">
        <dgm:presLayoutVars>
          <dgm:bulletEnabled val="1"/>
        </dgm:presLayoutVars>
      </dgm:prSet>
      <dgm:spPr/>
      <dgm:t>
        <a:bodyPr/>
        <a:lstStyle/>
        <a:p>
          <a:endParaRPr lang="en-GB"/>
        </a:p>
      </dgm:t>
    </dgm:pt>
    <dgm:pt modelId="{BB4AC059-A522-4B7D-A815-F48C93DCF4B9}" type="pres">
      <dgm:prSet presAssocID="{84B59ED5-D09B-442A-9768-F2DB8C0D5D8C}" presName="spacing" presStyleCnt="0"/>
      <dgm:spPr/>
    </dgm:pt>
    <dgm:pt modelId="{F88D90A7-BB3F-4B63-A05B-6C2C64AEA807}" type="pres">
      <dgm:prSet presAssocID="{40B2A3BF-D497-4AD3-8394-DC581125B2E6}" presName="composite" presStyleCnt="0"/>
      <dgm:spPr/>
    </dgm:pt>
    <dgm:pt modelId="{8654B70E-AE88-4523-94BC-7F5CA116AD95}" type="pres">
      <dgm:prSet presAssocID="{40B2A3BF-D497-4AD3-8394-DC581125B2E6}" presName="imgShp" presStyleLbl="fgImgPlace1" presStyleIdx="3" presStyleCnt="5" custLinFactX="-22973" custLinFactNeighborX="-100000" custLinFactNeighborY="-2789"/>
      <dgm:spPr/>
    </dgm:pt>
    <dgm:pt modelId="{B66CE161-9AC0-4E96-BC07-4F1F1052A965}" type="pres">
      <dgm:prSet presAssocID="{40B2A3BF-D497-4AD3-8394-DC581125B2E6}" presName="txShp" presStyleLbl="node1" presStyleIdx="3" presStyleCnt="5" custScaleX="130564" custLinFactNeighborX="2625" custLinFactNeighborY="5731">
        <dgm:presLayoutVars>
          <dgm:bulletEnabled val="1"/>
        </dgm:presLayoutVars>
      </dgm:prSet>
      <dgm:spPr/>
      <dgm:t>
        <a:bodyPr/>
        <a:lstStyle/>
        <a:p>
          <a:endParaRPr lang="en-GB"/>
        </a:p>
      </dgm:t>
    </dgm:pt>
    <dgm:pt modelId="{01D7B039-892E-404E-813F-83F7F7727923}" type="pres">
      <dgm:prSet presAssocID="{AFA8C64F-3CA9-47E6-AF6B-0FD81E019C3A}" presName="spacing" presStyleCnt="0"/>
      <dgm:spPr/>
    </dgm:pt>
    <dgm:pt modelId="{6B872A79-11DE-4130-941A-7635B125161D}" type="pres">
      <dgm:prSet presAssocID="{F7B63E91-B3B9-4239-8350-D993A9C5BDB3}" presName="composite" presStyleCnt="0"/>
      <dgm:spPr/>
    </dgm:pt>
    <dgm:pt modelId="{B5D2AA30-A4C9-4A6E-ADB6-098B67C4E0CC}" type="pres">
      <dgm:prSet presAssocID="{F7B63E91-B3B9-4239-8350-D993A9C5BDB3}" presName="imgShp" presStyleLbl="fgImgPlace1" presStyleIdx="4" presStyleCnt="5" custLinFactX="-22973" custLinFactNeighborX="-100000" custLinFactNeighborY="-10657"/>
      <dgm:spPr/>
    </dgm:pt>
    <dgm:pt modelId="{4B955412-1643-4E54-AF24-84B6E2F8B8EB}" type="pres">
      <dgm:prSet presAssocID="{F7B63E91-B3B9-4239-8350-D993A9C5BDB3}" presName="txShp" presStyleLbl="node1" presStyleIdx="4" presStyleCnt="5" custScaleX="132630">
        <dgm:presLayoutVars>
          <dgm:bulletEnabled val="1"/>
        </dgm:presLayoutVars>
      </dgm:prSet>
      <dgm:spPr/>
      <dgm:t>
        <a:bodyPr/>
        <a:lstStyle/>
        <a:p>
          <a:endParaRPr lang="en-GB"/>
        </a:p>
      </dgm:t>
    </dgm:pt>
  </dgm:ptLst>
  <dgm:cxnLst>
    <dgm:cxn modelId="{376C8C00-E5A4-42A6-9E67-86A45E43DCB9}" srcId="{1BE91D24-1952-4F1C-84ED-6C1702E5E239}" destId="{F7B63E91-B3B9-4239-8350-D993A9C5BDB3}" srcOrd="4" destOrd="0" parTransId="{D92B36A9-2AD5-42CA-8153-F3284AAC5AD9}" sibTransId="{46F2D31B-4593-4BBC-936E-F7CDF93096A6}"/>
    <dgm:cxn modelId="{033D09C9-DE9F-4E1A-B562-FBEDC4AD0A41}" type="presOf" srcId="{F7B63E91-B3B9-4239-8350-D993A9C5BDB3}" destId="{4B955412-1643-4E54-AF24-84B6E2F8B8EB}" srcOrd="0" destOrd="0" presId="urn:microsoft.com/office/officeart/2005/8/layout/vList3#3"/>
    <dgm:cxn modelId="{0B4BCA41-BAC0-4094-8E4A-F229B2FE6610}" type="presOf" srcId="{1BE91D24-1952-4F1C-84ED-6C1702E5E239}" destId="{A69332BE-349D-45B6-9C3F-4CB2B180CF2E}" srcOrd="0" destOrd="0" presId="urn:microsoft.com/office/officeart/2005/8/layout/vList3#3"/>
    <dgm:cxn modelId="{CCCB53D1-4BF4-43FE-A401-2B0394FBF213}" srcId="{1BE91D24-1952-4F1C-84ED-6C1702E5E239}" destId="{9B1F5888-6DD5-478E-AD1E-C5F0E373E926}" srcOrd="2" destOrd="0" parTransId="{C319EA5F-2975-433A-976C-844436D91E4C}" sibTransId="{84B59ED5-D09B-442A-9768-F2DB8C0D5D8C}"/>
    <dgm:cxn modelId="{D5297C9B-AF1C-4B79-AC66-0FB7E4B5AB41}" srcId="{1BE91D24-1952-4F1C-84ED-6C1702E5E239}" destId="{40B2A3BF-D497-4AD3-8394-DC581125B2E6}" srcOrd="3" destOrd="0" parTransId="{4C450655-EE61-4C50-90BC-058A057BDE6D}" sibTransId="{AFA8C64F-3CA9-47E6-AF6B-0FD81E019C3A}"/>
    <dgm:cxn modelId="{29E2E037-7334-4BA0-9C44-B4651A883B0C}" type="presOf" srcId="{AA21FD21-E45F-408D-A13B-13BCEA81771A}" destId="{B70302DC-F2CE-4E24-9506-65B05DEC40EF}" srcOrd="0" destOrd="0" presId="urn:microsoft.com/office/officeart/2005/8/layout/vList3#3"/>
    <dgm:cxn modelId="{566E861D-895C-49F1-87B3-A5184C423826}" srcId="{1BE91D24-1952-4F1C-84ED-6C1702E5E239}" destId="{AA21FD21-E45F-408D-A13B-13BCEA81771A}" srcOrd="1" destOrd="0" parTransId="{A7961E74-E6A5-4599-A76D-09569368F9B9}" sibTransId="{ADE942E6-728C-4C0B-A201-72BA4C5E5316}"/>
    <dgm:cxn modelId="{192DAAE3-057D-4154-BC58-F394E07DFF83}" srcId="{1BE91D24-1952-4F1C-84ED-6C1702E5E239}" destId="{DEDDC492-A072-417C-9450-E2586770BB01}" srcOrd="0" destOrd="0" parTransId="{82D0A67B-36D7-4BEB-90C2-7E15A7DCB167}" sibTransId="{5BC4BE77-2920-4BE9-BF0B-71840CF322FB}"/>
    <dgm:cxn modelId="{EF345BB3-4FFC-4300-8661-39375F36D750}" type="presOf" srcId="{40B2A3BF-D497-4AD3-8394-DC581125B2E6}" destId="{B66CE161-9AC0-4E96-BC07-4F1F1052A965}" srcOrd="0" destOrd="0" presId="urn:microsoft.com/office/officeart/2005/8/layout/vList3#3"/>
    <dgm:cxn modelId="{2AB8733B-9720-4C6D-9ACE-CA88A3E9A9D6}" type="presOf" srcId="{9B1F5888-6DD5-478E-AD1E-C5F0E373E926}" destId="{857EF3AE-BE4A-4824-A281-533367812401}" srcOrd="0" destOrd="0" presId="urn:microsoft.com/office/officeart/2005/8/layout/vList3#3"/>
    <dgm:cxn modelId="{638ECEC2-7343-4398-894E-B83E8D7289B1}" type="presOf" srcId="{DEDDC492-A072-417C-9450-E2586770BB01}" destId="{951B0149-3B0B-4B06-97C7-A3F753A241AC}" srcOrd="0" destOrd="0" presId="urn:microsoft.com/office/officeart/2005/8/layout/vList3#3"/>
    <dgm:cxn modelId="{C0FA18CC-5C08-4586-9683-9903763C99FB}" type="presParOf" srcId="{A69332BE-349D-45B6-9C3F-4CB2B180CF2E}" destId="{37A17E8B-DA4A-454C-84D3-9A2B391A2766}" srcOrd="0" destOrd="0" presId="urn:microsoft.com/office/officeart/2005/8/layout/vList3#3"/>
    <dgm:cxn modelId="{5E162EB2-AABF-4B7A-ACBE-1F25A7E4C2D7}" type="presParOf" srcId="{37A17E8B-DA4A-454C-84D3-9A2B391A2766}" destId="{0A22838D-FE38-4B39-AB7F-7EB81769EEEB}" srcOrd="0" destOrd="0" presId="urn:microsoft.com/office/officeart/2005/8/layout/vList3#3"/>
    <dgm:cxn modelId="{037AA6F6-444F-4F7C-8731-E2B271582D00}" type="presParOf" srcId="{37A17E8B-DA4A-454C-84D3-9A2B391A2766}" destId="{951B0149-3B0B-4B06-97C7-A3F753A241AC}" srcOrd="1" destOrd="0" presId="urn:microsoft.com/office/officeart/2005/8/layout/vList3#3"/>
    <dgm:cxn modelId="{31AE9DC9-3947-494E-BDC8-1E45D210BCC2}" type="presParOf" srcId="{A69332BE-349D-45B6-9C3F-4CB2B180CF2E}" destId="{ADC7F162-D044-4D79-A26D-3242A32A6632}" srcOrd="1" destOrd="0" presId="urn:microsoft.com/office/officeart/2005/8/layout/vList3#3"/>
    <dgm:cxn modelId="{85DBFACA-BB6A-4781-A5C6-5F3F295499BF}" type="presParOf" srcId="{A69332BE-349D-45B6-9C3F-4CB2B180CF2E}" destId="{0D545AE0-C36F-4F1B-9F43-7907D05A6AAD}" srcOrd="2" destOrd="0" presId="urn:microsoft.com/office/officeart/2005/8/layout/vList3#3"/>
    <dgm:cxn modelId="{389EE841-82EF-4690-963A-721229F2813F}" type="presParOf" srcId="{0D545AE0-C36F-4F1B-9F43-7907D05A6AAD}" destId="{7F13A482-F245-4E16-9388-F22C01CE4C7E}" srcOrd="0" destOrd="0" presId="urn:microsoft.com/office/officeart/2005/8/layout/vList3#3"/>
    <dgm:cxn modelId="{B1C9DC9C-951B-47B2-A05B-3F81802BB1DF}" type="presParOf" srcId="{0D545AE0-C36F-4F1B-9F43-7907D05A6AAD}" destId="{B70302DC-F2CE-4E24-9506-65B05DEC40EF}" srcOrd="1" destOrd="0" presId="urn:microsoft.com/office/officeart/2005/8/layout/vList3#3"/>
    <dgm:cxn modelId="{B52BA18C-E5D0-4830-8A70-877544CBE613}" type="presParOf" srcId="{A69332BE-349D-45B6-9C3F-4CB2B180CF2E}" destId="{B8D59C4C-EE60-449B-907C-3F2A7A1B8368}" srcOrd="3" destOrd="0" presId="urn:microsoft.com/office/officeart/2005/8/layout/vList3#3"/>
    <dgm:cxn modelId="{62C4C869-0C97-4435-A7CA-B38F3F97825D}" type="presParOf" srcId="{A69332BE-349D-45B6-9C3F-4CB2B180CF2E}" destId="{478B0AE7-FFC3-43AB-B57C-4E10C0BE2762}" srcOrd="4" destOrd="0" presId="urn:microsoft.com/office/officeart/2005/8/layout/vList3#3"/>
    <dgm:cxn modelId="{19175DDA-6C29-4C36-8FCC-C46E3B395796}" type="presParOf" srcId="{478B0AE7-FFC3-43AB-B57C-4E10C0BE2762}" destId="{B046837B-9167-458D-8288-9A11A19FE606}" srcOrd="0" destOrd="0" presId="urn:microsoft.com/office/officeart/2005/8/layout/vList3#3"/>
    <dgm:cxn modelId="{B465A457-58A8-4EA5-B0E4-C7266629323C}" type="presParOf" srcId="{478B0AE7-FFC3-43AB-B57C-4E10C0BE2762}" destId="{857EF3AE-BE4A-4824-A281-533367812401}" srcOrd="1" destOrd="0" presId="urn:microsoft.com/office/officeart/2005/8/layout/vList3#3"/>
    <dgm:cxn modelId="{B10BFBA8-FD00-4ABE-A946-AC732FC749B6}" type="presParOf" srcId="{A69332BE-349D-45B6-9C3F-4CB2B180CF2E}" destId="{BB4AC059-A522-4B7D-A815-F48C93DCF4B9}" srcOrd="5" destOrd="0" presId="urn:microsoft.com/office/officeart/2005/8/layout/vList3#3"/>
    <dgm:cxn modelId="{F78AE6C1-89AA-44F7-9B37-AEFCF201B8CE}" type="presParOf" srcId="{A69332BE-349D-45B6-9C3F-4CB2B180CF2E}" destId="{F88D90A7-BB3F-4B63-A05B-6C2C64AEA807}" srcOrd="6" destOrd="0" presId="urn:microsoft.com/office/officeart/2005/8/layout/vList3#3"/>
    <dgm:cxn modelId="{B26F16A1-983C-4777-A4A5-703EAB7AD28D}" type="presParOf" srcId="{F88D90A7-BB3F-4B63-A05B-6C2C64AEA807}" destId="{8654B70E-AE88-4523-94BC-7F5CA116AD95}" srcOrd="0" destOrd="0" presId="urn:microsoft.com/office/officeart/2005/8/layout/vList3#3"/>
    <dgm:cxn modelId="{1D774E76-7381-4D00-8438-58C21FB2236E}" type="presParOf" srcId="{F88D90A7-BB3F-4B63-A05B-6C2C64AEA807}" destId="{B66CE161-9AC0-4E96-BC07-4F1F1052A965}" srcOrd="1" destOrd="0" presId="urn:microsoft.com/office/officeart/2005/8/layout/vList3#3"/>
    <dgm:cxn modelId="{77AF9B0B-2B5D-4133-AB42-4D525CC556D7}" type="presParOf" srcId="{A69332BE-349D-45B6-9C3F-4CB2B180CF2E}" destId="{01D7B039-892E-404E-813F-83F7F7727923}" srcOrd="7" destOrd="0" presId="urn:microsoft.com/office/officeart/2005/8/layout/vList3#3"/>
    <dgm:cxn modelId="{7A3FB797-4E73-414D-B1A2-87F037EF250E}" type="presParOf" srcId="{A69332BE-349D-45B6-9C3F-4CB2B180CF2E}" destId="{6B872A79-11DE-4130-941A-7635B125161D}" srcOrd="8" destOrd="0" presId="urn:microsoft.com/office/officeart/2005/8/layout/vList3#3"/>
    <dgm:cxn modelId="{D40D0698-90E3-484C-906C-5924AE91B798}" type="presParOf" srcId="{6B872A79-11DE-4130-941A-7635B125161D}" destId="{B5D2AA30-A4C9-4A6E-ADB6-098B67C4E0CC}" srcOrd="0" destOrd="0" presId="urn:microsoft.com/office/officeart/2005/8/layout/vList3#3"/>
    <dgm:cxn modelId="{A49B4450-52EB-4EDD-9ADF-66E1985F359E}" type="presParOf" srcId="{6B872A79-11DE-4130-941A-7635B125161D}" destId="{4B955412-1643-4E54-AF24-84B6E2F8B8EB}" srcOrd="1" destOrd="0" presId="urn:microsoft.com/office/officeart/2005/8/layout/vList3#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0F5067-4AD4-47BC-8344-0287CCE66E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308BFD8-74AF-4A72-BE57-C25E31C446DB}">
      <dgm:prSet custT="1"/>
      <dgm:spPr>
        <a:solidFill>
          <a:srgbClr val="C00000"/>
        </a:solidFill>
      </dgm:spPr>
      <dgm:t>
        <a:bodyPr/>
        <a:lstStyle/>
        <a:p>
          <a:pPr rtl="0"/>
          <a:r>
            <a:rPr lang="en-US" sz="2400" dirty="0" smtClean="0"/>
            <a:t>Concerns in quality assurance processes in higher education have become increasingly common in Europe, the United Kingdom and Australia, and are steadily gaining in importance in Canada and the United States over the past two decades. </a:t>
          </a:r>
          <a:endParaRPr lang="en-GB" sz="2400" dirty="0"/>
        </a:p>
      </dgm:t>
    </dgm:pt>
    <dgm:pt modelId="{26F4914F-11FC-4588-8FFA-5FBDAC790DFD}" type="parTrans" cxnId="{9240552B-DAA7-4570-B5F7-95AA93B83696}">
      <dgm:prSet/>
      <dgm:spPr/>
      <dgm:t>
        <a:bodyPr/>
        <a:lstStyle/>
        <a:p>
          <a:endParaRPr lang="en-GB"/>
        </a:p>
      </dgm:t>
    </dgm:pt>
    <dgm:pt modelId="{A67E5F15-D776-44BB-8DBE-AA16FCCDB2CC}" type="sibTrans" cxnId="{9240552B-DAA7-4570-B5F7-95AA93B83696}">
      <dgm:prSet/>
      <dgm:spPr/>
      <dgm:t>
        <a:bodyPr/>
        <a:lstStyle/>
        <a:p>
          <a:endParaRPr lang="en-GB"/>
        </a:p>
      </dgm:t>
    </dgm:pt>
    <dgm:pt modelId="{99BCF881-92EB-4BBA-8268-5C921F772EA3}">
      <dgm:prSet/>
      <dgm:spPr>
        <a:solidFill>
          <a:srgbClr val="C00000"/>
        </a:solidFill>
      </dgm:spPr>
      <dgm:t>
        <a:bodyPr/>
        <a:lstStyle/>
        <a:p>
          <a:pPr rtl="0"/>
          <a:r>
            <a:rPr lang="en-US" dirty="0" smtClean="0"/>
            <a:t>This is anchored on the general realization that a well-educated workforce is essential for increased productivity and for maintaining a competitive edge in the global economy; which has given rise to increase in public funding for higher education to guarantee greater  accessibility. </a:t>
          </a:r>
          <a:endParaRPr lang="en-GB" dirty="0"/>
        </a:p>
      </dgm:t>
    </dgm:pt>
    <dgm:pt modelId="{E1B200B0-40DB-46EF-8A83-B4AE36C91917}" type="parTrans" cxnId="{278D77DD-257C-47AB-A08F-CB1AA484CEA7}">
      <dgm:prSet/>
      <dgm:spPr/>
      <dgm:t>
        <a:bodyPr/>
        <a:lstStyle/>
        <a:p>
          <a:endParaRPr lang="en-GB"/>
        </a:p>
      </dgm:t>
    </dgm:pt>
    <dgm:pt modelId="{0C4E4A79-D915-4314-B020-DD06B0DE7E57}" type="sibTrans" cxnId="{278D77DD-257C-47AB-A08F-CB1AA484CEA7}">
      <dgm:prSet/>
      <dgm:spPr/>
      <dgm:t>
        <a:bodyPr/>
        <a:lstStyle/>
        <a:p>
          <a:endParaRPr lang="en-GB"/>
        </a:p>
      </dgm:t>
    </dgm:pt>
    <dgm:pt modelId="{D448F511-B398-4D96-8902-E62F95E794F4}">
      <dgm:prSet/>
      <dgm:spPr>
        <a:solidFill>
          <a:srgbClr val="C00000"/>
        </a:solidFill>
      </dgm:spPr>
      <dgm:t>
        <a:bodyPr/>
        <a:lstStyle/>
        <a:p>
          <a:pPr rtl="0"/>
          <a:r>
            <a:rPr lang="en-US" dirty="0" smtClean="0"/>
            <a:t>The public funding has demanded ascertainment of total accountability in the form of high quality outputs that are only attainable via Quality Assurance (QA) and Quality Control (QC) mechanism.  </a:t>
          </a:r>
          <a:endParaRPr lang="en-GB" dirty="0"/>
        </a:p>
      </dgm:t>
    </dgm:pt>
    <dgm:pt modelId="{F6A62DA4-A33F-45C2-BD0A-959B2F9A4D1C}" type="parTrans" cxnId="{06B928D6-A6FD-489A-B0E4-8CE4F0B244BE}">
      <dgm:prSet/>
      <dgm:spPr/>
      <dgm:t>
        <a:bodyPr/>
        <a:lstStyle/>
        <a:p>
          <a:endParaRPr lang="en-GB"/>
        </a:p>
      </dgm:t>
    </dgm:pt>
    <dgm:pt modelId="{6B12975E-A91E-423E-8F3A-4DA8E401304F}" type="sibTrans" cxnId="{06B928D6-A6FD-489A-B0E4-8CE4F0B244BE}">
      <dgm:prSet/>
      <dgm:spPr/>
      <dgm:t>
        <a:bodyPr/>
        <a:lstStyle/>
        <a:p>
          <a:endParaRPr lang="en-GB"/>
        </a:p>
      </dgm:t>
    </dgm:pt>
    <dgm:pt modelId="{9C73889D-BBB9-4B80-81FB-418BC236CB49}" type="pres">
      <dgm:prSet presAssocID="{060F5067-4AD4-47BC-8344-0287CCE66E16}" presName="linear" presStyleCnt="0">
        <dgm:presLayoutVars>
          <dgm:animLvl val="lvl"/>
          <dgm:resizeHandles val="exact"/>
        </dgm:presLayoutVars>
      </dgm:prSet>
      <dgm:spPr/>
      <dgm:t>
        <a:bodyPr/>
        <a:lstStyle/>
        <a:p>
          <a:endParaRPr lang="en-GB"/>
        </a:p>
      </dgm:t>
    </dgm:pt>
    <dgm:pt modelId="{DCABEFBF-6213-44F2-9221-C16A40E60F50}" type="pres">
      <dgm:prSet presAssocID="{1308BFD8-74AF-4A72-BE57-C25E31C446DB}" presName="parentText" presStyleLbl="node1" presStyleIdx="0" presStyleCnt="3">
        <dgm:presLayoutVars>
          <dgm:chMax val="0"/>
          <dgm:bulletEnabled val="1"/>
        </dgm:presLayoutVars>
      </dgm:prSet>
      <dgm:spPr/>
      <dgm:t>
        <a:bodyPr/>
        <a:lstStyle/>
        <a:p>
          <a:endParaRPr lang="en-GB"/>
        </a:p>
      </dgm:t>
    </dgm:pt>
    <dgm:pt modelId="{7FC8103C-A82E-46C7-B45D-BD729E7A41C7}" type="pres">
      <dgm:prSet presAssocID="{A67E5F15-D776-44BB-8DBE-AA16FCCDB2CC}" presName="spacer" presStyleCnt="0"/>
      <dgm:spPr/>
    </dgm:pt>
    <dgm:pt modelId="{B1B79BA5-C815-48D9-91BF-96E1D36B862A}" type="pres">
      <dgm:prSet presAssocID="{99BCF881-92EB-4BBA-8268-5C921F772EA3}" presName="parentText" presStyleLbl="node1" presStyleIdx="1" presStyleCnt="3">
        <dgm:presLayoutVars>
          <dgm:chMax val="0"/>
          <dgm:bulletEnabled val="1"/>
        </dgm:presLayoutVars>
      </dgm:prSet>
      <dgm:spPr/>
      <dgm:t>
        <a:bodyPr/>
        <a:lstStyle/>
        <a:p>
          <a:endParaRPr lang="en-GB"/>
        </a:p>
      </dgm:t>
    </dgm:pt>
    <dgm:pt modelId="{B6052A15-7ADD-4D73-A34D-0EF0FFC9BAF6}" type="pres">
      <dgm:prSet presAssocID="{0C4E4A79-D915-4314-B020-DD06B0DE7E57}" presName="spacer" presStyleCnt="0"/>
      <dgm:spPr/>
    </dgm:pt>
    <dgm:pt modelId="{F1E6E3AF-CBC8-4C82-B21E-39A7A4540EF1}" type="pres">
      <dgm:prSet presAssocID="{D448F511-B398-4D96-8902-E62F95E794F4}" presName="parentText" presStyleLbl="node1" presStyleIdx="2" presStyleCnt="3">
        <dgm:presLayoutVars>
          <dgm:chMax val="0"/>
          <dgm:bulletEnabled val="1"/>
        </dgm:presLayoutVars>
      </dgm:prSet>
      <dgm:spPr/>
      <dgm:t>
        <a:bodyPr/>
        <a:lstStyle/>
        <a:p>
          <a:endParaRPr lang="en-GB"/>
        </a:p>
      </dgm:t>
    </dgm:pt>
  </dgm:ptLst>
  <dgm:cxnLst>
    <dgm:cxn modelId="{7AAAA037-572F-4C3E-AFFC-D9AC0ED247AB}" type="presOf" srcId="{1308BFD8-74AF-4A72-BE57-C25E31C446DB}" destId="{DCABEFBF-6213-44F2-9221-C16A40E60F50}" srcOrd="0" destOrd="0" presId="urn:microsoft.com/office/officeart/2005/8/layout/vList2"/>
    <dgm:cxn modelId="{26DBAF87-0F38-4725-AE36-29640E068DC9}" type="presOf" srcId="{060F5067-4AD4-47BC-8344-0287CCE66E16}" destId="{9C73889D-BBB9-4B80-81FB-418BC236CB49}" srcOrd="0" destOrd="0" presId="urn:microsoft.com/office/officeart/2005/8/layout/vList2"/>
    <dgm:cxn modelId="{278D77DD-257C-47AB-A08F-CB1AA484CEA7}" srcId="{060F5067-4AD4-47BC-8344-0287CCE66E16}" destId="{99BCF881-92EB-4BBA-8268-5C921F772EA3}" srcOrd="1" destOrd="0" parTransId="{E1B200B0-40DB-46EF-8A83-B4AE36C91917}" sibTransId="{0C4E4A79-D915-4314-B020-DD06B0DE7E57}"/>
    <dgm:cxn modelId="{C418B183-3A42-4261-BA20-05189F892A07}" type="presOf" srcId="{D448F511-B398-4D96-8902-E62F95E794F4}" destId="{F1E6E3AF-CBC8-4C82-B21E-39A7A4540EF1}" srcOrd="0" destOrd="0" presId="urn:microsoft.com/office/officeart/2005/8/layout/vList2"/>
    <dgm:cxn modelId="{9240552B-DAA7-4570-B5F7-95AA93B83696}" srcId="{060F5067-4AD4-47BC-8344-0287CCE66E16}" destId="{1308BFD8-74AF-4A72-BE57-C25E31C446DB}" srcOrd="0" destOrd="0" parTransId="{26F4914F-11FC-4588-8FFA-5FBDAC790DFD}" sibTransId="{A67E5F15-D776-44BB-8DBE-AA16FCCDB2CC}"/>
    <dgm:cxn modelId="{8540D458-D385-423E-A809-C75D243A6E67}" type="presOf" srcId="{99BCF881-92EB-4BBA-8268-5C921F772EA3}" destId="{B1B79BA5-C815-48D9-91BF-96E1D36B862A}" srcOrd="0" destOrd="0" presId="urn:microsoft.com/office/officeart/2005/8/layout/vList2"/>
    <dgm:cxn modelId="{06B928D6-A6FD-489A-B0E4-8CE4F0B244BE}" srcId="{060F5067-4AD4-47BC-8344-0287CCE66E16}" destId="{D448F511-B398-4D96-8902-E62F95E794F4}" srcOrd="2" destOrd="0" parTransId="{F6A62DA4-A33F-45C2-BD0A-959B2F9A4D1C}" sibTransId="{6B12975E-A91E-423E-8F3A-4DA8E401304F}"/>
    <dgm:cxn modelId="{6407DA56-2621-47C3-A0B6-B9972BA5138B}" type="presParOf" srcId="{9C73889D-BBB9-4B80-81FB-418BC236CB49}" destId="{DCABEFBF-6213-44F2-9221-C16A40E60F50}" srcOrd="0" destOrd="0" presId="urn:microsoft.com/office/officeart/2005/8/layout/vList2"/>
    <dgm:cxn modelId="{22E8C336-8410-472D-BC66-F66B33A1CFCD}" type="presParOf" srcId="{9C73889D-BBB9-4B80-81FB-418BC236CB49}" destId="{7FC8103C-A82E-46C7-B45D-BD729E7A41C7}" srcOrd="1" destOrd="0" presId="urn:microsoft.com/office/officeart/2005/8/layout/vList2"/>
    <dgm:cxn modelId="{DB708C10-E1E3-4C0F-99E7-E502DF62A780}" type="presParOf" srcId="{9C73889D-BBB9-4B80-81FB-418BC236CB49}" destId="{B1B79BA5-C815-48D9-91BF-96E1D36B862A}" srcOrd="2" destOrd="0" presId="urn:microsoft.com/office/officeart/2005/8/layout/vList2"/>
    <dgm:cxn modelId="{3C48CEDD-B11C-46A5-9A76-2D1E05F44356}" type="presParOf" srcId="{9C73889D-BBB9-4B80-81FB-418BC236CB49}" destId="{B6052A15-7ADD-4D73-A34D-0EF0FFC9BAF6}" srcOrd="3" destOrd="0" presId="urn:microsoft.com/office/officeart/2005/8/layout/vList2"/>
    <dgm:cxn modelId="{FE0C91EC-5202-43CB-8B5C-0FD9086BF5FC}" type="presParOf" srcId="{9C73889D-BBB9-4B80-81FB-418BC236CB49}" destId="{F1E6E3AF-CBC8-4C82-B21E-39A7A4540EF1}" srcOrd="4" destOrd="0" presId="urn:microsoft.com/office/officeart/2005/8/layout/vList2"/>
  </dgm:cxnLst>
  <dgm:bg>
    <a:solidFill>
      <a:srgbClr val="00B050"/>
    </a:solid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63FE165-C392-458D-8184-B9FC088CFDE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6899AE46-1E5C-4115-980E-912E5E0DEE98}">
      <dgm:prSet custT="1"/>
      <dgm:spPr>
        <a:solidFill>
          <a:srgbClr val="C00000"/>
        </a:solidFill>
      </dgm:spPr>
      <dgm:t>
        <a:bodyPr/>
        <a:lstStyle/>
        <a:p>
          <a:pPr rtl="0"/>
          <a:r>
            <a:rPr lang="en-US" sz="1900" b="1" dirty="0" smtClean="0">
              <a:solidFill>
                <a:schemeClr val="bg1"/>
              </a:solidFill>
            </a:rPr>
            <a:t>Denied Minimum Requirements </a:t>
          </a:r>
          <a:r>
            <a:rPr lang="en-US" sz="1900" b="1" dirty="0" smtClean="0">
              <a:solidFill>
                <a:srgbClr val="FFFF00"/>
              </a:solidFill>
            </a:rPr>
            <a:t>Denied Admission </a:t>
          </a:r>
          <a:r>
            <a:rPr lang="en-US" sz="1900" b="1" dirty="0" smtClean="0">
              <a:solidFill>
                <a:schemeClr val="accent1"/>
              </a:solidFill>
            </a:rPr>
            <a:t>Denied Gainful Employment Opportunity</a:t>
          </a:r>
          <a:endParaRPr lang="en-GB" sz="1900" dirty="0">
            <a:solidFill>
              <a:schemeClr val="accent1"/>
            </a:solidFill>
          </a:endParaRPr>
        </a:p>
      </dgm:t>
    </dgm:pt>
    <dgm:pt modelId="{0B92D9FC-5853-4D09-8725-6524A1173AE9}" type="parTrans" cxnId="{92BB2712-DF05-45A2-A15D-656BB855CBB8}">
      <dgm:prSet/>
      <dgm:spPr/>
      <dgm:t>
        <a:bodyPr/>
        <a:lstStyle/>
        <a:p>
          <a:endParaRPr lang="en-GB"/>
        </a:p>
      </dgm:t>
    </dgm:pt>
    <dgm:pt modelId="{DBADE45C-98DA-4BE1-8487-B9284DD2462D}" type="sibTrans" cxnId="{92BB2712-DF05-45A2-A15D-656BB855CBB8}">
      <dgm:prSet/>
      <dgm:spPr>
        <a:solidFill>
          <a:srgbClr val="FF0000"/>
        </a:solidFill>
      </dgm:spPr>
      <dgm:t>
        <a:bodyPr/>
        <a:lstStyle/>
        <a:p>
          <a:endParaRPr lang="en-GB" dirty="0"/>
        </a:p>
      </dgm:t>
    </dgm:pt>
    <dgm:pt modelId="{ADCAF8C4-4C7C-4E70-9C86-F20A61E2E87E}">
      <dgm:prSet custT="1"/>
      <dgm:spPr>
        <a:solidFill>
          <a:srgbClr val="C00000"/>
        </a:solidFill>
      </dgm:spPr>
      <dgm:t>
        <a:bodyPr/>
        <a:lstStyle/>
        <a:p>
          <a:pPr rtl="0"/>
          <a:r>
            <a:rPr lang="en-US" sz="1900" b="1" dirty="0" smtClean="0"/>
            <a:t>Irrepressible Deprivation</a:t>
          </a:r>
          <a:endParaRPr lang="en-GB" sz="1900" b="1" dirty="0"/>
        </a:p>
      </dgm:t>
    </dgm:pt>
    <dgm:pt modelId="{D66D8FE8-C16F-469B-80F1-E9D58D17148F}" type="parTrans" cxnId="{CE18B423-CC9F-445F-A7C3-FC25266EE874}">
      <dgm:prSet/>
      <dgm:spPr/>
      <dgm:t>
        <a:bodyPr/>
        <a:lstStyle/>
        <a:p>
          <a:endParaRPr lang="en-GB"/>
        </a:p>
      </dgm:t>
    </dgm:pt>
    <dgm:pt modelId="{57072858-0383-43AF-AE1B-433E1674B543}" type="sibTrans" cxnId="{CE18B423-CC9F-445F-A7C3-FC25266EE874}">
      <dgm:prSet/>
      <dgm:spPr>
        <a:solidFill>
          <a:srgbClr val="FF0000"/>
        </a:solidFill>
      </dgm:spPr>
      <dgm:t>
        <a:bodyPr/>
        <a:lstStyle/>
        <a:p>
          <a:endParaRPr lang="en-GB" dirty="0"/>
        </a:p>
      </dgm:t>
    </dgm:pt>
    <dgm:pt modelId="{027E3DBE-66DD-4E16-B040-2484C18128B3}">
      <dgm:prSet custT="1"/>
      <dgm:spPr>
        <a:solidFill>
          <a:srgbClr val="C00000"/>
        </a:solidFill>
      </dgm:spPr>
      <dgm:t>
        <a:bodyPr/>
        <a:lstStyle/>
        <a:p>
          <a:pPr rtl="0"/>
          <a:r>
            <a:rPr lang="en-US" sz="2000" b="1" dirty="0" smtClean="0"/>
            <a:t>Great Frustration</a:t>
          </a:r>
          <a:endParaRPr lang="en-GB" sz="2000" dirty="0"/>
        </a:p>
      </dgm:t>
    </dgm:pt>
    <dgm:pt modelId="{2B7E4C15-9553-4E2E-892E-07B54493AB6F}" type="parTrans" cxnId="{388B02B6-4AD4-415B-9A53-4C89415FC21B}">
      <dgm:prSet/>
      <dgm:spPr/>
      <dgm:t>
        <a:bodyPr/>
        <a:lstStyle/>
        <a:p>
          <a:endParaRPr lang="en-GB"/>
        </a:p>
      </dgm:t>
    </dgm:pt>
    <dgm:pt modelId="{5622AF12-E22F-4B6A-AF60-3BFE1F26DF2B}" type="sibTrans" cxnId="{388B02B6-4AD4-415B-9A53-4C89415FC21B}">
      <dgm:prSet/>
      <dgm:spPr>
        <a:solidFill>
          <a:srgbClr val="FF0000"/>
        </a:solidFill>
      </dgm:spPr>
      <dgm:t>
        <a:bodyPr/>
        <a:lstStyle/>
        <a:p>
          <a:endParaRPr lang="en-GB" dirty="0"/>
        </a:p>
      </dgm:t>
    </dgm:pt>
    <dgm:pt modelId="{0C6339A7-72DF-4117-A60D-E2ED2AEE0B54}">
      <dgm:prSet custT="1"/>
      <dgm:spPr>
        <a:solidFill>
          <a:srgbClr val="FF0000"/>
        </a:solidFill>
      </dgm:spPr>
      <dgm:t>
        <a:bodyPr/>
        <a:lstStyle/>
        <a:p>
          <a:pPr rtl="0"/>
          <a:r>
            <a:rPr lang="en-US" sz="2000" b="1" dirty="0" smtClean="0"/>
            <a:t>Violent Aggression</a:t>
          </a:r>
          <a:endParaRPr lang="en-GB" sz="2000" dirty="0"/>
        </a:p>
      </dgm:t>
    </dgm:pt>
    <dgm:pt modelId="{91CF0926-5048-414C-8BE4-F41AE9F51C97}" type="parTrans" cxnId="{255ABBF7-56C3-41BC-B8F1-E1EEF5849849}">
      <dgm:prSet/>
      <dgm:spPr/>
      <dgm:t>
        <a:bodyPr/>
        <a:lstStyle/>
        <a:p>
          <a:endParaRPr lang="en-GB"/>
        </a:p>
      </dgm:t>
    </dgm:pt>
    <dgm:pt modelId="{27B93383-8AA0-4871-A8AD-8E5797D88D07}" type="sibTrans" cxnId="{255ABBF7-56C3-41BC-B8F1-E1EEF5849849}">
      <dgm:prSet/>
      <dgm:spPr/>
      <dgm:t>
        <a:bodyPr/>
        <a:lstStyle/>
        <a:p>
          <a:endParaRPr lang="en-GB"/>
        </a:p>
      </dgm:t>
    </dgm:pt>
    <dgm:pt modelId="{58CC473D-FC9A-4BC5-9A3E-339694FF0575}" type="pres">
      <dgm:prSet presAssocID="{C63FE165-C392-458D-8184-B9FC088CFDEC}" presName="Name0" presStyleCnt="0">
        <dgm:presLayoutVars>
          <dgm:dir/>
          <dgm:resizeHandles val="exact"/>
        </dgm:presLayoutVars>
      </dgm:prSet>
      <dgm:spPr/>
      <dgm:t>
        <a:bodyPr/>
        <a:lstStyle/>
        <a:p>
          <a:endParaRPr lang="en-GB"/>
        </a:p>
      </dgm:t>
    </dgm:pt>
    <dgm:pt modelId="{5C1BB157-B242-4EA9-A465-92AF72DEA833}" type="pres">
      <dgm:prSet presAssocID="{6899AE46-1E5C-4115-980E-912E5E0DEE98}" presName="node" presStyleLbl="node1" presStyleIdx="0" presStyleCnt="4" custScaleX="120906">
        <dgm:presLayoutVars>
          <dgm:bulletEnabled val="1"/>
        </dgm:presLayoutVars>
      </dgm:prSet>
      <dgm:spPr/>
      <dgm:t>
        <a:bodyPr/>
        <a:lstStyle/>
        <a:p>
          <a:endParaRPr lang="en-GB"/>
        </a:p>
      </dgm:t>
    </dgm:pt>
    <dgm:pt modelId="{CA75C168-7B3B-4C34-BB12-EB862C8C8ABD}" type="pres">
      <dgm:prSet presAssocID="{DBADE45C-98DA-4BE1-8487-B9284DD2462D}" presName="sibTrans" presStyleLbl="sibTrans2D1" presStyleIdx="0" presStyleCnt="3"/>
      <dgm:spPr/>
      <dgm:t>
        <a:bodyPr/>
        <a:lstStyle/>
        <a:p>
          <a:endParaRPr lang="en-GB"/>
        </a:p>
      </dgm:t>
    </dgm:pt>
    <dgm:pt modelId="{10C3C2E4-3C3F-413B-8011-728EBE96D326}" type="pres">
      <dgm:prSet presAssocID="{DBADE45C-98DA-4BE1-8487-B9284DD2462D}" presName="connectorText" presStyleLbl="sibTrans2D1" presStyleIdx="0" presStyleCnt="3"/>
      <dgm:spPr/>
      <dgm:t>
        <a:bodyPr/>
        <a:lstStyle/>
        <a:p>
          <a:endParaRPr lang="en-GB"/>
        </a:p>
      </dgm:t>
    </dgm:pt>
    <dgm:pt modelId="{7818BD48-A8EA-4F53-BADA-512F1FC016B6}" type="pres">
      <dgm:prSet presAssocID="{ADCAF8C4-4C7C-4E70-9C86-F20A61E2E87E}" presName="node" presStyleLbl="node1" presStyleIdx="1" presStyleCnt="4" custScaleX="102803">
        <dgm:presLayoutVars>
          <dgm:bulletEnabled val="1"/>
        </dgm:presLayoutVars>
      </dgm:prSet>
      <dgm:spPr/>
      <dgm:t>
        <a:bodyPr/>
        <a:lstStyle/>
        <a:p>
          <a:endParaRPr lang="en-GB"/>
        </a:p>
      </dgm:t>
    </dgm:pt>
    <dgm:pt modelId="{C1172273-EDCB-4C0C-BFAC-84657F113A47}" type="pres">
      <dgm:prSet presAssocID="{57072858-0383-43AF-AE1B-433E1674B543}" presName="sibTrans" presStyleLbl="sibTrans2D1" presStyleIdx="1" presStyleCnt="3"/>
      <dgm:spPr/>
      <dgm:t>
        <a:bodyPr/>
        <a:lstStyle/>
        <a:p>
          <a:endParaRPr lang="en-GB"/>
        </a:p>
      </dgm:t>
    </dgm:pt>
    <dgm:pt modelId="{6A408D17-4F4B-4FF6-B568-5A0305C8D6D8}" type="pres">
      <dgm:prSet presAssocID="{57072858-0383-43AF-AE1B-433E1674B543}" presName="connectorText" presStyleLbl="sibTrans2D1" presStyleIdx="1" presStyleCnt="3"/>
      <dgm:spPr/>
      <dgm:t>
        <a:bodyPr/>
        <a:lstStyle/>
        <a:p>
          <a:endParaRPr lang="en-GB"/>
        </a:p>
      </dgm:t>
    </dgm:pt>
    <dgm:pt modelId="{EB72230F-1DEC-4AF0-8B6A-B84A8C363F15}" type="pres">
      <dgm:prSet presAssocID="{027E3DBE-66DD-4E16-B040-2484C18128B3}" presName="node" presStyleLbl="node1" presStyleIdx="2" presStyleCnt="4">
        <dgm:presLayoutVars>
          <dgm:bulletEnabled val="1"/>
        </dgm:presLayoutVars>
      </dgm:prSet>
      <dgm:spPr/>
      <dgm:t>
        <a:bodyPr/>
        <a:lstStyle/>
        <a:p>
          <a:endParaRPr lang="en-GB"/>
        </a:p>
      </dgm:t>
    </dgm:pt>
    <dgm:pt modelId="{01D5C4C0-33E0-486E-BF21-AE6C4B579386}" type="pres">
      <dgm:prSet presAssocID="{5622AF12-E22F-4B6A-AF60-3BFE1F26DF2B}" presName="sibTrans" presStyleLbl="sibTrans2D1" presStyleIdx="2" presStyleCnt="3"/>
      <dgm:spPr/>
      <dgm:t>
        <a:bodyPr/>
        <a:lstStyle/>
        <a:p>
          <a:endParaRPr lang="en-GB"/>
        </a:p>
      </dgm:t>
    </dgm:pt>
    <dgm:pt modelId="{70E283EC-439E-41DA-BF1C-D1BF66454BCB}" type="pres">
      <dgm:prSet presAssocID="{5622AF12-E22F-4B6A-AF60-3BFE1F26DF2B}" presName="connectorText" presStyleLbl="sibTrans2D1" presStyleIdx="2" presStyleCnt="3"/>
      <dgm:spPr/>
      <dgm:t>
        <a:bodyPr/>
        <a:lstStyle/>
        <a:p>
          <a:endParaRPr lang="en-GB"/>
        </a:p>
      </dgm:t>
    </dgm:pt>
    <dgm:pt modelId="{AA4C1FA7-AD20-4B63-9540-A7D492C8B37C}" type="pres">
      <dgm:prSet presAssocID="{0C6339A7-72DF-4117-A60D-E2ED2AEE0B54}" presName="node" presStyleLbl="node1" presStyleIdx="3" presStyleCnt="4">
        <dgm:presLayoutVars>
          <dgm:bulletEnabled val="1"/>
        </dgm:presLayoutVars>
      </dgm:prSet>
      <dgm:spPr/>
      <dgm:t>
        <a:bodyPr/>
        <a:lstStyle/>
        <a:p>
          <a:endParaRPr lang="en-GB"/>
        </a:p>
      </dgm:t>
    </dgm:pt>
  </dgm:ptLst>
  <dgm:cxnLst>
    <dgm:cxn modelId="{6A6AE96D-DD00-4253-81D4-97786CDE47AA}" type="presOf" srcId="{027E3DBE-66DD-4E16-B040-2484C18128B3}" destId="{EB72230F-1DEC-4AF0-8B6A-B84A8C363F15}" srcOrd="0" destOrd="0" presId="urn:microsoft.com/office/officeart/2005/8/layout/process1"/>
    <dgm:cxn modelId="{2D63FFD6-D5EE-4A8A-BF7D-83144A95D008}" type="presOf" srcId="{0C6339A7-72DF-4117-A60D-E2ED2AEE0B54}" destId="{AA4C1FA7-AD20-4B63-9540-A7D492C8B37C}" srcOrd="0" destOrd="0" presId="urn:microsoft.com/office/officeart/2005/8/layout/process1"/>
    <dgm:cxn modelId="{CE18B423-CC9F-445F-A7C3-FC25266EE874}" srcId="{C63FE165-C392-458D-8184-B9FC088CFDEC}" destId="{ADCAF8C4-4C7C-4E70-9C86-F20A61E2E87E}" srcOrd="1" destOrd="0" parTransId="{D66D8FE8-C16F-469B-80F1-E9D58D17148F}" sibTransId="{57072858-0383-43AF-AE1B-433E1674B543}"/>
    <dgm:cxn modelId="{388B02B6-4AD4-415B-9A53-4C89415FC21B}" srcId="{C63FE165-C392-458D-8184-B9FC088CFDEC}" destId="{027E3DBE-66DD-4E16-B040-2484C18128B3}" srcOrd="2" destOrd="0" parTransId="{2B7E4C15-9553-4E2E-892E-07B54493AB6F}" sibTransId="{5622AF12-E22F-4B6A-AF60-3BFE1F26DF2B}"/>
    <dgm:cxn modelId="{0F3132A3-4118-4B65-8844-27FD50A23122}" type="presOf" srcId="{5622AF12-E22F-4B6A-AF60-3BFE1F26DF2B}" destId="{70E283EC-439E-41DA-BF1C-D1BF66454BCB}" srcOrd="1" destOrd="0" presId="urn:microsoft.com/office/officeart/2005/8/layout/process1"/>
    <dgm:cxn modelId="{5FC53096-8F34-46FB-AF41-4E67A211ADDF}" type="presOf" srcId="{57072858-0383-43AF-AE1B-433E1674B543}" destId="{6A408D17-4F4B-4FF6-B568-5A0305C8D6D8}" srcOrd="1" destOrd="0" presId="urn:microsoft.com/office/officeart/2005/8/layout/process1"/>
    <dgm:cxn modelId="{E178CFA9-78D9-4988-9A1B-D611DE057D80}" type="presOf" srcId="{ADCAF8C4-4C7C-4E70-9C86-F20A61E2E87E}" destId="{7818BD48-A8EA-4F53-BADA-512F1FC016B6}" srcOrd="0" destOrd="0" presId="urn:microsoft.com/office/officeart/2005/8/layout/process1"/>
    <dgm:cxn modelId="{92BB2712-DF05-45A2-A15D-656BB855CBB8}" srcId="{C63FE165-C392-458D-8184-B9FC088CFDEC}" destId="{6899AE46-1E5C-4115-980E-912E5E0DEE98}" srcOrd="0" destOrd="0" parTransId="{0B92D9FC-5853-4D09-8725-6524A1173AE9}" sibTransId="{DBADE45C-98DA-4BE1-8487-B9284DD2462D}"/>
    <dgm:cxn modelId="{AB851898-CFD8-4E26-86D3-C1A12085D689}" type="presOf" srcId="{57072858-0383-43AF-AE1B-433E1674B543}" destId="{C1172273-EDCB-4C0C-BFAC-84657F113A47}" srcOrd="0" destOrd="0" presId="urn:microsoft.com/office/officeart/2005/8/layout/process1"/>
    <dgm:cxn modelId="{81EB40E4-7456-4785-B689-D7F924CD2D9E}" type="presOf" srcId="{5622AF12-E22F-4B6A-AF60-3BFE1F26DF2B}" destId="{01D5C4C0-33E0-486E-BF21-AE6C4B579386}" srcOrd="0" destOrd="0" presId="urn:microsoft.com/office/officeart/2005/8/layout/process1"/>
    <dgm:cxn modelId="{879F9D80-71BA-44DB-8A33-76E0904FEEAD}" type="presOf" srcId="{DBADE45C-98DA-4BE1-8487-B9284DD2462D}" destId="{10C3C2E4-3C3F-413B-8011-728EBE96D326}" srcOrd="1" destOrd="0" presId="urn:microsoft.com/office/officeart/2005/8/layout/process1"/>
    <dgm:cxn modelId="{04A61A10-74DC-47A4-B188-1A4516AB960A}" type="presOf" srcId="{C63FE165-C392-458D-8184-B9FC088CFDEC}" destId="{58CC473D-FC9A-4BC5-9A3E-339694FF0575}" srcOrd="0" destOrd="0" presId="urn:microsoft.com/office/officeart/2005/8/layout/process1"/>
    <dgm:cxn modelId="{255ABBF7-56C3-41BC-B8F1-E1EEF5849849}" srcId="{C63FE165-C392-458D-8184-B9FC088CFDEC}" destId="{0C6339A7-72DF-4117-A60D-E2ED2AEE0B54}" srcOrd="3" destOrd="0" parTransId="{91CF0926-5048-414C-8BE4-F41AE9F51C97}" sibTransId="{27B93383-8AA0-4871-A8AD-8E5797D88D07}"/>
    <dgm:cxn modelId="{EAEC9ADF-6D6F-4F76-A3C4-014541067266}" type="presOf" srcId="{6899AE46-1E5C-4115-980E-912E5E0DEE98}" destId="{5C1BB157-B242-4EA9-A465-92AF72DEA833}" srcOrd="0" destOrd="0" presId="urn:microsoft.com/office/officeart/2005/8/layout/process1"/>
    <dgm:cxn modelId="{BBA3E555-6244-440D-88F5-D0D636FACAA9}" type="presOf" srcId="{DBADE45C-98DA-4BE1-8487-B9284DD2462D}" destId="{CA75C168-7B3B-4C34-BB12-EB862C8C8ABD}" srcOrd="0" destOrd="0" presId="urn:microsoft.com/office/officeart/2005/8/layout/process1"/>
    <dgm:cxn modelId="{04C8BCDE-A163-4152-8D62-4492F942343F}" type="presParOf" srcId="{58CC473D-FC9A-4BC5-9A3E-339694FF0575}" destId="{5C1BB157-B242-4EA9-A465-92AF72DEA833}" srcOrd="0" destOrd="0" presId="urn:microsoft.com/office/officeart/2005/8/layout/process1"/>
    <dgm:cxn modelId="{E4ADBFD5-32EC-4DCD-943F-5A46A4C78197}" type="presParOf" srcId="{58CC473D-FC9A-4BC5-9A3E-339694FF0575}" destId="{CA75C168-7B3B-4C34-BB12-EB862C8C8ABD}" srcOrd="1" destOrd="0" presId="urn:microsoft.com/office/officeart/2005/8/layout/process1"/>
    <dgm:cxn modelId="{29926F3C-FE18-4D04-A3A8-3A320DF7F079}" type="presParOf" srcId="{CA75C168-7B3B-4C34-BB12-EB862C8C8ABD}" destId="{10C3C2E4-3C3F-413B-8011-728EBE96D326}" srcOrd="0" destOrd="0" presId="urn:microsoft.com/office/officeart/2005/8/layout/process1"/>
    <dgm:cxn modelId="{CF8D9ADE-6B1C-451B-AB36-33894EC9C9D3}" type="presParOf" srcId="{58CC473D-FC9A-4BC5-9A3E-339694FF0575}" destId="{7818BD48-A8EA-4F53-BADA-512F1FC016B6}" srcOrd="2" destOrd="0" presId="urn:microsoft.com/office/officeart/2005/8/layout/process1"/>
    <dgm:cxn modelId="{14BAB084-FF6D-4BF2-8F44-BC46B220D4E2}" type="presParOf" srcId="{58CC473D-FC9A-4BC5-9A3E-339694FF0575}" destId="{C1172273-EDCB-4C0C-BFAC-84657F113A47}" srcOrd="3" destOrd="0" presId="urn:microsoft.com/office/officeart/2005/8/layout/process1"/>
    <dgm:cxn modelId="{40AE089C-5556-4574-AE88-BD37A43F39FB}" type="presParOf" srcId="{C1172273-EDCB-4C0C-BFAC-84657F113A47}" destId="{6A408D17-4F4B-4FF6-B568-5A0305C8D6D8}" srcOrd="0" destOrd="0" presId="urn:microsoft.com/office/officeart/2005/8/layout/process1"/>
    <dgm:cxn modelId="{EA84D930-5B85-4780-9CFF-2D92521A04F7}" type="presParOf" srcId="{58CC473D-FC9A-4BC5-9A3E-339694FF0575}" destId="{EB72230F-1DEC-4AF0-8B6A-B84A8C363F15}" srcOrd="4" destOrd="0" presId="urn:microsoft.com/office/officeart/2005/8/layout/process1"/>
    <dgm:cxn modelId="{4291D5BA-6A81-46EC-A196-1313971B2D19}" type="presParOf" srcId="{58CC473D-FC9A-4BC5-9A3E-339694FF0575}" destId="{01D5C4C0-33E0-486E-BF21-AE6C4B579386}" srcOrd="5" destOrd="0" presId="urn:microsoft.com/office/officeart/2005/8/layout/process1"/>
    <dgm:cxn modelId="{1304BD4F-42EE-4B97-84B9-B7E5D5F8B97E}" type="presParOf" srcId="{01D5C4C0-33E0-486E-BF21-AE6C4B579386}" destId="{70E283EC-439E-41DA-BF1C-D1BF66454BCB}" srcOrd="0" destOrd="0" presId="urn:microsoft.com/office/officeart/2005/8/layout/process1"/>
    <dgm:cxn modelId="{92407062-8375-4766-85C3-65FC06223747}" type="presParOf" srcId="{58CC473D-FC9A-4BC5-9A3E-339694FF0575}" destId="{AA4C1FA7-AD20-4B63-9540-A7D492C8B37C}" srcOrd="6" destOrd="0" presId="urn:microsoft.com/office/officeart/2005/8/layout/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BBC0636-170C-4A80-8A21-D5AF40718B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88002620-EAF2-4A37-AD2C-1290A758808D}">
      <dgm:prSet/>
      <dgm:spPr/>
      <dgm:t>
        <a:bodyPr/>
        <a:lstStyle/>
        <a:p>
          <a:pPr rtl="0"/>
          <a:r>
            <a:rPr lang="en-US" b="1" dirty="0" smtClean="0">
              <a:solidFill>
                <a:srgbClr val="C00000"/>
              </a:solidFill>
            </a:rPr>
            <a:t>The Nigerian Army Education Corps’ QA/QC Demands Immediate  Establishment of:</a:t>
          </a:r>
          <a:endParaRPr lang="en-GB" dirty="0">
            <a:solidFill>
              <a:srgbClr val="C00000"/>
            </a:solidFill>
          </a:endParaRPr>
        </a:p>
      </dgm:t>
    </dgm:pt>
    <dgm:pt modelId="{10C51A5F-7D4D-4FD6-B5C3-B4E14D5FD397}" type="parTrans" cxnId="{2C27EC89-3FA8-48FA-BB45-13E7DEC09FC4}">
      <dgm:prSet/>
      <dgm:spPr/>
      <dgm:t>
        <a:bodyPr/>
        <a:lstStyle/>
        <a:p>
          <a:endParaRPr lang="en-GB"/>
        </a:p>
      </dgm:t>
    </dgm:pt>
    <dgm:pt modelId="{96F6F390-C071-4E2C-8CB6-D34A1C25B969}" type="sibTrans" cxnId="{2C27EC89-3FA8-48FA-BB45-13E7DEC09FC4}">
      <dgm:prSet/>
      <dgm:spPr/>
      <dgm:t>
        <a:bodyPr/>
        <a:lstStyle/>
        <a:p>
          <a:endParaRPr lang="en-GB"/>
        </a:p>
      </dgm:t>
    </dgm:pt>
    <dgm:pt modelId="{5A25303A-5E14-4CC9-9508-A401DC12A2D0}">
      <dgm:prSet/>
      <dgm:spPr/>
      <dgm:t>
        <a:bodyPr/>
        <a:lstStyle/>
        <a:p>
          <a:pPr rtl="0"/>
          <a:r>
            <a:rPr lang="en-US" b="1" dirty="0" smtClean="0">
              <a:solidFill>
                <a:srgbClr val="C00000"/>
              </a:solidFill>
            </a:rPr>
            <a:t>Remedial schools for refining of SS products without the minimum requirements of 5C+ME</a:t>
          </a:r>
          <a:endParaRPr lang="en-GB" dirty="0">
            <a:solidFill>
              <a:srgbClr val="C00000"/>
            </a:solidFill>
          </a:endParaRPr>
        </a:p>
      </dgm:t>
    </dgm:pt>
    <dgm:pt modelId="{A612351C-C3F3-4D6F-86E8-608EA5FE57EA}" type="parTrans" cxnId="{C9A12FF4-0804-4321-936A-E20011D28EDE}">
      <dgm:prSet/>
      <dgm:spPr/>
      <dgm:t>
        <a:bodyPr/>
        <a:lstStyle/>
        <a:p>
          <a:endParaRPr lang="en-GB"/>
        </a:p>
      </dgm:t>
    </dgm:pt>
    <dgm:pt modelId="{F69BA5ED-9B74-4DD9-BC36-75E61072B4EB}" type="sibTrans" cxnId="{C9A12FF4-0804-4321-936A-E20011D28EDE}">
      <dgm:prSet/>
      <dgm:spPr/>
      <dgm:t>
        <a:bodyPr/>
        <a:lstStyle/>
        <a:p>
          <a:endParaRPr lang="en-GB"/>
        </a:p>
      </dgm:t>
    </dgm:pt>
    <dgm:pt modelId="{D547504E-1232-4FD7-8AB0-C57420DF63CB}">
      <dgm:prSet/>
      <dgm:spPr/>
      <dgm:t>
        <a:bodyPr/>
        <a:lstStyle/>
        <a:p>
          <a:pPr rtl="0"/>
          <a:r>
            <a:rPr lang="en-US" b="1" dirty="0" smtClean="0">
              <a:solidFill>
                <a:srgbClr val="C00000"/>
              </a:solidFill>
            </a:rPr>
            <a:t>Two-Year Community Colleges to serve as PRIMARY GATEWAY into University Education</a:t>
          </a:r>
          <a:endParaRPr lang="en-GB" dirty="0">
            <a:solidFill>
              <a:srgbClr val="C00000"/>
            </a:solidFill>
          </a:endParaRPr>
        </a:p>
      </dgm:t>
    </dgm:pt>
    <dgm:pt modelId="{5D5FBE26-C229-4F7E-94FE-684D8566C12B}" type="parTrans" cxnId="{7EF22ACD-EC24-4268-AE9E-183240EB50CD}">
      <dgm:prSet/>
      <dgm:spPr/>
      <dgm:t>
        <a:bodyPr/>
        <a:lstStyle/>
        <a:p>
          <a:endParaRPr lang="en-GB"/>
        </a:p>
      </dgm:t>
    </dgm:pt>
    <dgm:pt modelId="{5CC640CA-12AA-4B2C-A1D5-7CC34B08EDEF}" type="sibTrans" cxnId="{7EF22ACD-EC24-4268-AE9E-183240EB50CD}">
      <dgm:prSet/>
      <dgm:spPr/>
      <dgm:t>
        <a:bodyPr/>
        <a:lstStyle/>
        <a:p>
          <a:endParaRPr lang="en-GB"/>
        </a:p>
      </dgm:t>
    </dgm:pt>
    <dgm:pt modelId="{9D5C025C-E520-406E-91DA-5AAC4D66A19C}">
      <dgm:prSet/>
      <dgm:spPr/>
      <dgm:t>
        <a:bodyPr/>
        <a:lstStyle/>
        <a:p>
          <a:pPr rtl="0"/>
          <a:r>
            <a:rPr lang="en-US" b="1" dirty="0" smtClean="0">
              <a:solidFill>
                <a:srgbClr val="C00000"/>
              </a:solidFill>
            </a:rPr>
            <a:t>NAEC’s Universities to absorb qualified SS outputs who are denied admission</a:t>
          </a:r>
          <a:endParaRPr lang="en-GB" dirty="0">
            <a:solidFill>
              <a:srgbClr val="C00000"/>
            </a:solidFill>
          </a:endParaRPr>
        </a:p>
      </dgm:t>
    </dgm:pt>
    <dgm:pt modelId="{F11F7915-F4C1-406F-9D35-23D701DA77C6}" type="parTrans" cxnId="{4BB04CD8-0D24-426E-BD47-1D74E60C74EB}">
      <dgm:prSet/>
      <dgm:spPr/>
      <dgm:t>
        <a:bodyPr/>
        <a:lstStyle/>
        <a:p>
          <a:endParaRPr lang="en-GB"/>
        </a:p>
      </dgm:t>
    </dgm:pt>
    <dgm:pt modelId="{5E7A1C75-6605-4A23-AFA7-D570B0D9D047}" type="sibTrans" cxnId="{4BB04CD8-0D24-426E-BD47-1D74E60C74EB}">
      <dgm:prSet/>
      <dgm:spPr/>
      <dgm:t>
        <a:bodyPr/>
        <a:lstStyle/>
        <a:p>
          <a:endParaRPr lang="en-GB"/>
        </a:p>
      </dgm:t>
    </dgm:pt>
    <dgm:pt modelId="{6BE55032-1606-4C8A-946C-7F72D50BE535}">
      <dgm:prSet/>
      <dgm:spPr/>
      <dgm:t>
        <a:bodyPr/>
        <a:lstStyle/>
        <a:p>
          <a:pPr rtl="0"/>
          <a:r>
            <a:rPr lang="en-US" b="1" dirty="0" smtClean="0">
              <a:solidFill>
                <a:srgbClr val="C00000"/>
              </a:solidFill>
            </a:rPr>
            <a:t>Industries that will provide employment opportunities for graduates</a:t>
          </a:r>
          <a:endParaRPr lang="en-GB" dirty="0">
            <a:solidFill>
              <a:srgbClr val="C00000"/>
            </a:solidFill>
          </a:endParaRPr>
        </a:p>
      </dgm:t>
    </dgm:pt>
    <dgm:pt modelId="{2C52332C-41F3-4F63-AAD5-2E413F336510}" type="parTrans" cxnId="{796C24D8-69B1-494B-86C2-E81DAE136FCE}">
      <dgm:prSet/>
      <dgm:spPr/>
      <dgm:t>
        <a:bodyPr/>
        <a:lstStyle/>
        <a:p>
          <a:endParaRPr lang="en-GB"/>
        </a:p>
      </dgm:t>
    </dgm:pt>
    <dgm:pt modelId="{BFE47AA5-582C-4613-8C0F-2A9B2DE3CA9C}" type="sibTrans" cxnId="{796C24D8-69B1-494B-86C2-E81DAE136FCE}">
      <dgm:prSet/>
      <dgm:spPr/>
      <dgm:t>
        <a:bodyPr/>
        <a:lstStyle/>
        <a:p>
          <a:endParaRPr lang="en-GB"/>
        </a:p>
      </dgm:t>
    </dgm:pt>
    <dgm:pt modelId="{5A13905A-7FB5-4E08-B46C-336C78600DF4}" type="pres">
      <dgm:prSet presAssocID="{0BBC0636-170C-4A80-8A21-D5AF40718BF3}" presName="linear" presStyleCnt="0">
        <dgm:presLayoutVars>
          <dgm:animLvl val="lvl"/>
          <dgm:resizeHandles val="exact"/>
        </dgm:presLayoutVars>
      </dgm:prSet>
      <dgm:spPr/>
      <dgm:t>
        <a:bodyPr/>
        <a:lstStyle/>
        <a:p>
          <a:endParaRPr lang="en-GB"/>
        </a:p>
      </dgm:t>
    </dgm:pt>
    <dgm:pt modelId="{D9870584-3A2E-424C-A8F0-2A7D0F281991}" type="pres">
      <dgm:prSet presAssocID="{88002620-EAF2-4A37-AD2C-1290A758808D}" presName="parentText" presStyleLbl="node1" presStyleIdx="0" presStyleCnt="5">
        <dgm:presLayoutVars>
          <dgm:chMax val="0"/>
          <dgm:bulletEnabled val="1"/>
        </dgm:presLayoutVars>
      </dgm:prSet>
      <dgm:spPr/>
      <dgm:t>
        <a:bodyPr/>
        <a:lstStyle/>
        <a:p>
          <a:endParaRPr lang="en-GB"/>
        </a:p>
      </dgm:t>
    </dgm:pt>
    <dgm:pt modelId="{2F38FD0E-6A56-47E0-8C76-5DF32616E862}" type="pres">
      <dgm:prSet presAssocID="{96F6F390-C071-4E2C-8CB6-D34A1C25B969}" presName="spacer" presStyleCnt="0"/>
      <dgm:spPr/>
    </dgm:pt>
    <dgm:pt modelId="{DA857D65-9478-4A85-AF49-76D95C889092}" type="pres">
      <dgm:prSet presAssocID="{5A25303A-5E14-4CC9-9508-A401DC12A2D0}" presName="parentText" presStyleLbl="node1" presStyleIdx="1" presStyleCnt="5">
        <dgm:presLayoutVars>
          <dgm:chMax val="0"/>
          <dgm:bulletEnabled val="1"/>
        </dgm:presLayoutVars>
      </dgm:prSet>
      <dgm:spPr/>
      <dgm:t>
        <a:bodyPr/>
        <a:lstStyle/>
        <a:p>
          <a:endParaRPr lang="en-GB"/>
        </a:p>
      </dgm:t>
    </dgm:pt>
    <dgm:pt modelId="{EF100AE6-CA65-4121-8BA8-8668279C8133}" type="pres">
      <dgm:prSet presAssocID="{F69BA5ED-9B74-4DD9-BC36-75E61072B4EB}" presName="spacer" presStyleCnt="0"/>
      <dgm:spPr/>
    </dgm:pt>
    <dgm:pt modelId="{10851400-8441-4337-9130-4CD9E49D96E7}" type="pres">
      <dgm:prSet presAssocID="{D547504E-1232-4FD7-8AB0-C57420DF63CB}" presName="parentText" presStyleLbl="node1" presStyleIdx="2" presStyleCnt="5">
        <dgm:presLayoutVars>
          <dgm:chMax val="0"/>
          <dgm:bulletEnabled val="1"/>
        </dgm:presLayoutVars>
      </dgm:prSet>
      <dgm:spPr/>
      <dgm:t>
        <a:bodyPr/>
        <a:lstStyle/>
        <a:p>
          <a:endParaRPr lang="en-GB"/>
        </a:p>
      </dgm:t>
    </dgm:pt>
    <dgm:pt modelId="{3CC8938A-31F9-4398-AAA7-40C40FD92D8F}" type="pres">
      <dgm:prSet presAssocID="{5CC640CA-12AA-4B2C-A1D5-7CC34B08EDEF}" presName="spacer" presStyleCnt="0"/>
      <dgm:spPr/>
    </dgm:pt>
    <dgm:pt modelId="{FCB2C358-44BE-409A-AE9D-E0E43452A4E4}" type="pres">
      <dgm:prSet presAssocID="{9D5C025C-E520-406E-91DA-5AAC4D66A19C}" presName="parentText" presStyleLbl="node1" presStyleIdx="3" presStyleCnt="5">
        <dgm:presLayoutVars>
          <dgm:chMax val="0"/>
          <dgm:bulletEnabled val="1"/>
        </dgm:presLayoutVars>
      </dgm:prSet>
      <dgm:spPr/>
      <dgm:t>
        <a:bodyPr/>
        <a:lstStyle/>
        <a:p>
          <a:endParaRPr lang="en-GB"/>
        </a:p>
      </dgm:t>
    </dgm:pt>
    <dgm:pt modelId="{E36C58FD-581F-485E-8AD5-2C8123E1A2AF}" type="pres">
      <dgm:prSet presAssocID="{5E7A1C75-6605-4A23-AFA7-D570B0D9D047}" presName="spacer" presStyleCnt="0"/>
      <dgm:spPr/>
    </dgm:pt>
    <dgm:pt modelId="{DAF4F7C7-70AF-47DB-96E4-844FC088CD4D}" type="pres">
      <dgm:prSet presAssocID="{6BE55032-1606-4C8A-946C-7F72D50BE535}" presName="parentText" presStyleLbl="node1" presStyleIdx="4" presStyleCnt="5">
        <dgm:presLayoutVars>
          <dgm:chMax val="0"/>
          <dgm:bulletEnabled val="1"/>
        </dgm:presLayoutVars>
      </dgm:prSet>
      <dgm:spPr/>
      <dgm:t>
        <a:bodyPr/>
        <a:lstStyle/>
        <a:p>
          <a:endParaRPr lang="en-GB"/>
        </a:p>
      </dgm:t>
    </dgm:pt>
  </dgm:ptLst>
  <dgm:cxnLst>
    <dgm:cxn modelId="{7EF22ACD-EC24-4268-AE9E-183240EB50CD}" srcId="{0BBC0636-170C-4A80-8A21-D5AF40718BF3}" destId="{D547504E-1232-4FD7-8AB0-C57420DF63CB}" srcOrd="2" destOrd="0" parTransId="{5D5FBE26-C229-4F7E-94FE-684D8566C12B}" sibTransId="{5CC640CA-12AA-4B2C-A1D5-7CC34B08EDEF}"/>
    <dgm:cxn modelId="{4BB04CD8-0D24-426E-BD47-1D74E60C74EB}" srcId="{0BBC0636-170C-4A80-8A21-D5AF40718BF3}" destId="{9D5C025C-E520-406E-91DA-5AAC4D66A19C}" srcOrd="3" destOrd="0" parTransId="{F11F7915-F4C1-406F-9D35-23D701DA77C6}" sibTransId="{5E7A1C75-6605-4A23-AFA7-D570B0D9D047}"/>
    <dgm:cxn modelId="{53E71837-2436-44F4-8CD7-9C18F63EF109}" type="presOf" srcId="{88002620-EAF2-4A37-AD2C-1290A758808D}" destId="{D9870584-3A2E-424C-A8F0-2A7D0F281991}" srcOrd="0" destOrd="0" presId="urn:microsoft.com/office/officeart/2005/8/layout/vList2"/>
    <dgm:cxn modelId="{CF74AFD2-4BDB-41AA-B730-85F6D64D628A}" type="presOf" srcId="{D547504E-1232-4FD7-8AB0-C57420DF63CB}" destId="{10851400-8441-4337-9130-4CD9E49D96E7}" srcOrd="0" destOrd="0" presId="urn:microsoft.com/office/officeart/2005/8/layout/vList2"/>
    <dgm:cxn modelId="{796C24D8-69B1-494B-86C2-E81DAE136FCE}" srcId="{0BBC0636-170C-4A80-8A21-D5AF40718BF3}" destId="{6BE55032-1606-4C8A-946C-7F72D50BE535}" srcOrd="4" destOrd="0" parTransId="{2C52332C-41F3-4F63-AAD5-2E413F336510}" sibTransId="{BFE47AA5-582C-4613-8C0F-2A9B2DE3CA9C}"/>
    <dgm:cxn modelId="{77C19022-D1F9-4EC1-A292-13B4113496FD}" type="presOf" srcId="{5A25303A-5E14-4CC9-9508-A401DC12A2D0}" destId="{DA857D65-9478-4A85-AF49-76D95C889092}" srcOrd="0" destOrd="0" presId="urn:microsoft.com/office/officeart/2005/8/layout/vList2"/>
    <dgm:cxn modelId="{AA8388A2-9A47-41C8-8C90-253CEC01CD8E}" type="presOf" srcId="{6BE55032-1606-4C8A-946C-7F72D50BE535}" destId="{DAF4F7C7-70AF-47DB-96E4-844FC088CD4D}" srcOrd="0" destOrd="0" presId="urn:microsoft.com/office/officeart/2005/8/layout/vList2"/>
    <dgm:cxn modelId="{1C532CF3-32D8-4A39-9F34-BBE1E94CDB9A}" type="presOf" srcId="{0BBC0636-170C-4A80-8A21-D5AF40718BF3}" destId="{5A13905A-7FB5-4E08-B46C-336C78600DF4}" srcOrd="0" destOrd="0" presId="urn:microsoft.com/office/officeart/2005/8/layout/vList2"/>
    <dgm:cxn modelId="{2C27EC89-3FA8-48FA-BB45-13E7DEC09FC4}" srcId="{0BBC0636-170C-4A80-8A21-D5AF40718BF3}" destId="{88002620-EAF2-4A37-AD2C-1290A758808D}" srcOrd="0" destOrd="0" parTransId="{10C51A5F-7D4D-4FD6-B5C3-B4E14D5FD397}" sibTransId="{96F6F390-C071-4E2C-8CB6-D34A1C25B969}"/>
    <dgm:cxn modelId="{C9A12FF4-0804-4321-936A-E20011D28EDE}" srcId="{0BBC0636-170C-4A80-8A21-D5AF40718BF3}" destId="{5A25303A-5E14-4CC9-9508-A401DC12A2D0}" srcOrd="1" destOrd="0" parTransId="{A612351C-C3F3-4D6F-86E8-608EA5FE57EA}" sibTransId="{F69BA5ED-9B74-4DD9-BC36-75E61072B4EB}"/>
    <dgm:cxn modelId="{D221647D-E585-4B7D-AF73-C2D54FBF1FD2}" type="presOf" srcId="{9D5C025C-E520-406E-91DA-5AAC4D66A19C}" destId="{FCB2C358-44BE-409A-AE9D-E0E43452A4E4}" srcOrd="0" destOrd="0" presId="urn:microsoft.com/office/officeart/2005/8/layout/vList2"/>
    <dgm:cxn modelId="{29CDBBDF-5B59-4255-90CC-301FEA2B7F09}" type="presParOf" srcId="{5A13905A-7FB5-4E08-B46C-336C78600DF4}" destId="{D9870584-3A2E-424C-A8F0-2A7D0F281991}" srcOrd="0" destOrd="0" presId="urn:microsoft.com/office/officeart/2005/8/layout/vList2"/>
    <dgm:cxn modelId="{B0A4A6E5-9847-4DF5-BF73-081743EBE319}" type="presParOf" srcId="{5A13905A-7FB5-4E08-B46C-336C78600DF4}" destId="{2F38FD0E-6A56-47E0-8C76-5DF32616E862}" srcOrd="1" destOrd="0" presId="urn:microsoft.com/office/officeart/2005/8/layout/vList2"/>
    <dgm:cxn modelId="{B8354F0E-088A-48EB-99A0-FB243E6E4095}" type="presParOf" srcId="{5A13905A-7FB5-4E08-B46C-336C78600DF4}" destId="{DA857D65-9478-4A85-AF49-76D95C889092}" srcOrd="2" destOrd="0" presId="urn:microsoft.com/office/officeart/2005/8/layout/vList2"/>
    <dgm:cxn modelId="{C8D246AD-E0CF-46B6-B036-0F1B6E932350}" type="presParOf" srcId="{5A13905A-7FB5-4E08-B46C-336C78600DF4}" destId="{EF100AE6-CA65-4121-8BA8-8668279C8133}" srcOrd="3" destOrd="0" presId="urn:microsoft.com/office/officeart/2005/8/layout/vList2"/>
    <dgm:cxn modelId="{7ABC08D0-C1E0-44B1-B041-AE961871ECD9}" type="presParOf" srcId="{5A13905A-7FB5-4E08-B46C-336C78600DF4}" destId="{10851400-8441-4337-9130-4CD9E49D96E7}" srcOrd="4" destOrd="0" presId="urn:microsoft.com/office/officeart/2005/8/layout/vList2"/>
    <dgm:cxn modelId="{55158831-968F-4B7F-BB4B-E43E908DDAA0}" type="presParOf" srcId="{5A13905A-7FB5-4E08-B46C-336C78600DF4}" destId="{3CC8938A-31F9-4398-AAA7-40C40FD92D8F}" srcOrd="5" destOrd="0" presId="urn:microsoft.com/office/officeart/2005/8/layout/vList2"/>
    <dgm:cxn modelId="{49785C0F-CEC4-4B8B-8416-EC3C716F4EA6}" type="presParOf" srcId="{5A13905A-7FB5-4E08-B46C-336C78600DF4}" destId="{FCB2C358-44BE-409A-AE9D-E0E43452A4E4}" srcOrd="6" destOrd="0" presId="urn:microsoft.com/office/officeart/2005/8/layout/vList2"/>
    <dgm:cxn modelId="{69C1564B-53B9-4938-BA15-012A8237914D}" type="presParOf" srcId="{5A13905A-7FB5-4E08-B46C-336C78600DF4}" destId="{E36C58FD-581F-485E-8AD5-2C8123E1A2AF}" srcOrd="7" destOrd="0" presId="urn:microsoft.com/office/officeart/2005/8/layout/vList2"/>
    <dgm:cxn modelId="{723E2302-8886-4B8D-97D8-5598490F0DAF}" type="presParOf" srcId="{5A13905A-7FB5-4E08-B46C-336C78600DF4}" destId="{DAF4F7C7-70AF-47DB-96E4-844FC088CD4D}" srcOrd="8"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9BF1D00-9AB8-4F01-8320-E07F0B186E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84733D2F-F5E5-4032-98A4-20BAC8C5458F}">
      <dgm:prSet custT="1"/>
      <dgm:spPr/>
      <dgm:t>
        <a:bodyPr/>
        <a:lstStyle/>
        <a:p>
          <a:pPr rtl="0"/>
          <a:r>
            <a:rPr lang="en-US" sz="2400" b="1" dirty="0" smtClean="0">
              <a:solidFill>
                <a:srgbClr val="002060"/>
              </a:solidFill>
            </a:rPr>
            <a:t>Colorado has 495 universities and colleges.</a:t>
          </a:r>
          <a:endParaRPr lang="en-GB" sz="2400" b="1" dirty="0">
            <a:solidFill>
              <a:srgbClr val="002060"/>
            </a:solidFill>
          </a:endParaRPr>
        </a:p>
      </dgm:t>
    </dgm:pt>
    <dgm:pt modelId="{E1015FA5-9F47-428F-8FA9-0023C29B0DDA}" type="parTrans" cxnId="{ED77CFDB-EF42-42BC-8515-7228D24612C9}">
      <dgm:prSet/>
      <dgm:spPr/>
      <dgm:t>
        <a:bodyPr/>
        <a:lstStyle/>
        <a:p>
          <a:endParaRPr lang="en-GB"/>
        </a:p>
      </dgm:t>
    </dgm:pt>
    <dgm:pt modelId="{2794736A-0696-456D-85D8-E0778812C724}" type="sibTrans" cxnId="{ED77CFDB-EF42-42BC-8515-7228D24612C9}">
      <dgm:prSet/>
      <dgm:spPr/>
      <dgm:t>
        <a:bodyPr/>
        <a:lstStyle/>
        <a:p>
          <a:endParaRPr lang="en-GB"/>
        </a:p>
      </dgm:t>
    </dgm:pt>
    <dgm:pt modelId="{160ADD1E-35AD-4A2C-8708-C0740AD7D022}">
      <dgm:prSet custT="1"/>
      <dgm:spPr/>
      <dgm:t>
        <a:bodyPr/>
        <a:lstStyle/>
        <a:p>
          <a:pPr rtl="0"/>
          <a:r>
            <a:rPr lang="en-US" sz="2400" b="1" dirty="0" smtClean="0">
              <a:solidFill>
                <a:schemeClr val="tx1"/>
              </a:solidFill>
            </a:rPr>
            <a:t>California state has many federal universities (+ Naval Postgraduate School; Defense Language Institute; and the Defense Language Institute Foreign Language Center)</a:t>
          </a:r>
          <a:r>
            <a:rPr lang="en-US" sz="1800" b="1" dirty="0" smtClean="0">
              <a:solidFill>
                <a:schemeClr val="tx1"/>
              </a:solidFill>
            </a:rPr>
            <a:t>; </a:t>
          </a:r>
          <a:endParaRPr lang="en-GB" sz="1800" b="1" dirty="0">
            <a:solidFill>
              <a:schemeClr val="tx1"/>
            </a:solidFill>
          </a:endParaRPr>
        </a:p>
      </dgm:t>
    </dgm:pt>
    <dgm:pt modelId="{E38704DD-7AB2-4331-A672-DBACECF56774}" type="parTrans" cxnId="{A9E6257E-69EA-4452-9750-AE44CB85182E}">
      <dgm:prSet/>
      <dgm:spPr/>
      <dgm:t>
        <a:bodyPr/>
        <a:lstStyle/>
        <a:p>
          <a:endParaRPr lang="en-GB"/>
        </a:p>
      </dgm:t>
    </dgm:pt>
    <dgm:pt modelId="{08B5F1AB-C94A-4CD8-BB82-767B79BD35D0}" type="sibTrans" cxnId="{A9E6257E-69EA-4452-9750-AE44CB85182E}">
      <dgm:prSet/>
      <dgm:spPr/>
      <dgm:t>
        <a:bodyPr/>
        <a:lstStyle/>
        <a:p>
          <a:endParaRPr lang="en-GB"/>
        </a:p>
      </dgm:t>
    </dgm:pt>
    <dgm:pt modelId="{FC6D846A-2325-4E8A-BF08-645A2BF80FC6}">
      <dgm:prSet custT="1"/>
      <dgm:spPr/>
      <dgm:t>
        <a:bodyPr/>
        <a:lstStyle/>
        <a:p>
          <a:pPr rtl="0"/>
          <a:r>
            <a:rPr lang="en-US" sz="2800" b="1" dirty="0" smtClean="0">
              <a:solidFill>
                <a:srgbClr val="002060"/>
              </a:solidFill>
            </a:rPr>
            <a:t>10</a:t>
          </a:r>
          <a:r>
            <a:rPr lang="en-US" sz="2400" b="1" dirty="0" smtClean="0">
              <a:solidFill>
                <a:srgbClr val="002060"/>
              </a:solidFill>
            </a:rPr>
            <a:t> University of California (12.5%  BSSP 234,000+ students) </a:t>
          </a:r>
          <a:endParaRPr lang="en-GB" sz="2400" b="1" dirty="0">
            <a:solidFill>
              <a:srgbClr val="002060"/>
            </a:solidFill>
          </a:endParaRPr>
        </a:p>
      </dgm:t>
    </dgm:pt>
    <dgm:pt modelId="{A65AF522-8CB0-4BDE-AF91-6F73B5151DFD}" type="parTrans" cxnId="{8F89799F-0C81-4B37-BFF1-EA15F5560B42}">
      <dgm:prSet/>
      <dgm:spPr/>
      <dgm:t>
        <a:bodyPr/>
        <a:lstStyle/>
        <a:p>
          <a:endParaRPr lang="en-GB"/>
        </a:p>
      </dgm:t>
    </dgm:pt>
    <dgm:pt modelId="{6EAD4D5B-F669-444B-9989-7B8EB326F70C}" type="sibTrans" cxnId="{8F89799F-0C81-4B37-BFF1-EA15F5560B42}">
      <dgm:prSet/>
      <dgm:spPr/>
      <dgm:t>
        <a:bodyPr/>
        <a:lstStyle/>
        <a:p>
          <a:endParaRPr lang="en-GB"/>
        </a:p>
      </dgm:t>
    </dgm:pt>
    <dgm:pt modelId="{DB857797-159D-4240-BCD7-D6859BAF9141}">
      <dgm:prSet custT="1"/>
      <dgm:spPr/>
      <dgm:t>
        <a:bodyPr/>
        <a:lstStyle/>
        <a:p>
          <a:pPr rtl="0"/>
          <a:r>
            <a:rPr lang="en-US" sz="2800" b="1" dirty="0" smtClean="0">
              <a:solidFill>
                <a:schemeClr val="tx1"/>
              </a:solidFill>
            </a:rPr>
            <a:t>23</a:t>
          </a:r>
          <a:r>
            <a:rPr lang="en-US" sz="2400" b="1" dirty="0" smtClean="0">
              <a:solidFill>
                <a:schemeClr val="tx1"/>
              </a:solidFill>
            </a:rPr>
            <a:t> California State Universities (33.3%  NBSSP 430,000+sts)  </a:t>
          </a:r>
          <a:endParaRPr lang="en-GB" sz="2400" b="1" dirty="0">
            <a:solidFill>
              <a:schemeClr val="tx1"/>
            </a:solidFill>
          </a:endParaRPr>
        </a:p>
      </dgm:t>
    </dgm:pt>
    <dgm:pt modelId="{8242C976-A586-4C7D-9F1C-35C26BFF396E}" type="parTrans" cxnId="{15EE75BB-2D10-49A2-90F3-64990FE9E475}">
      <dgm:prSet/>
      <dgm:spPr/>
      <dgm:t>
        <a:bodyPr/>
        <a:lstStyle/>
        <a:p>
          <a:endParaRPr lang="en-GB"/>
        </a:p>
      </dgm:t>
    </dgm:pt>
    <dgm:pt modelId="{264665BD-52F7-4730-9AB1-3950BD00436E}" type="sibTrans" cxnId="{15EE75BB-2D10-49A2-90F3-64990FE9E475}">
      <dgm:prSet/>
      <dgm:spPr/>
      <dgm:t>
        <a:bodyPr/>
        <a:lstStyle/>
        <a:p>
          <a:endParaRPr lang="en-GB"/>
        </a:p>
      </dgm:t>
    </dgm:pt>
    <dgm:pt modelId="{4FF660F6-CBD7-489A-B984-3AA8D7286AE7}">
      <dgm:prSet custT="1"/>
      <dgm:spPr/>
      <dgm:t>
        <a:bodyPr/>
        <a:lstStyle/>
        <a:p>
          <a:pPr rtl="0"/>
          <a:r>
            <a:rPr lang="en-US" sz="2800" b="1" dirty="0" smtClean="0">
              <a:solidFill>
                <a:schemeClr val="tx1"/>
              </a:solidFill>
            </a:rPr>
            <a:t>112</a:t>
          </a:r>
          <a:r>
            <a:rPr lang="en-US" sz="2400" b="1" dirty="0" smtClean="0">
              <a:solidFill>
                <a:schemeClr val="tx1"/>
              </a:solidFill>
            </a:rPr>
            <a:t> California Community Colleges (54% RSSP 3,264,000+sts)  </a:t>
          </a:r>
          <a:endParaRPr lang="en-GB" sz="2400" b="1" dirty="0">
            <a:solidFill>
              <a:schemeClr val="tx1"/>
            </a:solidFill>
          </a:endParaRPr>
        </a:p>
      </dgm:t>
    </dgm:pt>
    <dgm:pt modelId="{BED863D7-F11E-4A5E-B321-3E263F59A483}" type="parTrans" cxnId="{78FBD8AF-BAA2-4F84-ABB0-DF2EEC945728}">
      <dgm:prSet/>
      <dgm:spPr/>
      <dgm:t>
        <a:bodyPr/>
        <a:lstStyle/>
        <a:p>
          <a:endParaRPr lang="en-GB"/>
        </a:p>
      </dgm:t>
    </dgm:pt>
    <dgm:pt modelId="{EFD75BAE-C24A-4BF4-AEE3-DED06E873E22}" type="sibTrans" cxnId="{78FBD8AF-BAA2-4F84-ABB0-DF2EEC945728}">
      <dgm:prSet/>
      <dgm:spPr/>
      <dgm:t>
        <a:bodyPr/>
        <a:lstStyle/>
        <a:p>
          <a:endParaRPr lang="en-GB"/>
        </a:p>
      </dgm:t>
    </dgm:pt>
    <dgm:pt modelId="{45211EFC-E1AB-4757-8A51-AB2D52A1B5EE}">
      <dgm:prSet custT="1"/>
      <dgm:spPr/>
      <dgm:t>
        <a:bodyPr/>
        <a:lstStyle/>
        <a:p>
          <a:pPr rtl="0"/>
          <a:r>
            <a:rPr lang="en-US" sz="2400" b="1" dirty="0" smtClean="0">
              <a:solidFill>
                <a:schemeClr val="tx1"/>
              </a:solidFill>
            </a:rPr>
            <a:t>75 nonprofit private universities and colleges </a:t>
          </a:r>
          <a:endParaRPr lang="en-GB" sz="2400" b="1" dirty="0">
            <a:solidFill>
              <a:schemeClr val="tx1"/>
            </a:solidFill>
          </a:endParaRPr>
        </a:p>
      </dgm:t>
    </dgm:pt>
    <dgm:pt modelId="{4F4D9477-8595-40A9-A546-7203D747D4EE}" type="parTrans" cxnId="{2C8DB56E-A014-443D-A3B2-C856C55DF795}">
      <dgm:prSet/>
      <dgm:spPr/>
      <dgm:t>
        <a:bodyPr/>
        <a:lstStyle/>
        <a:p>
          <a:endParaRPr lang="en-GB"/>
        </a:p>
      </dgm:t>
    </dgm:pt>
    <dgm:pt modelId="{7797FFB8-FFFD-4510-ABFF-5AE63B19991C}" type="sibTrans" cxnId="{2C8DB56E-A014-443D-A3B2-C856C55DF795}">
      <dgm:prSet/>
      <dgm:spPr/>
      <dgm:t>
        <a:bodyPr/>
        <a:lstStyle/>
        <a:p>
          <a:endParaRPr lang="en-GB"/>
        </a:p>
      </dgm:t>
    </dgm:pt>
    <dgm:pt modelId="{7738BA17-B7BF-45C2-952E-9BF01E40974B}">
      <dgm:prSet custT="1"/>
      <dgm:spPr/>
      <dgm:t>
        <a:bodyPr/>
        <a:lstStyle/>
        <a:p>
          <a:pPr rtl="0"/>
          <a:r>
            <a:rPr lang="en-US" sz="2400" b="1" dirty="0" smtClean="0">
              <a:solidFill>
                <a:schemeClr val="tx1"/>
              </a:solidFill>
            </a:rPr>
            <a:t>170 private for-profit universities and collages (UCSB 2013)</a:t>
          </a:r>
          <a:endParaRPr lang="en-GB" sz="2400" b="1" dirty="0">
            <a:solidFill>
              <a:schemeClr val="tx1"/>
            </a:solidFill>
          </a:endParaRPr>
        </a:p>
      </dgm:t>
    </dgm:pt>
    <dgm:pt modelId="{E13D16A2-D79A-4225-8F4E-E796B0A24D1E}" type="parTrans" cxnId="{EB0A5018-87C9-49D3-8494-232EB99EF8CF}">
      <dgm:prSet/>
      <dgm:spPr/>
      <dgm:t>
        <a:bodyPr/>
        <a:lstStyle/>
        <a:p>
          <a:endParaRPr lang="en-GB"/>
        </a:p>
      </dgm:t>
    </dgm:pt>
    <dgm:pt modelId="{8A423C06-B1E6-4B08-9B18-F8A1079F5530}" type="sibTrans" cxnId="{EB0A5018-87C9-49D3-8494-232EB99EF8CF}">
      <dgm:prSet/>
      <dgm:spPr/>
      <dgm:t>
        <a:bodyPr/>
        <a:lstStyle/>
        <a:p>
          <a:endParaRPr lang="en-GB"/>
        </a:p>
      </dgm:t>
    </dgm:pt>
    <dgm:pt modelId="{E05B02FB-B740-4540-8421-583223A0CB5C}" type="pres">
      <dgm:prSet presAssocID="{79BF1D00-9AB8-4F01-8320-E07F0B186EAA}" presName="linear" presStyleCnt="0">
        <dgm:presLayoutVars>
          <dgm:animLvl val="lvl"/>
          <dgm:resizeHandles val="exact"/>
        </dgm:presLayoutVars>
      </dgm:prSet>
      <dgm:spPr/>
      <dgm:t>
        <a:bodyPr/>
        <a:lstStyle/>
        <a:p>
          <a:endParaRPr lang="en-GB"/>
        </a:p>
      </dgm:t>
    </dgm:pt>
    <dgm:pt modelId="{588C3EA7-AA7C-4BD9-B331-728AE8862BEA}" type="pres">
      <dgm:prSet presAssocID="{84733D2F-F5E5-4032-98A4-20BAC8C5458F}" presName="parentText" presStyleLbl="node1" presStyleIdx="0" presStyleCnt="7" custScaleY="64047">
        <dgm:presLayoutVars>
          <dgm:chMax val="0"/>
          <dgm:bulletEnabled val="1"/>
        </dgm:presLayoutVars>
      </dgm:prSet>
      <dgm:spPr/>
      <dgm:t>
        <a:bodyPr/>
        <a:lstStyle/>
        <a:p>
          <a:endParaRPr lang="en-GB"/>
        </a:p>
      </dgm:t>
    </dgm:pt>
    <dgm:pt modelId="{7DA2DB6E-FF83-4A82-8DB2-2EB8421591B6}" type="pres">
      <dgm:prSet presAssocID="{2794736A-0696-456D-85D8-E0778812C724}" presName="spacer" presStyleCnt="0"/>
      <dgm:spPr/>
    </dgm:pt>
    <dgm:pt modelId="{4A0192E8-33E6-4EE2-B472-659E15946B97}" type="pres">
      <dgm:prSet presAssocID="{160ADD1E-35AD-4A2C-8708-C0740AD7D022}" presName="parentText" presStyleLbl="node1" presStyleIdx="1" presStyleCnt="7" custScaleY="126062">
        <dgm:presLayoutVars>
          <dgm:chMax val="0"/>
          <dgm:bulletEnabled val="1"/>
        </dgm:presLayoutVars>
      </dgm:prSet>
      <dgm:spPr/>
      <dgm:t>
        <a:bodyPr/>
        <a:lstStyle/>
        <a:p>
          <a:endParaRPr lang="en-GB"/>
        </a:p>
      </dgm:t>
    </dgm:pt>
    <dgm:pt modelId="{0305C040-DEF5-41D9-9DF5-3EAAE9F02B11}" type="pres">
      <dgm:prSet presAssocID="{08B5F1AB-C94A-4CD8-BB82-767B79BD35D0}" presName="spacer" presStyleCnt="0"/>
      <dgm:spPr/>
    </dgm:pt>
    <dgm:pt modelId="{54609D6A-0896-4214-BE56-70095CE99151}" type="pres">
      <dgm:prSet presAssocID="{FC6D846A-2325-4E8A-BF08-645A2BF80FC6}" presName="parentText" presStyleLbl="node1" presStyleIdx="2" presStyleCnt="7" custScaleY="74961">
        <dgm:presLayoutVars>
          <dgm:chMax val="0"/>
          <dgm:bulletEnabled val="1"/>
        </dgm:presLayoutVars>
      </dgm:prSet>
      <dgm:spPr/>
      <dgm:t>
        <a:bodyPr/>
        <a:lstStyle/>
        <a:p>
          <a:endParaRPr lang="en-GB"/>
        </a:p>
      </dgm:t>
    </dgm:pt>
    <dgm:pt modelId="{8C358F5B-962C-4E98-9841-D8BBECFC9CE3}" type="pres">
      <dgm:prSet presAssocID="{6EAD4D5B-F669-444B-9989-7B8EB326F70C}" presName="spacer" presStyleCnt="0"/>
      <dgm:spPr/>
    </dgm:pt>
    <dgm:pt modelId="{5E478AE2-0E14-47A8-A3C0-83FCDB154829}" type="pres">
      <dgm:prSet presAssocID="{DB857797-159D-4240-BCD7-D6859BAF9141}" presName="parentText" presStyleLbl="node1" presStyleIdx="3" presStyleCnt="7">
        <dgm:presLayoutVars>
          <dgm:chMax val="0"/>
          <dgm:bulletEnabled val="1"/>
        </dgm:presLayoutVars>
      </dgm:prSet>
      <dgm:spPr/>
      <dgm:t>
        <a:bodyPr/>
        <a:lstStyle/>
        <a:p>
          <a:endParaRPr lang="en-GB"/>
        </a:p>
      </dgm:t>
    </dgm:pt>
    <dgm:pt modelId="{E1E2F3E3-81FD-4AE7-93BA-4B30D962574C}" type="pres">
      <dgm:prSet presAssocID="{264665BD-52F7-4730-9AB1-3950BD00436E}" presName="spacer" presStyleCnt="0"/>
      <dgm:spPr/>
    </dgm:pt>
    <dgm:pt modelId="{BD245620-5636-4C47-8402-CC102F758EC0}" type="pres">
      <dgm:prSet presAssocID="{4FF660F6-CBD7-489A-B984-3AA8D7286AE7}" presName="parentText" presStyleLbl="node1" presStyleIdx="4" presStyleCnt="7">
        <dgm:presLayoutVars>
          <dgm:chMax val="0"/>
          <dgm:bulletEnabled val="1"/>
        </dgm:presLayoutVars>
      </dgm:prSet>
      <dgm:spPr/>
      <dgm:t>
        <a:bodyPr/>
        <a:lstStyle/>
        <a:p>
          <a:endParaRPr lang="en-GB"/>
        </a:p>
      </dgm:t>
    </dgm:pt>
    <dgm:pt modelId="{B19006D8-62A6-4CF6-ABDD-9914A48FF154}" type="pres">
      <dgm:prSet presAssocID="{EFD75BAE-C24A-4BF4-AEE3-DED06E873E22}" presName="spacer" presStyleCnt="0"/>
      <dgm:spPr/>
    </dgm:pt>
    <dgm:pt modelId="{4014ECE9-9C9F-4D5A-A900-769BD37261FB}" type="pres">
      <dgm:prSet presAssocID="{45211EFC-E1AB-4757-8A51-AB2D52A1B5EE}" presName="parentText" presStyleLbl="node1" presStyleIdx="5" presStyleCnt="7">
        <dgm:presLayoutVars>
          <dgm:chMax val="0"/>
          <dgm:bulletEnabled val="1"/>
        </dgm:presLayoutVars>
      </dgm:prSet>
      <dgm:spPr/>
      <dgm:t>
        <a:bodyPr/>
        <a:lstStyle/>
        <a:p>
          <a:endParaRPr lang="en-GB"/>
        </a:p>
      </dgm:t>
    </dgm:pt>
    <dgm:pt modelId="{1ADB8C52-BC5F-4700-B15A-A604F0AA750C}" type="pres">
      <dgm:prSet presAssocID="{7797FFB8-FFFD-4510-ABFF-5AE63B19991C}" presName="spacer" presStyleCnt="0"/>
      <dgm:spPr/>
    </dgm:pt>
    <dgm:pt modelId="{EAE496F2-C555-489C-8CF9-86F34D7B6BD4}" type="pres">
      <dgm:prSet presAssocID="{7738BA17-B7BF-45C2-952E-9BF01E40974B}" presName="parentText" presStyleLbl="node1" presStyleIdx="6" presStyleCnt="7">
        <dgm:presLayoutVars>
          <dgm:chMax val="0"/>
          <dgm:bulletEnabled val="1"/>
        </dgm:presLayoutVars>
      </dgm:prSet>
      <dgm:spPr/>
      <dgm:t>
        <a:bodyPr/>
        <a:lstStyle/>
        <a:p>
          <a:endParaRPr lang="en-GB"/>
        </a:p>
      </dgm:t>
    </dgm:pt>
  </dgm:ptLst>
  <dgm:cxnLst>
    <dgm:cxn modelId="{A9E6257E-69EA-4452-9750-AE44CB85182E}" srcId="{79BF1D00-9AB8-4F01-8320-E07F0B186EAA}" destId="{160ADD1E-35AD-4A2C-8708-C0740AD7D022}" srcOrd="1" destOrd="0" parTransId="{E38704DD-7AB2-4331-A672-DBACECF56774}" sibTransId="{08B5F1AB-C94A-4CD8-BB82-767B79BD35D0}"/>
    <dgm:cxn modelId="{EB0A5018-87C9-49D3-8494-232EB99EF8CF}" srcId="{79BF1D00-9AB8-4F01-8320-E07F0B186EAA}" destId="{7738BA17-B7BF-45C2-952E-9BF01E40974B}" srcOrd="6" destOrd="0" parTransId="{E13D16A2-D79A-4225-8F4E-E796B0A24D1E}" sibTransId="{8A423C06-B1E6-4B08-9B18-F8A1079F5530}"/>
    <dgm:cxn modelId="{8F89799F-0C81-4B37-BFF1-EA15F5560B42}" srcId="{79BF1D00-9AB8-4F01-8320-E07F0B186EAA}" destId="{FC6D846A-2325-4E8A-BF08-645A2BF80FC6}" srcOrd="2" destOrd="0" parTransId="{A65AF522-8CB0-4BDE-AF91-6F73B5151DFD}" sibTransId="{6EAD4D5B-F669-444B-9989-7B8EB326F70C}"/>
    <dgm:cxn modelId="{5FBFBDDD-DB59-460D-B9A3-E698F989FBDC}" type="presOf" srcId="{160ADD1E-35AD-4A2C-8708-C0740AD7D022}" destId="{4A0192E8-33E6-4EE2-B472-659E15946B97}" srcOrd="0" destOrd="0" presId="urn:microsoft.com/office/officeart/2005/8/layout/vList2"/>
    <dgm:cxn modelId="{7598975B-351F-478C-A0D2-65D8F5AE40D8}" type="presOf" srcId="{7738BA17-B7BF-45C2-952E-9BF01E40974B}" destId="{EAE496F2-C555-489C-8CF9-86F34D7B6BD4}" srcOrd="0" destOrd="0" presId="urn:microsoft.com/office/officeart/2005/8/layout/vList2"/>
    <dgm:cxn modelId="{B816EA4E-DCA0-4B46-9B30-7788BBE22E2A}" type="presOf" srcId="{DB857797-159D-4240-BCD7-D6859BAF9141}" destId="{5E478AE2-0E14-47A8-A3C0-83FCDB154829}" srcOrd="0" destOrd="0" presId="urn:microsoft.com/office/officeart/2005/8/layout/vList2"/>
    <dgm:cxn modelId="{680832AD-FFEB-45A6-A4E4-18D6F7F17782}" type="presOf" srcId="{4FF660F6-CBD7-489A-B984-3AA8D7286AE7}" destId="{BD245620-5636-4C47-8402-CC102F758EC0}" srcOrd="0" destOrd="0" presId="urn:microsoft.com/office/officeart/2005/8/layout/vList2"/>
    <dgm:cxn modelId="{ED77CFDB-EF42-42BC-8515-7228D24612C9}" srcId="{79BF1D00-9AB8-4F01-8320-E07F0B186EAA}" destId="{84733D2F-F5E5-4032-98A4-20BAC8C5458F}" srcOrd="0" destOrd="0" parTransId="{E1015FA5-9F47-428F-8FA9-0023C29B0DDA}" sibTransId="{2794736A-0696-456D-85D8-E0778812C724}"/>
    <dgm:cxn modelId="{04075D0B-BA5D-4462-93CE-3E47114A0217}" type="presOf" srcId="{FC6D846A-2325-4E8A-BF08-645A2BF80FC6}" destId="{54609D6A-0896-4214-BE56-70095CE99151}" srcOrd="0" destOrd="0" presId="urn:microsoft.com/office/officeart/2005/8/layout/vList2"/>
    <dgm:cxn modelId="{15EE75BB-2D10-49A2-90F3-64990FE9E475}" srcId="{79BF1D00-9AB8-4F01-8320-E07F0B186EAA}" destId="{DB857797-159D-4240-BCD7-D6859BAF9141}" srcOrd="3" destOrd="0" parTransId="{8242C976-A586-4C7D-9F1C-35C26BFF396E}" sibTransId="{264665BD-52F7-4730-9AB1-3950BD00436E}"/>
    <dgm:cxn modelId="{2C8DB56E-A014-443D-A3B2-C856C55DF795}" srcId="{79BF1D00-9AB8-4F01-8320-E07F0B186EAA}" destId="{45211EFC-E1AB-4757-8A51-AB2D52A1B5EE}" srcOrd="5" destOrd="0" parTransId="{4F4D9477-8595-40A9-A546-7203D747D4EE}" sibTransId="{7797FFB8-FFFD-4510-ABFF-5AE63B19991C}"/>
    <dgm:cxn modelId="{5AB5940C-D9B3-467E-847C-45BE0C67AE7F}" type="presOf" srcId="{84733D2F-F5E5-4032-98A4-20BAC8C5458F}" destId="{588C3EA7-AA7C-4BD9-B331-728AE8862BEA}" srcOrd="0" destOrd="0" presId="urn:microsoft.com/office/officeart/2005/8/layout/vList2"/>
    <dgm:cxn modelId="{0353F995-8328-4A59-B04B-D354BAB72704}" type="presOf" srcId="{79BF1D00-9AB8-4F01-8320-E07F0B186EAA}" destId="{E05B02FB-B740-4540-8421-583223A0CB5C}" srcOrd="0" destOrd="0" presId="urn:microsoft.com/office/officeart/2005/8/layout/vList2"/>
    <dgm:cxn modelId="{78FBD8AF-BAA2-4F84-ABB0-DF2EEC945728}" srcId="{79BF1D00-9AB8-4F01-8320-E07F0B186EAA}" destId="{4FF660F6-CBD7-489A-B984-3AA8D7286AE7}" srcOrd="4" destOrd="0" parTransId="{BED863D7-F11E-4A5E-B321-3E263F59A483}" sibTransId="{EFD75BAE-C24A-4BF4-AEE3-DED06E873E22}"/>
    <dgm:cxn modelId="{5B968106-EABB-4FC3-B511-F5AD5CC81378}" type="presOf" srcId="{45211EFC-E1AB-4757-8A51-AB2D52A1B5EE}" destId="{4014ECE9-9C9F-4D5A-A900-769BD37261FB}" srcOrd="0" destOrd="0" presId="urn:microsoft.com/office/officeart/2005/8/layout/vList2"/>
    <dgm:cxn modelId="{A4CD808A-49E5-43FE-9D93-F7C582262EEF}" type="presParOf" srcId="{E05B02FB-B740-4540-8421-583223A0CB5C}" destId="{588C3EA7-AA7C-4BD9-B331-728AE8862BEA}" srcOrd="0" destOrd="0" presId="urn:microsoft.com/office/officeart/2005/8/layout/vList2"/>
    <dgm:cxn modelId="{0EAC2CE6-C620-45E5-9479-C8C1D4BE16ED}" type="presParOf" srcId="{E05B02FB-B740-4540-8421-583223A0CB5C}" destId="{7DA2DB6E-FF83-4A82-8DB2-2EB8421591B6}" srcOrd="1" destOrd="0" presId="urn:microsoft.com/office/officeart/2005/8/layout/vList2"/>
    <dgm:cxn modelId="{A60C0F24-FBD7-470F-8654-610E3ACE37B3}" type="presParOf" srcId="{E05B02FB-B740-4540-8421-583223A0CB5C}" destId="{4A0192E8-33E6-4EE2-B472-659E15946B97}" srcOrd="2" destOrd="0" presId="urn:microsoft.com/office/officeart/2005/8/layout/vList2"/>
    <dgm:cxn modelId="{E181FFA2-96DD-4DBB-9231-EEA68A580AFB}" type="presParOf" srcId="{E05B02FB-B740-4540-8421-583223A0CB5C}" destId="{0305C040-DEF5-41D9-9DF5-3EAAE9F02B11}" srcOrd="3" destOrd="0" presId="urn:microsoft.com/office/officeart/2005/8/layout/vList2"/>
    <dgm:cxn modelId="{7AC1FD97-A468-4BB5-8BF1-E07BCD0AE3DB}" type="presParOf" srcId="{E05B02FB-B740-4540-8421-583223A0CB5C}" destId="{54609D6A-0896-4214-BE56-70095CE99151}" srcOrd="4" destOrd="0" presId="urn:microsoft.com/office/officeart/2005/8/layout/vList2"/>
    <dgm:cxn modelId="{D22C4A47-59BB-4C1B-B3C0-8A62A7A48027}" type="presParOf" srcId="{E05B02FB-B740-4540-8421-583223A0CB5C}" destId="{8C358F5B-962C-4E98-9841-D8BBECFC9CE3}" srcOrd="5" destOrd="0" presId="urn:microsoft.com/office/officeart/2005/8/layout/vList2"/>
    <dgm:cxn modelId="{07A2CD11-BE4C-482D-9925-740B7ACF8E24}" type="presParOf" srcId="{E05B02FB-B740-4540-8421-583223A0CB5C}" destId="{5E478AE2-0E14-47A8-A3C0-83FCDB154829}" srcOrd="6" destOrd="0" presId="urn:microsoft.com/office/officeart/2005/8/layout/vList2"/>
    <dgm:cxn modelId="{5AB9AFF0-FDFE-424F-8601-B2466429B65B}" type="presParOf" srcId="{E05B02FB-B740-4540-8421-583223A0CB5C}" destId="{E1E2F3E3-81FD-4AE7-93BA-4B30D962574C}" srcOrd="7" destOrd="0" presId="urn:microsoft.com/office/officeart/2005/8/layout/vList2"/>
    <dgm:cxn modelId="{30CDBAE4-F486-4210-BB89-79D00BA2A95C}" type="presParOf" srcId="{E05B02FB-B740-4540-8421-583223A0CB5C}" destId="{BD245620-5636-4C47-8402-CC102F758EC0}" srcOrd="8" destOrd="0" presId="urn:microsoft.com/office/officeart/2005/8/layout/vList2"/>
    <dgm:cxn modelId="{0BDB4C19-FF4B-4A9C-BA4E-4EA525A284DD}" type="presParOf" srcId="{E05B02FB-B740-4540-8421-583223A0CB5C}" destId="{B19006D8-62A6-4CF6-ABDD-9914A48FF154}" srcOrd="9" destOrd="0" presId="urn:microsoft.com/office/officeart/2005/8/layout/vList2"/>
    <dgm:cxn modelId="{6775AA11-4E49-4432-9EC1-A6203ECA2A5F}" type="presParOf" srcId="{E05B02FB-B740-4540-8421-583223A0CB5C}" destId="{4014ECE9-9C9F-4D5A-A900-769BD37261FB}" srcOrd="10" destOrd="0" presId="urn:microsoft.com/office/officeart/2005/8/layout/vList2"/>
    <dgm:cxn modelId="{76F3D45D-14AE-4BFF-85FC-156B1BC264C0}" type="presParOf" srcId="{E05B02FB-B740-4540-8421-583223A0CB5C}" destId="{1ADB8C52-BC5F-4700-B15A-A604F0AA750C}" srcOrd="11" destOrd="0" presId="urn:microsoft.com/office/officeart/2005/8/layout/vList2"/>
    <dgm:cxn modelId="{7CA5230E-9597-45D5-B7BA-7FF4288D6CA3}" type="presParOf" srcId="{E05B02FB-B740-4540-8421-583223A0CB5C}" destId="{EAE496F2-C555-489C-8CF9-86F34D7B6BD4}" srcOrd="12"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CE0F36B-F03C-4853-9CB3-A87BDA92D78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3A3C9152-EA9D-4D45-AF1D-F5A0AB5BAA5F}">
      <dgm:prSet/>
      <dgm:spPr>
        <a:solidFill>
          <a:srgbClr val="C00000"/>
        </a:solidFill>
      </dgm:spPr>
      <dgm:t>
        <a:bodyPr/>
        <a:lstStyle/>
        <a:p>
          <a:pPr rtl="0"/>
          <a:r>
            <a:rPr lang="en-US" dirty="0" smtClean="0"/>
            <a:t>NAEC’s Industries for job creation for instance, is very feasible as done by Raytheon in Arizona, USA </a:t>
          </a:r>
          <a:endParaRPr lang="en-GB" dirty="0"/>
        </a:p>
      </dgm:t>
    </dgm:pt>
    <dgm:pt modelId="{F91720DC-8655-408C-BAFF-758039BB16E4}" type="parTrans" cxnId="{17F34624-3849-44F5-9625-E0AC2D38D26D}">
      <dgm:prSet/>
      <dgm:spPr/>
      <dgm:t>
        <a:bodyPr/>
        <a:lstStyle/>
        <a:p>
          <a:endParaRPr lang="en-GB"/>
        </a:p>
      </dgm:t>
    </dgm:pt>
    <dgm:pt modelId="{2BD60E30-317E-427F-88D7-6CAE5C9FF9FA}" type="sibTrans" cxnId="{17F34624-3849-44F5-9625-E0AC2D38D26D}">
      <dgm:prSet/>
      <dgm:spPr/>
      <dgm:t>
        <a:bodyPr/>
        <a:lstStyle/>
        <a:p>
          <a:endParaRPr lang="en-GB"/>
        </a:p>
      </dgm:t>
    </dgm:pt>
    <dgm:pt modelId="{739A746E-310D-4ED6-B96F-CAF2DF9134CB}">
      <dgm:prSet/>
      <dgm:spPr>
        <a:solidFill>
          <a:srgbClr val="002060"/>
        </a:solidFill>
      </dgm:spPr>
      <dgm:t>
        <a:bodyPr/>
        <a:lstStyle/>
        <a:p>
          <a:pPr rtl="0"/>
          <a:r>
            <a:rPr lang="en-US" b="1" dirty="0" smtClean="0"/>
            <a:t>Raytheon Missiles Manufacturing System</a:t>
          </a:r>
          <a:r>
            <a:rPr lang="en-US" dirty="0" smtClean="0"/>
            <a:t> in Tucson, Southern Arizona alone has </a:t>
          </a:r>
          <a:r>
            <a:rPr lang="en-US" b="1" dirty="0" smtClean="0"/>
            <a:t>10500 graduates </a:t>
          </a:r>
          <a:r>
            <a:rPr lang="en-US" dirty="0" smtClean="0"/>
            <a:t>in its employment. </a:t>
          </a:r>
          <a:endParaRPr lang="en-GB" dirty="0"/>
        </a:p>
      </dgm:t>
    </dgm:pt>
    <dgm:pt modelId="{2C533485-0ADB-416B-BA66-03F4C931E797}" type="parTrans" cxnId="{C3865C4C-C399-4B33-898A-646EF23FF28F}">
      <dgm:prSet/>
      <dgm:spPr/>
      <dgm:t>
        <a:bodyPr/>
        <a:lstStyle/>
        <a:p>
          <a:endParaRPr lang="en-GB"/>
        </a:p>
      </dgm:t>
    </dgm:pt>
    <dgm:pt modelId="{86D7C81D-0BB6-420E-9A20-B22558BCADB7}" type="sibTrans" cxnId="{C3865C4C-C399-4B33-898A-646EF23FF28F}">
      <dgm:prSet/>
      <dgm:spPr/>
      <dgm:t>
        <a:bodyPr/>
        <a:lstStyle/>
        <a:p>
          <a:endParaRPr lang="en-GB"/>
        </a:p>
      </dgm:t>
    </dgm:pt>
    <dgm:pt modelId="{71B816EE-B8A4-46D5-841F-F38A4FEC4A59}">
      <dgm:prSet/>
      <dgm:spPr>
        <a:solidFill>
          <a:srgbClr val="002060"/>
        </a:solidFill>
      </dgm:spPr>
      <dgm:t>
        <a:bodyPr/>
        <a:lstStyle/>
        <a:p>
          <a:pPr rtl="0"/>
          <a:r>
            <a:rPr lang="en-US" b="1" dirty="0" smtClean="0"/>
            <a:t>Raytheon Company for Manufacturing of other Defense Equipment</a:t>
          </a:r>
          <a:r>
            <a:rPr lang="en-US" dirty="0" smtClean="0"/>
            <a:t> in Flagstaff, Northern Arizona alone has employed </a:t>
          </a:r>
          <a:r>
            <a:rPr lang="en-US" b="1" dirty="0" smtClean="0"/>
            <a:t>11500 graduates. </a:t>
          </a:r>
          <a:endParaRPr lang="en-GB" b="1" dirty="0"/>
        </a:p>
      </dgm:t>
    </dgm:pt>
    <dgm:pt modelId="{4432227A-DB88-4E34-AEF7-9B9C7E57F73C}" type="parTrans" cxnId="{D833B47D-4410-4FA2-AF34-C039560174D0}">
      <dgm:prSet/>
      <dgm:spPr/>
      <dgm:t>
        <a:bodyPr/>
        <a:lstStyle/>
        <a:p>
          <a:endParaRPr lang="en-GB"/>
        </a:p>
      </dgm:t>
    </dgm:pt>
    <dgm:pt modelId="{FADA9AA2-FAB5-4703-B4A0-A97EEB451219}" type="sibTrans" cxnId="{D833B47D-4410-4FA2-AF34-C039560174D0}">
      <dgm:prSet/>
      <dgm:spPr/>
      <dgm:t>
        <a:bodyPr/>
        <a:lstStyle/>
        <a:p>
          <a:endParaRPr lang="en-GB"/>
        </a:p>
      </dgm:t>
    </dgm:pt>
    <dgm:pt modelId="{31A95A59-B010-49FD-85FE-DBAC2D31C5CC}" type="pres">
      <dgm:prSet presAssocID="{FCE0F36B-F03C-4853-9CB3-A87BDA92D786}" presName="hierChild1" presStyleCnt="0">
        <dgm:presLayoutVars>
          <dgm:orgChart val="1"/>
          <dgm:chPref val="1"/>
          <dgm:dir/>
          <dgm:animOne val="branch"/>
          <dgm:animLvl val="lvl"/>
          <dgm:resizeHandles/>
        </dgm:presLayoutVars>
      </dgm:prSet>
      <dgm:spPr/>
      <dgm:t>
        <a:bodyPr/>
        <a:lstStyle/>
        <a:p>
          <a:endParaRPr lang="en-US"/>
        </a:p>
      </dgm:t>
    </dgm:pt>
    <dgm:pt modelId="{C6F569B9-BC91-4DF7-8D9E-9F82B5EA051F}" type="pres">
      <dgm:prSet presAssocID="{3A3C9152-EA9D-4D45-AF1D-F5A0AB5BAA5F}" presName="hierRoot1" presStyleCnt="0">
        <dgm:presLayoutVars>
          <dgm:hierBranch val="init"/>
        </dgm:presLayoutVars>
      </dgm:prSet>
      <dgm:spPr/>
    </dgm:pt>
    <dgm:pt modelId="{693C7A19-593F-490B-BC16-5049EA68D4F1}" type="pres">
      <dgm:prSet presAssocID="{3A3C9152-EA9D-4D45-AF1D-F5A0AB5BAA5F}" presName="rootComposite1" presStyleCnt="0"/>
      <dgm:spPr/>
    </dgm:pt>
    <dgm:pt modelId="{FC210D7B-E472-446C-8164-F2BF0A0DF2BE}" type="pres">
      <dgm:prSet presAssocID="{3A3C9152-EA9D-4D45-AF1D-F5A0AB5BAA5F}" presName="rootText1" presStyleLbl="node0" presStyleIdx="0" presStyleCnt="1">
        <dgm:presLayoutVars>
          <dgm:chPref val="3"/>
        </dgm:presLayoutVars>
      </dgm:prSet>
      <dgm:spPr/>
      <dgm:t>
        <a:bodyPr/>
        <a:lstStyle/>
        <a:p>
          <a:endParaRPr lang="en-US"/>
        </a:p>
      </dgm:t>
    </dgm:pt>
    <dgm:pt modelId="{B2696BBC-147B-43A8-843C-69CA5867095A}" type="pres">
      <dgm:prSet presAssocID="{3A3C9152-EA9D-4D45-AF1D-F5A0AB5BAA5F}" presName="rootConnector1" presStyleLbl="node1" presStyleIdx="0" presStyleCnt="0"/>
      <dgm:spPr/>
      <dgm:t>
        <a:bodyPr/>
        <a:lstStyle/>
        <a:p>
          <a:endParaRPr lang="en-US"/>
        </a:p>
      </dgm:t>
    </dgm:pt>
    <dgm:pt modelId="{BDE4984B-6B0B-4134-BBC2-EECC026A8BD1}" type="pres">
      <dgm:prSet presAssocID="{3A3C9152-EA9D-4D45-AF1D-F5A0AB5BAA5F}" presName="hierChild2" presStyleCnt="0"/>
      <dgm:spPr/>
    </dgm:pt>
    <dgm:pt modelId="{7662C6BF-E24A-4B06-98A0-354A96394390}" type="pres">
      <dgm:prSet presAssocID="{2C533485-0ADB-416B-BA66-03F4C931E797}" presName="Name37" presStyleLbl="parChTrans1D2" presStyleIdx="0" presStyleCnt="2"/>
      <dgm:spPr/>
      <dgm:t>
        <a:bodyPr/>
        <a:lstStyle/>
        <a:p>
          <a:endParaRPr lang="en-US"/>
        </a:p>
      </dgm:t>
    </dgm:pt>
    <dgm:pt modelId="{FEEC4D12-1255-4694-BDB8-D8EE6D31177E}" type="pres">
      <dgm:prSet presAssocID="{739A746E-310D-4ED6-B96F-CAF2DF9134CB}" presName="hierRoot2" presStyleCnt="0">
        <dgm:presLayoutVars>
          <dgm:hierBranch val="init"/>
        </dgm:presLayoutVars>
      </dgm:prSet>
      <dgm:spPr/>
    </dgm:pt>
    <dgm:pt modelId="{50C4912C-8C34-4D21-8364-BFEAFA9C6BB1}" type="pres">
      <dgm:prSet presAssocID="{739A746E-310D-4ED6-B96F-CAF2DF9134CB}" presName="rootComposite" presStyleCnt="0"/>
      <dgm:spPr/>
    </dgm:pt>
    <dgm:pt modelId="{A51111E8-D340-4061-8FE9-71107289B9C0}" type="pres">
      <dgm:prSet presAssocID="{739A746E-310D-4ED6-B96F-CAF2DF9134CB}" presName="rootText" presStyleLbl="node2" presStyleIdx="0" presStyleCnt="2">
        <dgm:presLayoutVars>
          <dgm:chPref val="3"/>
        </dgm:presLayoutVars>
      </dgm:prSet>
      <dgm:spPr/>
      <dgm:t>
        <a:bodyPr/>
        <a:lstStyle/>
        <a:p>
          <a:endParaRPr lang="en-US"/>
        </a:p>
      </dgm:t>
    </dgm:pt>
    <dgm:pt modelId="{DB47245C-61B1-4A26-AE0A-015FD73E22E7}" type="pres">
      <dgm:prSet presAssocID="{739A746E-310D-4ED6-B96F-CAF2DF9134CB}" presName="rootConnector" presStyleLbl="node2" presStyleIdx="0" presStyleCnt="2"/>
      <dgm:spPr/>
      <dgm:t>
        <a:bodyPr/>
        <a:lstStyle/>
        <a:p>
          <a:endParaRPr lang="en-US"/>
        </a:p>
      </dgm:t>
    </dgm:pt>
    <dgm:pt modelId="{ECB98330-D687-4BF2-8A74-FCE3987A26DE}" type="pres">
      <dgm:prSet presAssocID="{739A746E-310D-4ED6-B96F-CAF2DF9134CB}" presName="hierChild4" presStyleCnt="0"/>
      <dgm:spPr/>
    </dgm:pt>
    <dgm:pt modelId="{D84AE587-530C-4E96-82F9-3AB793E309F3}" type="pres">
      <dgm:prSet presAssocID="{739A746E-310D-4ED6-B96F-CAF2DF9134CB}" presName="hierChild5" presStyleCnt="0"/>
      <dgm:spPr/>
    </dgm:pt>
    <dgm:pt modelId="{A05B6586-DE53-4C6F-8258-892D193E1BB2}" type="pres">
      <dgm:prSet presAssocID="{4432227A-DB88-4E34-AEF7-9B9C7E57F73C}" presName="Name37" presStyleLbl="parChTrans1D2" presStyleIdx="1" presStyleCnt="2"/>
      <dgm:spPr/>
      <dgm:t>
        <a:bodyPr/>
        <a:lstStyle/>
        <a:p>
          <a:endParaRPr lang="en-US"/>
        </a:p>
      </dgm:t>
    </dgm:pt>
    <dgm:pt modelId="{3AA510F2-C541-4498-A8AE-41683C9E6F75}" type="pres">
      <dgm:prSet presAssocID="{71B816EE-B8A4-46D5-841F-F38A4FEC4A59}" presName="hierRoot2" presStyleCnt="0">
        <dgm:presLayoutVars>
          <dgm:hierBranch val="init"/>
        </dgm:presLayoutVars>
      </dgm:prSet>
      <dgm:spPr/>
    </dgm:pt>
    <dgm:pt modelId="{43A94CE0-04BB-4FBF-80C5-629609D66724}" type="pres">
      <dgm:prSet presAssocID="{71B816EE-B8A4-46D5-841F-F38A4FEC4A59}" presName="rootComposite" presStyleCnt="0"/>
      <dgm:spPr/>
    </dgm:pt>
    <dgm:pt modelId="{468B7DA5-809E-4F95-80E1-CD7D23DE64A2}" type="pres">
      <dgm:prSet presAssocID="{71B816EE-B8A4-46D5-841F-F38A4FEC4A59}" presName="rootText" presStyleLbl="node2" presStyleIdx="1" presStyleCnt="2">
        <dgm:presLayoutVars>
          <dgm:chPref val="3"/>
        </dgm:presLayoutVars>
      </dgm:prSet>
      <dgm:spPr/>
      <dgm:t>
        <a:bodyPr/>
        <a:lstStyle/>
        <a:p>
          <a:endParaRPr lang="en-US"/>
        </a:p>
      </dgm:t>
    </dgm:pt>
    <dgm:pt modelId="{EE374FDE-D5FE-4B82-8A7C-D6E069A31F04}" type="pres">
      <dgm:prSet presAssocID="{71B816EE-B8A4-46D5-841F-F38A4FEC4A59}" presName="rootConnector" presStyleLbl="node2" presStyleIdx="1" presStyleCnt="2"/>
      <dgm:spPr/>
      <dgm:t>
        <a:bodyPr/>
        <a:lstStyle/>
        <a:p>
          <a:endParaRPr lang="en-US"/>
        </a:p>
      </dgm:t>
    </dgm:pt>
    <dgm:pt modelId="{78B9355D-A942-4708-A75D-5248F7E222E5}" type="pres">
      <dgm:prSet presAssocID="{71B816EE-B8A4-46D5-841F-F38A4FEC4A59}" presName="hierChild4" presStyleCnt="0"/>
      <dgm:spPr/>
    </dgm:pt>
    <dgm:pt modelId="{625E1C34-B3B3-48FD-A756-A32C5D9728A3}" type="pres">
      <dgm:prSet presAssocID="{71B816EE-B8A4-46D5-841F-F38A4FEC4A59}" presName="hierChild5" presStyleCnt="0"/>
      <dgm:spPr/>
    </dgm:pt>
    <dgm:pt modelId="{A1109CCF-52A6-49EC-BE6C-4E7BE3EBAA96}" type="pres">
      <dgm:prSet presAssocID="{3A3C9152-EA9D-4D45-AF1D-F5A0AB5BAA5F}" presName="hierChild3" presStyleCnt="0"/>
      <dgm:spPr/>
    </dgm:pt>
  </dgm:ptLst>
  <dgm:cxnLst>
    <dgm:cxn modelId="{C3865C4C-C399-4B33-898A-646EF23FF28F}" srcId="{3A3C9152-EA9D-4D45-AF1D-F5A0AB5BAA5F}" destId="{739A746E-310D-4ED6-B96F-CAF2DF9134CB}" srcOrd="0" destOrd="0" parTransId="{2C533485-0ADB-416B-BA66-03F4C931E797}" sibTransId="{86D7C81D-0BB6-420E-9A20-B22558BCADB7}"/>
    <dgm:cxn modelId="{3AD06C28-25B2-4947-9532-785964C0E893}" type="presOf" srcId="{3A3C9152-EA9D-4D45-AF1D-F5A0AB5BAA5F}" destId="{FC210D7B-E472-446C-8164-F2BF0A0DF2BE}" srcOrd="0" destOrd="0" presId="urn:microsoft.com/office/officeart/2005/8/layout/orgChart1"/>
    <dgm:cxn modelId="{7A0BD716-561E-4677-B243-1B76136506E9}" type="presOf" srcId="{3A3C9152-EA9D-4D45-AF1D-F5A0AB5BAA5F}" destId="{B2696BBC-147B-43A8-843C-69CA5867095A}" srcOrd="1" destOrd="0" presId="urn:microsoft.com/office/officeart/2005/8/layout/orgChart1"/>
    <dgm:cxn modelId="{27D825DC-0604-4BB9-A689-B15F17F4C980}" type="presOf" srcId="{71B816EE-B8A4-46D5-841F-F38A4FEC4A59}" destId="{468B7DA5-809E-4F95-80E1-CD7D23DE64A2}" srcOrd="0" destOrd="0" presId="urn:microsoft.com/office/officeart/2005/8/layout/orgChart1"/>
    <dgm:cxn modelId="{F4509AE3-5CA2-49B0-9370-4C0EA7E5A4EE}" type="presOf" srcId="{71B816EE-B8A4-46D5-841F-F38A4FEC4A59}" destId="{EE374FDE-D5FE-4B82-8A7C-D6E069A31F04}" srcOrd="1" destOrd="0" presId="urn:microsoft.com/office/officeart/2005/8/layout/orgChart1"/>
    <dgm:cxn modelId="{17F34624-3849-44F5-9625-E0AC2D38D26D}" srcId="{FCE0F36B-F03C-4853-9CB3-A87BDA92D786}" destId="{3A3C9152-EA9D-4D45-AF1D-F5A0AB5BAA5F}" srcOrd="0" destOrd="0" parTransId="{F91720DC-8655-408C-BAFF-758039BB16E4}" sibTransId="{2BD60E30-317E-427F-88D7-6CAE5C9FF9FA}"/>
    <dgm:cxn modelId="{D833B47D-4410-4FA2-AF34-C039560174D0}" srcId="{3A3C9152-EA9D-4D45-AF1D-F5A0AB5BAA5F}" destId="{71B816EE-B8A4-46D5-841F-F38A4FEC4A59}" srcOrd="1" destOrd="0" parTransId="{4432227A-DB88-4E34-AEF7-9B9C7E57F73C}" sibTransId="{FADA9AA2-FAB5-4703-B4A0-A97EEB451219}"/>
    <dgm:cxn modelId="{808C3B4D-F859-4079-815A-6BF16B10734B}" type="presOf" srcId="{739A746E-310D-4ED6-B96F-CAF2DF9134CB}" destId="{A51111E8-D340-4061-8FE9-71107289B9C0}" srcOrd="0" destOrd="0" presId="urn:microsoft.com/office/officeart/2005/8/layout/orgChart1"/>
    <dgm:cxn modelId="{0BCF7CDA-37C0-4231-AD59-6DE8721738F2}" type="presOf" srcId="{FCE0F36B-F03C-4853-9CB3-A87BDA92D786}" destId="{31A95A59-B010-49FD-85FE-DBAC2D31C5CC}" srcOrd="0" destOrd="0" presId="urn:microsoft.com/office/officeart/2005/8/layout/orgChart1"/>
    <dgm:cxn modelId="{E1F51DB3-C8FB-4951-9567-E845790CF6A4}" type="presOf" srcId="{4432227A-DB88-4E34-AEF7-9B9C7E57F73C}" destId="{A05B6586-DE53-4C6F-8258-892D193E1BB2}" srcOrd="0" destOrd="0" presId="urn:microsoft.com/office/officeart/2005/8/layout/orgChart1"/>
    <dgm:cxn modelId="{7B932C17-4F11-4F0A-B67D-77483875A951}" type="presOf" srcId="{739A746E-310D-4ED6-B96F-CAF2DF9134CB}" destId="{DB47245C-61B1-4A26-AE0A-015FD73E22E7}" srcOrd="1" destOrd="0" presId="urn:microsoft.com/office/officeart/2005/8/layout/orgChart1"/>
    <dgm:cxn modelId="{6CB77573-129E-48C1-8226-465BFCC7901D}" type="presOf" srcId="{2C533485-0ADB-416B-BA66-03F4C931E797}" destId="{7662C6BF-E24A-4B06-98A0-354A96394390}" srcOrd="0" destOrd="0" presId="urn:microsoft.com/office/officeart/2005/8/layout/orgChart1"/>
    <dgm:cxn modelId="{A2F6B95D-2B2C-4AF6-AD2A-3E51AC40404A}" type="presParOf" srcId="{31A95A59-B010-49FD-85FE-DBAC2D31C5CC}" destId="{C6F569B9-BC91-4DF7-8D9E-9F82B5EA051F}" srcOrd="0" destOrd="0" presId="urn:microsoft.com/office/officeart/2005/8/layout/orgChart1"/>
    <dgm:cxn modelId="{2CF6D23F-DA2B-451D-AB44-5F6D94472823}" type="presParOf" srcId="{C6F569B9-BC91-4DF7-8D9E-9F82B5EA051F}" destId="{693C7A19-593F-490B-BC16-5049EA68D4F1}" srcOrd="0" destOrd="0" presId="urn:microsoft.com/office/officeart/2005/8/layout/orgChart1"/>
    <dgm:cxn modelId="{4BF4FF1E-132C-43AF-A8CC-1EEB5267DF19}" type="presParOf" srcId="{693C7A19-593F-490B-BC16-5049EA68D4F1}" destId="{FC210D7B-E472-446C-8164-F2BF0A0DF2BE}" srcOrd="0" destOrd="0" presId="urn:microsoft.com/office/officeart/2005/8/layout/orgChart1"/>
    <dgm:cxn modelId="{AE52D219-6367-423B-8661-E9A8FD97750C}" type="presParOf" srcId="{693C7A19-593F-490B-BC16-5049EA68D4F1}" destId="{B2696BBC-147B-43A8-843C-69CA5867095A}" srcOrd="1" destOrd="0" presId="urn:microsoft.com/office/officeart/2005/8/layout/orgChart1"/>
    <dgm:cxn modelId="{340A28CD-9582-4553-910E-2727731E2699}" type="presParOf" srcId="{C6F569B9-BC91-4DF7-8D9E-9F82B5EA051F}" destId="{BDE4984B-6B0B-4134-BBC2-EECC026A8BD1}" srcOrd="1" destOrd="0" presId="urn:microsoft.com/office/officeart/2005/8/layout/orgChart1"/>
    <dgm:cxn modelId="{8740FBFC-2CC5-4BB3-BD39-BBF65A7341C8}" type="presParOf" srcId="{BDE4984B-6B0B-4134-BBC2-EECC026A8BD1}" destId="{7662C6BF-E24A-4B06-98A0-354A96394390}" srcOrd="0" destOrd="0" presId="urn:microsoft.com/office/officeart/2005/8/layout/orgChart1"/>
    <dgm:cxn modelId="{644AF754-A5F0-4D3F-BAFE-6D0812735643}" type="presParOf" srcId="{BDE4984B-6B0B-4134-BBC2-EECC026A8BD1}" destId="{FEEC4D12-1255-4694-BDB8-D8EE6D31177E}" srcOrd="1" destOrd="0" presId="urn:microsoft.com/office/officeart/2005/8/layout/orgChart1"/>
    <dgm:cxn modelId="{505585D5-EA5D-45FD-B9AD-0A15EDAC0C0C}" type="presParOf" srcId="{FEEC4D12-1255-4694-BDB8-D8EE6D31177E}" destId="{50C4912C-8C34-4D21-8364-BFEAFA9C6BB1}" srcOrd="0" destOrd="0" presId="urn:microsoft.com/office/officeart/2005/8/layout/orgChart1"/>
    <dgm:cxn modelId="{AEFCBE9F-3740-4976-AEF5-224DF2CFC8BC}" type="presParOf" srcId="{50C4912C-8C34-4D21-8364-BFEAFA9C6BB1}" destId="{A51111E8-D340-4061-8FE9-71107289B9C0}" srcOrd="0" destOrd="0" presId="urn:microsoft.com/office/officeart/2005/8/layout/orgChart1"/>
    <dgm:cxn modelId="{5AD73C93-7AFD-4D7E-B720-D118309177F7}" type="presParOf" srcId="{50C4912C-8C34-4D21-8364-BFEAFA9C6BB1}" destId="{DB47245C-61B1-4A26-AE0A-015FD73E22E7}" srcOrd="1" destOrd="0" presId="urn:microsoft.com/office/officeart/2005/8/layout/orgChart1"/>
    <dgm:cxn modelId="{EFE13F89-C14A-460A-A659-9730EB98556C}" type="presParOf" srcId="{FEEC4D12-1255-4694-BDB8-D8EE6D31177E}" destId="{ECB98330-D687-4BF2-8A74-FCE3987A26DE}" srcOrd="1" destOrd="0" presId="urn:microsoft.com/office/officeart/2005/8/layout/orgChart1"/>
    <dgm:cxn modelId="{ECE01B0E-D4E4-4EC0-91B8-C6A828CF425C}" type="presParOf" srcId="{FEEC4D12-1255-4694-BDB8-D8EE6D31177E}" destId="{D84AE587-530C-4E96-82F9-3AB793E309F3}" srcOrd="2" destOrd="0" presId="urn:microsoft.com/office/officeart/2005/8/layout/orgChart1"/>
    <dgm:cxn modelId="{E385FD46-3D41-4F3E-9DE4-545866DF9EA2}" type="presParOf" srcId="{BDE4984B-6B0B-4134-BBC2-EECC026A8BD1}" destId="{A05B6586-DE53-4C6F-8258-892D193E1BB2}" srcOrd="2" destOrd="0" presId="urn:microsoft.com/office/officeart/2005/8/layout/orgChart1"/>
    <dgm:cxn modelId="{D09DB362-C431-47B7-A201-C1352FD72BE0}" type="presParOf" srcId="{BDE4984B-6B0B-4134-BBC2-EECC026A8BD1}" destId="{3AA510F2-C541-4498-A8AE-41683C9E6F75}" srcOrd="3" destOrd="0" presId="urn:microsoft.com/office/officeart/2005/8/layout/orgChart1"/>
    <dgm:cxn modelId="{C61CF866-A7E8-40B2-883A-DD89A14BAFB5}" type="presParOf" srcId="{3AA510F2-C541-4498-A8AE-41683C9E6F75}" destId="{43A94CE0-04BB-4FBF-80C5-629609D66724}" srcOrd="0" destOrd="0" presId="urn:microsoft.com/office/officeart/2005/8/layout/orgChart1"/>
    <dgm:cxn modelId="{D2633903-6C6D-43C8-B0A1-2CBE513FCA8D}" type="presParOf" srcId="{43A94CE0-04BB-4FBF-80C5-629609D66724}" destId="{468B7DA5-809E-4F95-80E1-CD7D23DE64A2}" srcOrd="0" destOrd="0" presId="urn:microsoft.com/office/officeart/2005/8/layout/orgChart1"/>
    <dgm:cxn modelId="{31C67CA4-B90A-4F2D-97DC-FB3C810DEF94}" type="presParOf" srcId="{43A94CE0-04BB-4FBF-80C5-629609D66724}" destId="{EE374FDE-D5FE-4B82-8A7C-D6E069A31F04}" srcOrd="1" destOrd="0" presId="urn:microsoft.com/office/officeart/2005/8/layout/orgChart1"/>
    <dgm:cxn modelId="{6DB1A6A9-F370-46C8-968B-706669DF053C}" type="presParOf" srcId="{3AA510F2-C541-4498-A8AE-41683C9E6F75}" destId="{78B9355D-A942-4708-A75D-5248F7E222E5}" srcOrd="1" destOrd="0" presId="urn:microsoft.com/office/officeart/2005/8/layout/orgChart1"/>
    <dgm:cxn modelId="{3CC42A50-CA07-4A8A-A9C6-72EF7B670CCB}" type="presParOf" srcId="{3AA510F2-C541-4498-A8AE-41683C9E6F75}" destId="{625E1C34-B3B3-48FD-A756-A32C5D9728A3}" srcOrd="2" destOrd="0" presId="urn:microsoft.com/office/officeart/2005/8/layout/orgChart1"/>
    <dgm:cxn modelId="{B0562DB5-48D8-443C-B41C-2DF641DA7592}" type="presParOf" srcId="{C6F569B9-BC91-4DF7-8D9E-9F82B5EA051F}" destId="{A1109CCF-52A6-49EC-BE6C-4E7BE3EBAA96}"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D35F512-7882-49E3-8B0E-59706F1B43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91A60B11-F536-44B7-8657-93A10B4DFFF0}">
      <dgm:prSet/>
      <dgm:spPr>
        <a:solidFill>
          <a:srgbClr val="002060"/>
        </a:solidFill>
      </dgm:spPr>
      <dgm:t>
        <a:bodyPr/>
        <a:lstStyle/>
        <a:p>
          <a:pPr rtl="0"/>
          <a:r>
            <a:rPr lang="en-GB" b="1" dirty="0" smtClean="0"/>
            <a:t>Durability is a dimension of product or service quality which demands that the length of a product or service life should be long enough for the customer to enjoy full value of his money paid in exchange for it. </a:t>
          </a:r>
          <a:endParaRPr lang="en-GB" b="1" dirty="0"/>
        </a:p>
      </dgm:t>
    </dgm:pt>
    <dgm:pt modelId="{2134D6D9-A3BC-4B26-AEEE-DE5D525B4C39}" type="parTrans" cxnId="{404BC3EA-A512-4440-B3FE-7D041FE884C4}">
      <dgm:prSet/>
      <dgm:spPr/>
      <dgm:t>
        <a:bodyPr/>
        <a:lstStyle/>
        <a:p>
          <a:endParaRPr lang="en-GB"/>
        </a:p>
      </dgm:t>
    </dgm:pt>
    <dgm:pt modelId="{9DB56597-B8AF-4EF5-8AC2-56FE40BBC97A}" type="sibTrans" cxnId="{404BC3EA-A512-4440-B3FE-7D041FE884C4}">
      <dgm:prSet/>
      <dgm:spPr/>
      <dgm:t>
        <a:bodyPr/>
        <a:lstStyle/>
        <a:p>
          <a:endParaRPr lang="en-GB"/>
        </a:p>
      </dgm:t>
    </dgm:pt>
    <dgm:pt modelId="{EC1AEC92-6B05-4BC3-946D-1FD0D46CA73A}">
      <dgm:prSet/>
      <dgm:spPr>
        <a:solidFill>
          <a:srgbClr val="002060"/>
        </a:solidFill>
      </dgm:spPr>
      <dgm:t>
        <a:bodyPr/>
        <a:lstStyle/>
        <a:p>
          <a:pPr rtl="0"/>
          <a:r>
            <a:rPr lang="en-GB" b="1" dirty="0" smtClean="0"/>
            <a:t>It is the amount and worth of use obtained from a product or service before it deteriorates to the point that replacement is preferred over repair or retraining. </a:t>
          </a:r>
          <a:endParaRPr lang="en-GB" b="1" dirty="0"/>
        </a:p>
      </dgm:t>
    </dgm:pt>
    <dgm:pt modelId="{2C3DD97D-A346-4953-9899-1F8649C95FAA}" type="parTrans" cxnId="{4FD57500-A663-4B49-B7D7-A8DF51F93FDB}">
      <dgm:prSet/>
      <dgm:spPr/>
      <dgm:t>
        <a:bodyPr/>
        <a:lstStyle/>
        <a:p>
          <a:endParaRPr lang="en-GB"/>
        </a:p>
      </dgm:t>
    </dgm:pt>
    <dgm:pt modelId="{209EE6D1-A12B-4A0F-8E42-5921FA5F807C}" type="sibTrans" cxnId="{4FD57500-A663-4B49-B7D7-A8DF51F93FDB}">
      <dgm:prSet/>
      <dgm:spPr/>
      <dgm:t>
        <a:bodyPr/>
        <a:lstStyle/>
        <a:p>
          <a:endParaRPr lang="en-GB"/>
        </a:p>
      </dgm:t>
    </dgm:pt>
    <dgm:pt modelId="{A63E9D83-56A5-470D-B82F-E9A3CB0DC8B0}">
      <dgm:prSet/>
      <dgm:spPr>
        <a:solidFill>
          <a:srgbClr val="002060"/>
        </a:solidFill>
      </dgm:spPr>
      <dgm:t>
        <a:bodyPr/>
        <a:lstStyle/>
        <a:p>
          <a:pPr rtl="0"/>
          <a:r>
            <a:rPr lang="en-GB" b="1" dirty="0" smtClean="0"/>
            <a:t>Durability of the educational products in Nigeria can best be imagined, particularly in a setting that the environment under which they are used is not rewarding, motivating and stimulating enough.</a:t>
          </a:r>
          <a:endParaRPr lang="en-GB" b="1" dirty="0"/>
        </a:p>
      </dgm:t>
    </dgm:pt>
    <dgm:pt modelId="{759F3701-270F-410A-B93D-5782181C0D1A}" type="parTrans" cxnId="{4995E4AA-0F45-4F1D-B6CC-5EC46CD8F206}">
      <dgm:prSet/>
      <dgm:spPr/>
      <dgm:t>
        <a:bodyPr/>
        <a:lstStyle/>
        <a:p>
          <a:endParaRPr lang="en-GB"/>
        </a:p>
      </dgm:t>
    </dgm:pt>
    <dgm:pt modelId="{9D515C42-AAB7-418D-BFAA-F611CE01677A}" type="sibTrans" cxnId="{4995E4AA-0F45-4F1D-B6CC-5EC46CD8F206}">
      <dgm:prSet/>
      <dgm:spPr/>
      <dgm:t>
        <a:bodyPr/>
        <a:lstStyle/>
        <a:p>
          <a:endParaRPr lang="en-GB"/>
        </a:p>
      </dgm:t>
    </dgm:pt>
    <dgm:pt modelId="{EFC6A335-517E-44D2-A439-1E42659375F0}" type="pres">
      <dgm:prSet presAssocID="{DD35F512-7882-49E3-8B0E-59706F1B4372}" presName="linear" presStyleCnt="0">
        <dgm:presLayoutVars>
          <dgm:animLvl val="lvl"/>
          <dgm:resizeHandles val="exact"/>
        </dgm:presLayoutVars>
      </dgm:prSet>
      <dgm:spPr/>
      <dgm:t>
        <a:bodyPr/>
        <a:lstStyle/>
        <a:p>
          <a:endParaRPr lang="en-GB"/>
        </a:p>
      </dgm:t>
    </dgm:pt>
    <dgm:pt modelId="{4372A8FB-282E-415C-8BCC-89A36EAC4BBD}" type="pres">
      <dgm:prSet presAssocID="{91A60B11-F536-44B7-8657-93A10B4DFFF0}" presName="parentText" presStyleLbl="node1" presStyleIdx="0" presStyleCnt="3">
        <dgm:presLayoutVars>
          <dgm:chMax val="0"/>
          <dgm:bulletEnabled val="1"/>
        </dgm:presLayoutVars>
      </dgm:prSet>
      <dgm:spPr/>
      <dgm:t>
        <a:bodyPr/>
        <a:lstStyle/>
        <a:p>
          <a:endParaRPr lang="en-GB"/>
        </a:p>
      </dgm:t>
    </dgm:pt>
    <dgm:pt modelId="{A4A9AC64-F204-48D7-8D30-B86B5F1A656F}" type="pres">
      <dgm:prSet presAssocID="{9DB56597-B8AF-4EF5-8AC2-56FE40BBC97A}" presName="spacer" presStyleCnt="0"/>
      <dgm:spPr/>
    </dgm:pt>
    <dgm:pt modelId="{F040AD17-BBF1-44F9-9E0F-3C5CC98496BB}" type="pres">
      <dgm:prSet presAssocID="{EC1AEC92-6B05-4BC3-946D-1FD0D46CA73A}" presName="parentText" presStyleLbl="node1" presStyleIdx="1" presStyleCnt="3">
        <dgm:presLayoutVars>
          <dgm:chMax val="0"/>
          <dgm:bulletEnabled val="1"/>
        </dgm:presLayoutVars>
      </dgm:prSet>
      <dgm:spPr/>
      <dgm:t>
        <a:bodyPr/>
        <a:lstStyle/>
        <a:p>
          <a:endParaRPr lang="en-GB"/>
        </a:p>
      </dgm:t>
    </dgm:pt>
    <dgm:pt modelId="{59DB1D04-A264-4EC1-BC27-2EAF3458E889}" type="pres">
      <dgm:prSet presAssocID="{209EE6D1-A12B-4A0F-8E42-5921FA5F807C}" presName="spacer" presStyleCnt="0"/>
      <dgm:spPr/>
    </dgm:pt>
    <dgm:pt modelId="{F65022B5-2A33-45E2-A2DD-8A404413EBC1}" type="pres">
      <dgm:prSet presAssocID="{A63E9D83-56A5-470D-B82F-E9A3CB0DC8B0}" presName="parentText" presStyleLbl="node1" presStyleIdx="2" presStyleCnt="3">
        <dgm:presLayoutVars>
          <dgm:chMax val="0"/>
          <dgm:bulletEnabled val="1"/>
        </dgm:presLayoutVars>
      </dgm:prSet>
      <dgm:spPr/>
      <dgm:t>
        <a:bodyPr/>
        <a:lstStyle/>
        <a:p>
          <a:endParaRPr lang="en-GB"/>
        </a:p>
      </dgm:t>
    </dgm:pt>
  </dgm:ptLst>
  <dgm:cxnLst>
    <dgm:cxn modelId="{48086E01-ED92-4A46-B431-C16FEE926A10}" type="presOf" srcId="{A63E9D83-56A5-470D-B82F-E9A3CB0DC8B0}" destId="{F65022B5-2A33-45E2-A2DD-8A404413EBC1}" srcOrd="0" destOrd="0" presId="urn:microsoft.com/office/officeart/2005/8/layout/vList2"/>
    <dgm:cxn modelId="{404BC3EA-A512-4440-B3FE-7D041FE884C4}" srcId="{DD35F512-7882-49E3-8B0E-59706F1B4372}" destId="{91A60B11-F536-44B7-8657-93A10B4DFFF0}" srcOrd="0" destOrd="0" parTransId="{2134D6D9-A3BC-4B26-AEEE-DE5D525B4C39}" sibTransId="{9DB56597-B8AF-4EF5-8AC2-56FE40BBC97A}"/>
    <dgm:cxn modelId="{4995E4AA-0F45-4F1D-B6CC-5EC46CD8F206}" srcId="{DD35F512-7882-49E3-8B0E-59706F1B4372}" destId="{A63E9D83-56A5-470D-B82F-E9A3CB0DC8B0}" srcOrd="2" destOrd="0" parTransId="{759F3701-270F-410A-B93D-5782181C0D1A}" sibTransId="{9D515C42-AAB7-418D-BFAA-F611CE01677A}"/>
    <dgm:cxn modelId="{ECF69454-C0A8-4675-B639-8F5E44F0BE25}" type="presOf" srcId="{91A60B11-F536-44B7-8657-93A10B4DFFF0}" destId="{4372A8FB-282E-415C-8BCC-89A36EAC4BBD}" srcOrd="0" destOrd="0" presId="urn:microsoft.com/office/officeart/2005/8/layout/vList2"/>
    <dgm:cxn modelId="{4FD57500-A663-4B49-B7D7-A8DF51F93FDB}" srcId="{DD35F512-7882-49E3-8B0E-59706F1B4372}" destId="{EC1AEC92-6B05-4BC3-946D-1FD0D46CA73A}" srcOrd="1" destOrd="0" parTransId="{2C3DD97D-A346-4953-9899-1F8649C95FAA}" sibTransId="{209EE6D1-A12B-4A0F-8E42-5921FA5F807C}"/>
    <dgm:cxn modelId="{C93A3F97-27DE-4D31-8081-51F7C55F9EB7}" type="presOf" srcId="{DD35F512-7882-49E3-8B0E-59706F1B4372}" destId="{EFC6A335-517E-44D2-A439-1E42659375F0}" srcOrd="0" destOrd="0" presId="urn:microsoft.com/office/officeart/2005/8/layout/vList2"/>
    <dgm:cxn modelId="{ED608A8D-C8B3-4770-AF1E-E484CF7FF329}" type="presOf" srcId="{EC1AEC92-6B05-4BC3-946D-1FD0D46CA73A}" destId="{F040AD17-BBF1-44F9-9E0F-3C5CC98496BB}" srcOrd="0" destOrd="0" presId="urn:microsoft.com/office/officeart/2005/8/layout/vList2"/>
    <dgm:cxn modelId="{88DDCF79-9B9C-40BE-8BF8-FFCC819CB06A}" type="presParOf" srcId="{EFC6A335-517E-44D2-A439-1E42659375F0}" destId="{4372A8FB-282E-415C-8BCC-89A36EAC4BBD}" srcOrd="0" destOrd="0" presId="urn:microsoft.com/office/officeart/2005/8/layout/vList2"/>
    <dgm:cxn modelId="{911B311A-9B77-4C93-B7E8-757EAA9DDB45}" type="presParOf" srcId="{EFC6A335-517E-44D2-A439-1E42659375F0}" destId="{A4A9AC64-F204-48D7-8D30-B86B5F1A656F}" srcOrd="1" destOrd="0" presId="urn:microsoft.com/office/officeart/2005/8/layout/vList2"/>
    <dgm:cxn modelId="{532E5171-1CC6-4BE5-8301-C759B10EA5DA}" type="presParOf" srcId="{EFC6A335-517E-44D2-A439-1E42659375F0}" destId="{F040AD17-BBF1-44F9-9E0F-3C5CC98496BB}" srcOrd="2" destOrd="0" presId="urn:microsoft.com/office/officeart/2005/8/layout/vList2"/>
    <dgm:cxn modelId="{20B88C57-24E2-4453-8C33-4567805E20F2}" type="presParOf" srcId="{EFC6A335-517E-44D2-A439-1E42659375F0}" destId="{59DB1D04-A264-4EC1-BC27-2EAF3458E889}" srcOrd="3" destOrd="0" presId="urn:microsoft.com/office/officeart/2005/8/layout/vList2"/>
    <dgm:cxn modelId="{6DB74052-04F5-4671-84A3-D2E702269E3C}" type="presParOf" srcId="{EFC6A335-517E-44D2-A439-1E42659375F0}" destId="{F65022B5-2A33-45E2-A2DD-8A404413EBC1}"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BB90C1B-A0F2-47A9-A9F7-FCD86929E5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F7037396-6B2F-4607-9E81-CAEBA1067037}">
      <dgm:prSet custT="1"/>
      <dgm:spPr>
        <a:solidFill>
          <a:srgbClr val="C00000"/>
        </a:solidFill>
      </dgm:spPr>
      <dgm:t>
        <a:bodyPr/>
        <a:lstStyle/>
        <a:p>
          <a:pPr rtl="0"/>
          <a:r>
            <a:rPr lang="en-GB" sz="1800" b="0" dirty="0" smtClean="0">
              <a:solidFill>
                <a:schemeClr val="bg1"/>
              </a:solidFill>
            </a:rPr>
            <a:t>The products and process of an educational system that has been in funding crisis for many years are bound to fail often. Poor funding of education in the country has culminated in </a:t>
          </a:r>
          <a:endParaRPr lang="en-GB" sz="1800" b="0" dirty="0">
            <a:solidFill>
              <a:schemeClr val="bg1"/>
            </a:solidFill>
          </a:endParaRPr>
        </a:p>
      </dgm:t>
    </dgm:pt>
    <dgm:pt modelId="{9CE25A1B-1CD5-46A0-81E4-543F6570EF84}" type="parTrans" cxnId="{36D5F826-80F9-438F-9627-6980794B5EC7}">
      <dgm:prSet/>
      <dgm:spPr/>
      <dgm:t>
        <a:bodyPr/>
        <a:lstStyle/>
        <a:p>
          <a:endParaRPr lang="en-GB"/>
        </a:p>
      </dgm:t>
    </dgm:pt>
    <dgm:pt modelId="{D2538540-167E-4A70-8B30-A2342CA6B507}" type="sibTrans" cxnId="{36D5F826-80F9-438F-9627-6980794B5EC7}">
      <dgm:prSet/>
      <dgm:spPr/>
      <dgm:t>
        <a:bodyPr/>
        <a:lstStyle/>
        <a:p>
          <a:endParaRPr lang="en-GB"/>
        </a:p>
      </dgm:t>
    </dgm:pt>
    <dgm:pt modelId="{653904D4-D10E-419E-947E-6D01ED5D5E91}">
      <dgm:prSet/>
      <dgm:spPr>
        <a:solidFill>
          <a:srgbClr val="C00000"/>
        </a:solidFill>
      </dgm:spPr>
      <dgm:t>
        <a:bodyPr/>
        <a:lstStyle/>
        <a:p>
          <a:pPr rtl="0"/>
          <a:r>
            <a:rPr lang="en-GB" b="1" dirty="0" smtClean="0"/>
            <a:t>Shortage of materials</a:t>
          </a:r>
          <a:endParaRPr lang="en-GB" b="1" dirty="0"/>
        </a:p>
      </dgm:t>
    </dgm:pt>
    <dgm:pt modelId="{93E65924-295B-4181-B284-3CA5D4890968}" type="parTrans" cxnId="{EE10F669-E105-44EC-9D54-B11349CCA519}">
      <dgm:prSet/>
      <dgm:spPr/>
      <dgm:t>
        <a:bodyPr/>
        <a:lstStyle/>
        <a:p>
          <a:endParaRPr lang="en-GB"/>
        </a:p>
      </dgm:t>
    </dgm:pt>
    <dgm:pt modelId="{07E0E57F-CED3-400B-B558-458A68F6D0DA}" type="sibTrans" cxnId="{EE10F669-E105-44EC-9D54-B11349CCA519}">
      <dgm:prSet/>
      <dgm:spPr/>
      <dgm:t>
        <a:bodyPr/>
        <a:lstStyle/>
        <a:p>
          <a:endParaRPr lang="en-GB"/>
        </a:p>
      </dgm:t>
    </dgm:pt>
    <dgm:pt modelId="{7CAB4551-EAC6-4B1C-85B7-DC42E934CB18}">
      <dgm:prSet/>
      <dgm:spPr>
        <a:solidFill>
          <a:srgbClr val="C00000"/>
        </a:solidFill>
      </dgm:spPr>
      <dgm:t>
        <a:bodyPr/>
        <a:lstStyle/>
        <a:p>
          <a:pPr rtl="0"/>
          <a:r>
            <a:rPr lang="en-GB" b="1" dirty="0" smtClean="0"/>
            <a:t>Inadequate appropriate human resources </a:t>
          </a:r>
          <a:endParaRPr lang="en-GB" b="1" dirty="0"/>
        </a:p>
      </dgm:t>
    </dgm:pt>
    <dgm:pt modelId="{3B0A4CE5-776F-46B3-9EB5-846BD4BCC001}" type="parTrans" cxnId="{2B5D24E6-587B-464F-A8A1-8DA9AEE12FEA}">
      <dgm:prSet/>
      <dgm:spPr/>
      <dgm:t>
        <a:bodyPr/>
        <a:lstStyle/>
        <a:p>
          <a:endParaRPr lang="en-GB"/>
        </a:p>
      </dgm:t>
    </dgm:pt>
    <dgm:pt modelId="{147034C7-6DBE-4452-970C-E97715F57479}" type="sibTrans" cxnId="{2B5D24E6-587B-464F-A8A1-8DA9AEE12FEA}">
      <dgm:prSet/>
      <dgm:spPr/>
      <dgm:t>
        <a:bodyPr/>
        <a:lstStyle/>
        <a:p>
          <a:endParaRPr lang="en-GB"/>
        </a:p>
      </dgm:t>
    </dgm:pt>
    <dgm:pt modelId="{87E1FE48-3097-4813-AA0E-507AD5527ADC}">
      <dgm:prSet/>
      <dgm:spPr>
        <a:solidFill>
          <a:srgbClr val="C00000"/>
        </a:solidFill>
      </dgm:spPr>
      <dgm:t>
        <a:bodyPr/>
        <a:lstStyle/>
        <a:p>
          <a:pPr rtl="0"/>
          <a:r>
            <a:rPr lang="en-GB" b="1" dirty="0" smtClean="0"/>
            <a:t>Lack of laboratories for research and teaching </a:t>
          </a:r>
          <a:endParaRPr lang="en-GB" b="1" dirty="0"/>
        </a:p>
      </dgm:t>
    </dgm:pt>
    <dgm:pt modelId="{30B96A7B-E125-4FF6-AB1E-D71C6C8337AC}" type="parTrans" cxnId="{2DB5EC32-0FA9-4AC8-A4C2-F1FC78370DAB}">
      <dgm:prSet/>
      <dgm:spPr/>
      <dgm:t>
        <a:bodyPr/>
        <a:lstStyle/>
        <a:p>
          <a:endParaRPr lang="en-GB"/>
        </a:p>
      </dgm:t>
    </dgm:pt>
    <dgm:pt modelId="{2519BF40-AE31-4290-9784-BE64185A81C9}" type="sibTrans" cxnId="{2DB5EC32-0FA9-4AC8-A4C2-F1FC78370DAB}">
      <dgm:prSet/>
      <dgm:spPr/>
      <dgm:t>
        <a:bodyPr/>
        <a:lstStyle/>
        <a:p>
          <a:endParaRPr lang="en-GB"/>
        </a:p>
      </dgm:t>
    </dgm:pt>
    <dgm:pt modelId="{09BE58DF-DBE6-4DCB-8970-82C056A85B11}">
      <dgm:prSet/>
      <dgm:spPr>
        <a:solidFill>
          <a:srgbClr val="C00000"/>
        </a:solidFill>
      </dgm:spPr>
      <dgm:t>
        <a:bodyPr/>
        <a:lstStyle/>
        <a:p>
          <a:pPr rtl="0"/>
          <a:r>
            <a:rPr lang="en-GB" b="1" dirty="0" smtClean="0"/>
            <a:t>Brain drain </a:t>
          </a:r>
          <a:endParaRPr lang="en-GB" b="1" dirty="0"/>
        </a:p>
      </dgm:t>
    </dgm:pt>
    <dgm:pt modelId="{41FECFEC-6455-4761-AB86-FE6F82F3CE0C}" type="parTrans" cxnId="{EC9DF867-D78C-43BB-8918-B3A464307ADD}">
      <dgm:prSet/>
      <dgm:spPr/>
      <dgm:t>
        <a:bodyPr/>
        <a:lstStyle/>
        <a:p>
          <a:endParaRPr lang="en-GB"/>
        </a:p>
      </dgm:t>
    </dgm:pt>
    <dgm:pt modelId="{54E61544-C59A-40BC-A9F2-8103A19C9E7B}" type="sibTrans" cxnId="{EC9DF867-D78C-43BB-8918-B3A464307ADD}">
      <dgm:prSet/>
      <dgm:spPr/>
      <dgm:t>
        <a:bodyPr/>
        <a:lstStyle/>
        <a:p>
          <a:endParaRPr lang="en-GB"/>
        </a:p>
      </dgm:t>
    </dgm:pt>
    <dgm:pt modelId="{F09A8877-A96D-4BDC-B529-C9FE1AD6B47C}">
      <dgm:prSet/>
      <dgm:spPr>
        <a:solidFill>
          <a:srgbClr val="C00000"/>
        </a:solidFill>
      </dgm:spPr>
      <dgm:t>
        <a:bodyPr/>
        <a:lstStyle/>
        <a:p>
          <a:pPr rtl="0"/>
          <a:r>
            <a:rPr lang="en-GB" b="1" dirty="0" smtClean="0"/>
            <a:t>Ill-conceived policies</a:t>
          </a:r>
          <a:endParaRPr lang="en-GB" b="1" dirty="0"/>
        </a:p>
      </dgm:t>
    </dgm:pt>
    <dgm:pt modelId="{3AEB10A8-D071-4217-919A-A843DA7A7D5D}" type="parTrans" cxnId="{BD25891E-76E1-4D1F-8619-57469DB9D0E4}">
      <dgm:prSet/>
      <dgm:spPr/>
      <dgm:t>
        <a:bodyPr/>
        <a:lstStyle/>
        <a:p>
          <a:endParaRPr lang="en-GB"/>
        </a:p>
      </dgm:t>
    </dgm:pt>
    <dgm:pt modelId="{4F42F57D-0716-438E-A4C3-8DC4756BC103}" type="sibTrans" cxnId="{BD25891E-76E1-4D1F-8619-57469DB9D0E4}">
      <dgm:prSet/>
      <dgm:spPr/>
      <dgm:t>
        <a:bodyPr/>
        <a:lstStyle/>
        <a:p>
          <a:endParaRPr lang="en-GB"/>
        </a:p>
      </dgm:t>
    </dgm:pt>
    <dgm:pt modelId="{4A71257B-5991-4DBB-BBB0-2C8DE92B59C6}" type="pres">
      <dgm:prSet presAssocID="{5BB90C1B-A0F2-47A9-A9F7-FCD86929E5EF}" presName="linear" presStyleCnt="0">
        <dgm:presLayoutVars>
          <dgm:animLvl val="lvl"/>
          <dgm:resizeHandles val="exact"/>
        </dgm:presLayoutVars>
      </dgm:prSet>
      <dgm:spPr/>
      <dgm:t>
        <a:bodyPr/>
        <a:lstStyle/>
        <a:p>
          <a:endParaRPr lang="en-GB"/>
        </a:p>
      </dgm:t>
    </dgm:pt>
    <dgm:pt modelId="{10C96EE7-850D-49DC-9AB4-B78D094169AE}" type="pres">
      <dgm:prSet presAssocID="{F7037396-6B2F-4607-9E81-CAEBA1067037}" presName="parentText" presStyleLbl="node1" presStyleIdx="0" presStyleCnt="6" custScaleY="188021">
        <dgm:presLayoutVars>
          <dgm:chMax val="0"/>
          <dgm:bulletEnabled val="1"/>
        </dgm:presLayoutVars>
      </dgm:prSet>
      <dgm:spPr/>
      <dgm:t>
        <a:bodyPr/>
        <a:lstStyle/>
        <a:p>
          <a:endParaRPr lang="en-GB"/>
        </a:p>
      </dgm:t>
    </dgm:pt>
    <dgm:pt modelId="{E879A516-A100-4E3F-A860-12D646D199D0}" type="pres">
      <dgm:prSet presAssocID="{D2538540-167E-4A70-8B30-A2342CA6B507}" presName="spacer" presStyleCnt="0"/>
      <dgm:spPr/>
    </dgm:pt>
    <dgm:pt modelId="{6D56AE72-9315-452A-93DA-D02CB18368BF}" type="pres">
      <dgm:prSet presAssocID="{653904D4-D10E-419E-947E-6D01ED5D5E91}" presName="parentText" presStyleLbl="node1" presStyleIdx="1" presStyleCnt="6">
        <dgm:presLayoutVars>
          <dgm:chMax val="0"/>
          <dgm:bulletEnabled val="1"/>
        </dgm:presLayoutVars>
      </dgm:prSet>
      <dgm:spPr/>
      <dgm:t>
        <a:bodyPr/>
        <a:lstStyle/>
        <a:p>
          <a:endParaRPr lang="en-GB"/>
        </a:p>
      </dgm:t>
    </dgm:pt>
    <dgm:pt modelId="{030D9124-A4AE-4B03-9F5E-8674908C8A6D}" type="pres">
      <dgm:prSet presAssocID="{07E0E57F-CED3-400B-B558-458A68F6D0DA}" presName="spacer" presStyleCnt="0"/>
      <dgm:spPr/>
    </dgm:pt>
    <dgm:pt modelId="{E811880B-E21D-4E67-A251-D1D668685D2F}" type="pres">
      <dgm:prSet presAssocID="{7CAB4551-EAC6-4B1C-85B7-DC42E934CB18}" presName="parentText" presStyleLbl="node1" presStyleIdx="2" presStyleCnt="6">
        <dgm:presLayoutVars>
          <dgm:chMax val="0"/>
          <dgm:bulletEnabled val="1"/>
        </dgm:presLayoutVars>
      </dgm:prSet>
      <dgm:spPr/>
      <dgm:t>
        <a:bodyPr/>
        <a:lstStyle/>
        <a:p>
          <a:endParaRPr lang="en-GB"/>
        </a:p>
      </dgm:t>
    </dgm:pt>
    <dgm:pt modelId="{EA191421-C894-4806-B511-D87B4DDB87AA}" type="pres">
      <dgm:prSet presAssocID="{147034C7-6DBE-4452-970C-E97715F57479}" presName="spacer" presStyleCnt="0"/>
      <dgm:spPr/>
    </dgm:pt>
    <dgm:pt modelId="{81F00619-EEF3-4D5E-AE99-C53BBF234ED5}" type="pres">
      <dgm:prSet presAssocID="{87E1FE48-3097-4813-AA0E-507AD5527ADC}" presName="parentText" presStyleLbl="node1" presStyleIdx="3" presStyleCnt="6">
        <dgm:presLayoutVars>
          <dgm:chMax val="0"/>
          <dgm:bulletEnabled val="1"/>
        </dgm:presLayoutVars>
      </dgm:prSet>
      <dgm:spPr/>
      <dgm:t>
        <a:bodyPr/>
        <a:lstStyle/>
        <a:p>
          <a:endParaRPr lang="en-GB"/>
        </a:p>
      </dgm:t>
    </dgm:pt>
    <dgm:pt modelId="{C101BE99-39E7-4291-A5B2-07B59A946A49}" type="pres">
      <dgm:prSet presAssocID="{2519BF40-AE31-4290-9784-BE64185A81C9}" presName="spacer" presStyleCnt="0"/>
      <dgm:spPr/>
    </dgm:pt>
    <dgm:pt modelId="{89F9B73E-ED1D-47EE-B241-3424E19E51CF}" type="pres">
      <dgm:prSet presAssocID="{09BE58DF-DBE6-4DCB-8970-82C056A85B11}" presName="parentText" presStyleLbl="node1" presStyleIdx="4" presStyleCnt="6">
        <dgm:presLayoutVars>
          <dgm:chMax val="0"/>
          <dgm:bulletEnabled val="1"/>
        </dgm:presLayoutVars>
      </dgm:prSet>
      <dgm:spPr/>
      <dgm:t>
        <a:bodyPr/>
        <a:lstStyle/>
        <a:p>
          <a:endParaRPr lang="en-GB"/>
        </a:p>
      </dgm:t>
    </dgm:pt>
    <dgm:pt modelId="{CE2F3EFA-DD86-40A2-9231-D789147B34CE}" type="pres">
      <dgm:prSet presAssocID="{54E61544-C59A-40BC-A9F2-8103A19C9E7B}" presName="spacer" presStyleCnt="0"/>
      <dgm:spPr/>
    </dgm:pt>
    <dgm:pt modelId="{3EF1B6B4-9A8A-4C73-8724-A2D4FA8D1D36}" type="pres">
      <dgm:prSet presAssocID="{F09A8877-A96D-4BDC-B529-C9FE1AD6B47C}" presName="parentText" presStyleLbl="node1" presStyleIdx="5" presStyleCnt="6" custLinFactNeighborX="166" custLinFactNeighborY="53221">
        <dgm:presLayoutVars>
          <dgm:chMax val="0"/>
          <dgm:bulletEnabled val="1"/>
        </dgm:presLayoutVars>
      </dgm:prSet>
      <dgm:spPr/>
      <dgm:t>
        <a:bodyPr/>
        <a:lstStyle/>
        <a:p>
          <a:endParaRPr lang="en-GB"/>
        </a:p>
      </dgm:t>
    </dgm:pt>
  </dgm:ptLst>
  <dgm:cxnLst>
    <dgm:cxn modelId="{2EFC4A3F-99C2-49C2-89ED-B0F97CE26806}" type="presOf" srcId="{F09A8877-A96D-4BDC-B529-C9FE1AD6B47C}" destId="{3EF1B6B4-9A8A-4C73-8724-A2D4FA8D1D36}" srcOrd="0" destOrd="0" presId="urn:microsoft.com/office/officeart/2005/8/layout/vList2"/>
    <dgm:cxn modelId="{27CD2FE9-0D67-48DF-8C35-E1E07B0D5BC3}" type="presOf" srcId="{87E1FE48-3097-4813-AA0E-507AD5527ADC}" destId="{81F00619-EEF3-4D5E-AE99-C53BBF234ED5}" srcOrd="0" destOrd="0" presId="urn:microsoft.com/office/officeart/2005/8/layout/vList2"/>
    <dgm:cxn modelId="{EC9DF867-D78C-43BB-8918-B3A464307ADD}" srcId="{5BB90C1B-A0F2-47A9-A9F7-FCD86929E5EF}" destId="{09BE58DF-DBE6-4DCB-8970-82C056A85B11}" srcOrd="4" destOrd="0" parTransId="{41FECFEC-6455-4761-AB86-FE6F82F3CE0C}" sibTransId="{54E61544-C59A-40BC-A9F2-8103A19C9E7B}"/>
    <dgm:cxn modelId="{EE10F669-E105-44EC-9D54-B11349CCA519}" srcId="{5BB90C1B-A0F2-47A9-A9F7-FCD86929E5EF}" destId="{653904D4-D10E-419E-947E-6D01ED5D5E91}" srcOrd="1" destOrd="0" parTransId="{93E65924-295B-4181-B284-3CA5D4890968}" sibTransId="{07E0E57F-CED3-400B-B558-458A68F6D0DA}"/>
    <dgm:cxn modelId="{DB07D9ED-2B3D-4ED0-81BB-380B1359B25B}" type="presOf" srcId="{F7037396-6B2F-4607-9E81-CAEBA1067037}" destId="{10C96EE7-850D-49DC-9AB4-B78D094169AE}" srcOrd="0" destOrd="0" presId="urn:microsoft.com/office/officeart/2005/8/layout/vList2"/>
    <dgm:cxn modelId="{BD25891E-76E1-4D1F-8619-57469DB9D0E4}" srcId="{5BB90C1B-A0F2-47A9-A9F7-FCD86929E5EF}" destId="{F09A8877-A96D-4BDC-B529-C9FE1AD6B47C}" srcOrd="5" destOrd="0" parTransId="{3AEB10A8-D071-4217-919A-A843DA7A7D5D}" sibTransId="{4F42F57D-0716-438E-A4C3-8DC4756BC103}"/>
    <dgm:cxn modelId="{209B7C31-AEB9-410E-BC77-38A07C2B9EFF}" type="presOf" srcId="{09BE58DF-DBE6-4DCB-8970-82C056A85B11}" destId="{89F9B73E-ED1D-47EE-B241-3424E19E51CF}" srcOrd="0" destOrd="0" presId="urn:microsoft.com/office/officeart/2005/8/layout/vList2"/>
    <dgm:cxn modelId="{0D546042-FB14-498C-93DA-D0174D54180C}" type="presOf" srcId="{7CAB4551-EAC6-4B1C-85B7-DC42E934CB18}" destId="{E811880B-E21D-4E67-A251-D1D668685D2F}" srcOrd="0" destOrd="0" presId="urn:microsoft.com/office/officeart/2005/8/layout/vList2"/>
    <dgm:cxn modelId="{2B5D24E6-587B-464F-A8A1-8DA9AEE12FEA}" srcId="{5BB90C1B-A0F2-47A9-A9F7-FCD86929E5EF}" destId="{7CAB4551-EAC6-4B1C-85B7-DC42E934CB18}" srcOrd="2" destOrd="0" parTransId="{3B0A4CE5-776F-46B3-9EB5-846BD4BCC001}" sibTransId="{147034C7-6DBE-4452-970C-E97715F57479}"/>
    <dgm:cxn modelId="{2DB5EC32-0FA9-4AC8-A4C2-F1FC78370DAB}" srcId="{5BB90C1B-A0F2-47A9-A9F7-FCD86929E5EF}" destId="{87E1FE48-3097-4813-AA0E-507AD5527ADC}" srcOrd="3" destOrd="0" parTransId="{30B96A7B-E125-4FF6-AB1E-D71C6C8337AC}" sibTransId="{2519BF40-AE31-4290-9784-BE64185A81C9}"/>
    <dgm:cxn modelId="{36D5F826-80F9-438F-9627-6980794B5EC7}" srcId="{5BB90C1B-A0F2-47A9-A9F7-FCD86929E5EF}" destId="{F7037396-6B2F-4607-9E81-CAEBA1067037}" srcOrd="0" destOrd="0" parTransId="{9CE25A1B-1CD5-46A0-81E4-543F6570EF84}" sibTransId="{D2538540-167E-4A70-8B30-A2342CA6B507}"/>
    <dgm:cxn modelId="{8155BE34-B6FA-46C3-8BAF-4643DF294354}" type="presOf" srcId="{653904D4-D10E-419E-947E-6D01ED5D5E91}" destId="{6D56AE72-9315-452A-93DA-D02CB18368BF}" srcOrd="0" destOrd="0" presId="urn:microsoft.com/office/officeart/2005/8/layout/vList2"/>
    <dgm:cxn modelId="{F81FD7F3-78BB-484A-B4AA-C27C89BCE71E}" type="presOf" srcId="{5BB90C1B-A0F2-47A9-A9F7-FCD86929E5EF}" destId="{4A71257B-5991-4DBB-BBB0-2C8DE92B59C6}" srcOrd="0" destOrd="0" presId="urn:microsoft.com/office/officeart/2005/8/layout/vList2"/>
    <dgm:cxn modelId="{E5928DF4-A66B-491B-8F7A-ED999E2D6B65}" type="presParOf" srcId="{4A71257B-5991-4DBB-BBB0-2C8DE92B59C6}" destId="{10C96EE7-850D-49DC-9AB4-B78D094169AE}" srcOrd="0" destOrd="0" presId="urn:microsoft.com/office/officeart/2005/8/layout/vList2"/>
    <dgm:cxn modelId="{C7D3BADA-BF7E-4CC0-A431-97BF9D9999DC}" type="presParOf" srcId="{4A71257B-5991-4DBB-BBB0-2C8DE92B59C6}" destId="{E879A516-A100-4E3F-A860-12D646D199D0}" srcOrd="1" destOrd="0" presId="urn:microsoft.com/office/officeart/2005/8/layout/vList2"/>
    <dgm:cxn modelId="{7EB891A6-7E63-4F71-B2BF-089C35BD4198}" type="presParOf" srcId="{4A71257B-5991-4DBB-BBB0-2C8DE92B59C6}" destId="{6D56AE72-9315-452A-93DA-D02CB18368BF}" srcOrd="2" destOrd="0" presId="urn:microsoft.com/office/officeart/2005/8/layout/vList2"/>
    <dgm:cxn modelId="{E671FFBF-19CE-4CAE-9425-4C6868B81FFC}" type="presParOf" srcId="{4A71257B-5991-4DBB-BBB0-2C8DE92B59C6}" destId="{030D9124-A4AE-4B03-9F5E-8674908C8A6D}" srcOrd="3" destOrd="0" presId="urn:microsoft.com/office/officeart/2005/8/layout/vList2"/>
    <dgm:cxn modelId="{DD05FC9C-1294-4BAE-9CFB-9F58AD027572}" type="presParOf" srcId="{4A71257B-5991-4DBB-BBB0-2C8DE92B59C6}" destId="{E811880B-E21D-4E67-A251-D1D668685D2F}" srcOrd="4" destOrd="0" presId="urn:microsoft.com/office/officeart/2005/8/layout/vList2"/>
    <dgm:cxn modelId="{4494332E-26AE-4715-9E42-1FF1CEDAF0E7}" type="presParOf" srcId="{4A71257B-5991-4DBB-BBB0-2C8DE92B59C6}" destId="{EA191421-C894-4806-B511-D87B4DDB87AA}" srcOrd="5" destOrd="0" presId="urn:microsoft.com/office/officeart/2005/8/layout/vList2"/>
    <dgm:cxn modelId="{F76B007A-666E-4D65-B2A0-3028A21F9FD4}" type="presParOf" srcId="{4A71257B-5991-4DBB-BBB0-2C8DE92B59C6}" destId="{81F00619-EEF3-4D5E-AE99-C53BBF234ED5}" srcOrd="6" destOrd="0" presId="urn:microsoft.com/office/officeart/2005/8/layout/vList2"/>
    <dgm:cxn modelId="{E47F4769-37E1-415F-9ABB-0C75FA294CB9}" type="presParOf" srcId="{4A71257B-5991-4DBB-BBB0-2C8DE92B59C6}" destId="{C101BE99-39E7-4291-A5B2-07B59A946A49}" srcOrd="7" destOrd="0" presId="urn:microsoft.com/office/officeart/2005/8/layout/vList2"/>
    <dgm:cxn modelId="{EF1F2B4A-FB62-4153-B2B6-0266DFFE9BDC}" type="presParOf" srcId="{4A71257B-5991-4DBB-BBB0-2C8DE92B59C6}" destId="{89F9B73E-ED1D-47EE-B241-3424E19E51CF}" srcOrd="8" destOrd="0" presId="urn:microsoft.com/office/officeart/2005/8/layout/vList2"/>
    <dgm:cxn modelId="{3D51E761-1B07-47FB-AB8A-8EF52B6CE437}" type="presParOf" srcId="{4A71257B-5991-4DBB-BBB0-2C8DE92B59C6}" destId="{CE2F3EFA-DD86-40A2-9231-D789147B34CE}" srcOrd="9" destOrd="0" presId="urn:microsoft.com/office/officeart/2005/8/layout/vList2"/>
    <dgm:cxn modelId="{D5367FC0-D186-4198-B529-97BD80E350A5}" type="presParOf" srcId="{4A71257B-5991-4DBB-BBB0-2C8DE92B59C6}" destId="{3EF1B6B4-9A8A-4C73-8724-A2D4FA8D1D36}" srcOrd="1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8A7ED26-26B6-4BCB-87F4-8408F93C3A6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914B709E-A9CD-48B9-948D-76F582A61F14}">
      <dgm:prSet/>
      <dgm:spPr/>
      <dgm:t>
        <a:bodyPr/>
        <a:lstStyle/>
        <a:p>
          <a:pPr rtl="0"/>
          <a:r>
            <a:rPr lang="en-GB" dirty="0" smtClean="0"/>
            <a:t>Aesthetics dimension of a product’s quality deals with the extent to which it maximally appeals to the customer’s sense organs of sight, taste, smell, hearing and touch. It serves like the face value of the product that first and foremost attracts customers to it. </a:t>
          </a:r>
          <a:endParaRPr lang="en-GB" dirty="0"/>
        </a:p>
      </dgm:t>
    </dgm:pt>
    <dgm:pt modelId="{C32C1419-6C63-430A-B495-3EC18B91151F}" type="parTrans" cxnId="{9CF2B387-2CA3-4BFD-95F3-0466B800E47B}">
      <dgm:prSet/>
      <dgm:spPr/>
      <dgm:t>
        <a:bodyPr/>
        <a:lstStyle/>
        <a:p>
          <a:endParaRPr lang="en-GB"/>
        </a:p>
      </dgm:t>
    </dgm:pt>
    <dgm:pt modelId="{41CE74FB-E212-4762-A9EB-114A11B817E6}" type="sibTrans" cxnId="{9CF2B387-2CA3-4BFD-95F3-0466B800E47B}">
      <dgm:prSet/>
      <dgm:spPr/>
      <dgm:t>
        <a:bodyPr/>
        <a:lstStyle/>
        <a:p>
          <a:endParaRPr lang="en-GB"/>
        </a:p>
      </dgm:t>
    </dgm:pt>
    <dgm:pt modelId="{5179749E-16BD-4B1A-8864-A8504B52DB3D}">
      <dgm:prSet custT="1"/>
      <dgm:spPr/>
      <dgm:t>
        <a:bodyPr/>
        <a:lstStyle/>
        <a:p>
          <a:pPr rtl="0"/>
          <a:endParaRPr lang="en-GB" sz="2000" b="1" dirty="0" smtClean="0"/>
        </a:p>
        <a:p>
          <a:pPr rtl="0"/>
          <a:endParaRPr lang="en-GB" sz="2000" b="1" dirty="0" smtClean="0"/>
        </a:p>
        <a:p>
          <a:pPr rtl="0"/>
          <a:endParaRPr lang="en-GB" sz="2000" b="1" dirty="0" smtClean="0"/>
        </a:p>
        <a:p>
          <a:pPr rtl="0"/>
          <a:r>
            <a:rPr lang="en-GB" sz="2400" b="1" dirty="0" smtClean="0"/>
            <a:t>1) The first impression that majority of our educational products make is uncontrolled use of </a:t>
          </a:r>
          <a:r>
            <a:rPr lang="en-GB" sz="2400" b="1" dirty="0" smtClean="0">
              <a:solidFill>
                <a:srgbClr val="C00000"/>
              </a:solidFill>
            </a:rPr>
            <a:t>Ghetto Language</a:t>
          </a:r>
          <a:r>
            <a:rPr lang="en-GB" sz="2400" b="1" dirty="0" smtClean="0"/>
            <a:t>, wrongly styled Pidgin English.</a:t>
          </a:r>
        </a:p>
        <a:p>
          <a:pPr rtl="0"/>
          <a:r>
            <a:rPr lang="en-GB" sz="2400" b="1" dirty="0" smtClean="0">
              <a:solidFill>
                <a:srgbClr val="C00000"/>
              </a:solidFill>
            </a:rPr>
            <a:t>Nigerian universities are not far from being GHETTOS as they are often crowded , with very bad living conditions.</a:t>
          </a:r>
          <a:r>
            <a:rPr lang="en-GB" sz="2400" b="1" dirty="0" smtClean="0"/>
            <a:t> </a:t>
          </a:r>
          <a:endParaRPr lang="en-GB" sz="2400" dirty="0"/>
        </a:p>
      </dgm:t>
    </dgm:pt>
    <dgm:pt modelId="{C8F0B5D1-1513-448F-99B6-8C62F60F0195}" type="parTrans" cxnId="{3C45BC76-3F1F-4CF7-B59D-9325E373B979}">
      <dgm:prSet/>
      <dgm:spPr/>
      <dgm:t>
        <a:bodyPr/>
        <a:lstStyle/>
        <a:p>
          <a:endParaRPr lang="en-GB"/>
        </a:p>
      </dgm:t>
    </dgm:pt>
    <dgm:pt modelId="{A73DC631-CE4E-4B26-9677-4293579E947A}" type="sibTrans" cxnId="{3C45BC76-3F1F-4CF7-B59D-9325E373B979}">
      <dgm:prSet/>
      <dgm:spPr/>
      <dgm:t>
        <a:bodyPr/>
        <a:lstStyle/>
        <a:p>
          <a:endParaRPr lang="en-GB"/>
        </a:p>
      </dgm:t>
    </dgm:pt>
    <dgm:pt modelId="{36C4A583-0364-4495-8F3D-694FC0ABE119}">
      <dgm:prSet/>
      <dgm:spPr/>
      <dgm:t>
        <a:bodyPr/>
        <a:lstStyle/>
        <a:p>
          <a:pPr rtl="0"/>
          <a:r>
            <a:rPr lang="en-GB" b="1" dirty="0" smtClean="0"/>
            <a:t>2) Fiddling with their handsets uncontrollably </a:t>
          </a:r>
          <a:endParaRPr lang="en-GB" dirty="0"/>
        </a:p>
      </dgm:t>
    </dgm:pt>
    <dgm:pt modelId="{4538DE4D-FC94-4310-96F4-844FAAABFB09}" type="parTrans" cxnId="{13BCE417-26FF-417B-9C41-454CE0670E67}">
      <dgm:prSet/>
      <dgm:spPr/>
      <dgm:t>
        <a:bodyPr/>
        <a:lstStyle/>
        <a:p>
          <a:endParaRPr lang="en-GB"/>
        </a:p>
      </dgm:t>
    </dgm:pt>
    <dgm:pt modelId="{6C2F04D1-CCA3-4165-AF9C-73AB75DD34F0}" type="sibTrans" cxnId="{13BCE417-26FF-417B-9C41-454CE0670E67}">
      <dgm:prSet/>
      <dgm:spPr/>
      <dgm:t>
        <a:bodyPr/>
        <a:lstStyle/>
        <a:p>
          <a:endParaRPr lang="en-GB"/>
        </a:p>
      </dgm:t>
    </dgm:pt>
    <dgm:pt modelId="{E6FBC1DC-DC05-439D-9254-E4DF64B99EA4}" type="pres">
      <dgm:prSet presAssocID="{68A7ED26-26B6-4BCB-87F4-8408F93C3A6A}" presName="Name0" presStyleCnt="0">
        <dgm:presLayoutVars>
          <dgm:chMax val="7"/>
          <dgm:dir/>
          <dgm:animLvl val="lvl"/>
          <dgm:resizeHandles val="exact"/>
        </dgm:presLayoutVars>
      </dgm:prSet>
      <dgm:spPr/>
      <dgm:t>
        <a:bodyPr/>
        <a:lstStyle/>
        <a:p>
          <a:endParaRPr lang="en-GB"/>
        </a:p>
      </dgm:t>
    </dgm:pt>
    <dgm:pt modelId="{E00F3DB4-B9C7-4493-BC48-466B6442DD14}" type="pres">
      <dgm:prSet presAssocID="{914B709E-A9CD-48B9-948D-76F582A61F14}" presName="circle1" presStyleLbl="node1" presStyleIdx="0" presStyleCnt="3"/>
      <dgm:spPr/>
    </dgm:pt>
    <dgm:pt modelId="{2232A2A8-3BFE-407D-8A76-0E168E210388}" type="pres">
      <dgm:prSet presAssocID="{914B709E-A9CD-48B9-948D-76F582A61F14}" presName="space" presStyleCnt="0"/>
      <dgm:spPr/>
    </dgm:pt>
    <dgm:pt modelId="{F54F33F7-B543-4D86-A3AB-97CA5BC7D5E4}" type="pres">
      <dgm:prSet presAssocID="{914B709E-A9CD-48B9-948D-76F582A61F14}" presName="rect1" presStyleLbl="alignAcc1" presStyleIdx="0" presStyleCnt="3"/>
      <dgm:spPr/>
      <dgm:t>
        <a:bodyPr/>
        <a:lstStyle/>
        <a:p>
          <a:endParaRPr lang="en-GB"/>
        </a:p>
      </dgm:t>
    </dgm:pt>
    <dgm:pt modelId="{8670B8B4-681E-4EC9-85B1-C6C7A64E5964}" type="pres">
      <dgm:prSet presAssocID="{5179749E-16BD-4B1A-8864-A8504B52DB3D}" presName="vertSpace2" presStyleLbl="node1" presStyleIdx="0" presStyleCnt="3"/>
      <dgm:spPr/>
    </dgm:pt>
    <dgm:pt modelId="{56B84E5F-2B15-498E-B33E-2F60CCBED908}" type="pres">
      <dgm:prSet presAssocID="{5179749E-16BD-4B1A-8864-A8504B52DB3D}" presName="circle2" presStyleLbl="node1" presStyleIdx="1" presStyleCnt="3"/>
      <dgm:spPr/>
    </dgm:pt>
    <dgm:pt modelId="{F3333B7E-6FDE-4CDD-A1A0-C74A78C4EDA2}" type="pres">
      <dgm:prSet presAssocID="{5179749E-16BD-4B1A-8864-A8504B52DB3D}" presName="rect2" presStyleLbl="alignAcc1" presStyleIdx="1" presStyleCnt="3" custScaleY="98625"/>
      <dgm:spPr/>
      <dgm:t>
        <a:bodyPr/>
        <a:lstStyle/>
        <a:p>
          <a:endParaRPr lang="en-GB"/>
        </a:p>
      </dgm:t>
    </dgm:pt>
    <dgm:pt modelId="{B9282E7A-9E00-4863-BD04-975806ED95AA}" type="pres">
      <dgm:prSet presAssocID="{36C4A583-0364-4495-8F3D-694FC0ABE119}" presName="vertSpace3" presStyleLbl="node1" presStyleIdx="1" presStyleCnt="3"/>
      <dgm:spPr/>
    </dgm:pt>
    <dgm:pt modelId="{C50BD639-B3A5-4ADB-B54E-0C1E617ED2D5}" type="pres">
      <dgm:prSet presAssocID="{36C4A583-0364-4495-8F3D-694FC0ABE119}" presName="circle3" presStyleLbl="node1" presStyleIdx="2" presStyleCnt="3" custScaleY="31253" custLinFactNeighborX="-762" custLinFactNeighborY="64998"/>
      <dgm:spPr/>
    </dgm:pt>
    <dgm:pt modelId="{0D19841D-D11D-4452-9E66-603605E4BC2B}" type="pres">
      <dgm:prSet presAssocID="{36C4A583-0364-4495-8F3D-694FC0ABE119}" presName="rect3" presStyleLbl="alignAcc1" presStyleIdx="2" presStyleCnt="3" custScaleY="31253" custLinFactNeighborX="0" custLinFactNeighborY="30625"/>
      <dgm:spPr/>
      <dgm:t>
        <a:bodyPr/>
        <a:lstStyle/>
        <a:p>
          <a:endParaRPr lang="en-GB"/>
        </a:p>
      </dgm:t>
    </dgm:pt>
    <dgm:pt modelId="{0C2058DF-51B8-43AF-9045-91F7FE1A5F4D}" type="pres">
      <dgm:prSet presAssocID="{914B709E-A9CD-48B9-948D-76F582A61F14}" presName="rect1ParTxNoCh" presStyleLbl="alignAcc1" presStyleIdx="2" presStyleCnt="3">
        <dgm:presLayoutVars>
          <dgm:chMax val="1"/>
          <dgm:bulletEnabled val="1"/>
        </dgm:presLayoutVars>
      </dgm:prSet>
      <dgm:spPr/>
      <dgm:t>
        <a:bodyPr/>
        <a:lstStyle/>
        <a:p>
          <a:endParaRPr lang="en-GB"/>
        </a:p>
      </dgm:t>
    </dgm:pt>
    <dgm:pt modelId="{C10241B1-C23D-4366-BEA9-D6B198DCD0F0}" type="pres">
      <dgm:prSet presAssocID="{5179749E-16BD-4B1A-8864-A8504B52DB3D}" presName="rect2ParTxNoCh" presStyleLbl="alignAcc1" presStyleIdx="2" presStyleCnt="3">
        <dgm:presLayoutVars>
          <dgm:chMax val="1"/>
          <dgm:bulletEnabled val="1"/>
        </dgm:presLayoutVars>
      </dgm:prSet>
      <dgm:spPr/>
      <dgm:t>
        <a:bodyPr/>
        <a:lstStyle/>
        <a:p>
          <a:endParaRPr lang="en-GB"/>
        </a:p>
      </dgm:t>
    </dgm:pt>
    <dgm:pt modelId="{4B9D5021-F859-469F-98F3-926E348D6AA2}" type="pres">
      <dgm:prSet presAssocID="{36C4A583-0364-4495-8F3D-694FC0ABE119}" presName="rect3ParTxNoCh" presStyleLbl="alignAcc1" presStyleIdx="2" presStyleCnt="3">
        <dgm:presLayoutVars>
          <dgm:chMax val="1"/>
          <dgm:bulletEnabled val="1"/>
        </dgm:presLayoutVars>
      </dgm:prSet>
      <dgm:spPr/>
      <dgm:t>
        <a:bodyPr/>
        <a:lstStyle/>
        <a:p>
          <a:endParaRPr lang="en-GB"/>
        </a:p>
      </dgm:t>
    </dgm:pt>
  </dgm:ptLst>
  <dgm:cxnLst>
    <dgm:cxn modelId="{9CF2B387-2CA3-4BFD-95F3-0466B800E47B}" srcId="{68A7ED26-26B6-4BCB-87F4-8408F93C3A6A}" destId="{914B709E-A9CD-48B9-948D-76F582A61F14}" srcOrd="0" destOrd="0" parTransId="{C32C1419-6C63-430A-B495-3EC18B91151F}" sibTransId="{41CE74FB-E212-4762-A9EB-114A11B817E6}"/>
    <dgm:cxn modelId="{081903F1-DB06-47E4-85BF-4B5784576E61}" type="presOf" srcId="{5179749E-16BD-4B1A-8864-A8504B52DB3D}" destId="{F3333B7E-6FDE-4CDD-A1A0-C74A78C4EDA2}" srcOrd="0" destOrd="0" presId="urn:microsoft.com/office/officeart/2005/8/layout/target3"/>
    <dgm:cxn modelId="{E1DAB615-95FE-4FE6-99BE-37A348EB245E}" type="presOf" srcId="{68A7ED26-26B6-4BCB-87F4-8408F93C3A6A}" destId="{E6FBC1DC-DC05-439D-9254-E4DF64B99EA4}" srcOrd="0" destOrd="0" presId="urn:microsoft.com/office/officeart/2005/8/layout/target3"/>
    <dgm:cxn modelId="{3C45BC76-3F1F-4CF7-B59D-9325E373B979}" srcId="{68A7ED26-26B6-4BCB-87F4-8408F93C3A6A}" destId="{5179749E-16BD-4B1A-8864-A8504B52DB3D}" srcOrd="1" destOrd="0" parTransId="{C8F0B5D1-1513-448F-99B6-8C62F60F0195}" sibTransId="{A73DC631-CE4E-4B26-9677-4293579E947A}"/>
    <dgm:cxn modelId="{D6FC7576-DF3B-4547-ACFF-2E70D6ADA782}" type="presOf" srcId="{36C4A583-0364-4495-8F3D-694FC0ABE119}" destId="{4B9D5021-F859-469F-98F3-926E348D6AA2}" srcOrd="1" destOrd="0" presId="urn:microsoft.com/office/officeart/2005/8/layout/target3"/>
    <dgm:cxn modelId="{B8438E80-1E7F-431D-93A8-13B50AA14313}" type="presOf" srcId="{5179749E-16BD-4B1A-8864-A8504B52DB3D}" destId="{C10241B1-C23D-4366-BEA9-D6B198DCD0F0}" srcOrd="1" destOrd="0" presId="urn:microsoft.com/office/officeart/2005/8/layout/target3"/>
    <dgm:cxn modelId="{BCDBDC7C-0A80-4B03-8B5A-DBBD56BA7790}" type="presOf" srcId="{914B709E-A9CD-48B9-948D-76F582A61F14}" destId="{F54F33F7-B543-4D86-A3AB-97CA5BC7D5E4}" srcOrd="0" destOrd="0" presId="urn:microsoft.com/office/officeart/2005/8/layout/target3"/>
    <dgm:cxn modelId="{13BCE417-26FF-417B-9C41-454CE0670E67}" srcId="{68A7ED26-26B6-4BCB-87F4-8408F93C3A6A}" destId="{36C4A583-0364-4495-8F3D-694FC0ABE119}" srcOrd="2" destOrd="0" parTransId="{4538DE4D-FC94-4310-96F4-844FAAABFB09}" sibTransId="{6C2F04D1-CCA3-4165-AF9C-73AB75DD34F0}"/>
    <dgm:cxn modelId="{DA5DC04C-524A-4448-8728-4AD75D73A777}" type="presOf" srcId="{36C4A583-0364-4495-8F3D-694FC0ABE119}" destId="{0D19841D-D11D-4452-9E66-603605E4BC2B}" srcOrd="0" destOrd="0" presId="urn:microsoft.com/office/officeart/2005/8/layout/target3"/>
    <dgm:cxn modelId="{FE2B8987-A2B2-405A-A8A6-F327F89C7834}" type="presOf" srcId="{914B709E-A9CD-48B9-948D-76F582A61F14}" destId="{0C2058DF-51B8-43AF-9045-91F7FE1A5F4D}" srcOrd="1" destOrd="0" presId="urn:microsoft.com/office/officeart/2005/8/layout/target3"/>
    <dgm:cxn modelId="{B0FA3B6F-A437-4783-89DD-53322EFD2415}" type="presParOf" srcId="{E6FBC1DC-DC05-439D-9254-E4DF64B99EA4}" destId="{E00F3DB4-B9C7-4493-BC48-466B6442DD14}" srcOrd="0" destOrd="0" presId="urn:microsoft.com/office/officeart/2005/8/layout/target3"/>
    <dgm:cxn modelId="{11F5C882-DF9F-43EE-B1A3-09C9D347520B}" type="presParOf" srcId="{E6FBC1DC-DC05-439D-9254-E4DF64B99EA4}" destId="{2232A2A8-3BFE-407D-8A76-0E168E210388}" srcOrd="1" destOrd="0" presId="urn:microsoft.com/office/officeart/2005/8/layout/target3"/>
    <dgm:cxn modelId="{F7981B60-0315-4DF6-A431-4A33FE1A46E4}" type="presParOf" srcId="{E6FBC1DC-DC05-439D-9254-E4DF64B99EA4}" destId="{F54F33F7-B543-4D86-A3AB-97CA5BC7D5E4}" srcOrd="2" destOrd="0" presId="urn:microsoft.com/office/officeart/2005/8/layout/target3"/>
    <dgm:cxn modelId="{885435D1-EA87-4221-924D-16F1BA587CC9}" type="presParOf" srcId="{E6FBC1DC-DC05-439D-9254-E4DF64B99EA4}" destId="{8670B8B4-681E-4EC9-85B1-C6C7A64E5964}" srcOrd="3" destOrd="0" presId="urn:microsoft.com/office/officeart/2005/8/layout/target3"/>
    <dgm:cxn modelId="{B1E0134C-D47E-403E-A310-D49FC79D08F8}" type="presParOf" srcId="{E6FBC1DC-DC05-439D-9254-E4DF64B99EA4}" destId="{56B84E5F-2B15-498E-B33E-2F60CCBED908}" srcOrd="4" destOrd="0" presId="urn:microsoft.com/office/officeart/2005/8/layout/target3"/>
    <dgm:cxn modelId="{372D3ECC-1A43-48E6-84EE-E532D2221881}" type="presParOf" srcId="{E6FBC1DC-DC05-439D-9254-E4DF64B99EA4}" destId="{F3333B7E-6FDE-4CDD-A1A0-C74A78C4EDA2}" srcOrd="5" destOrd="0" presId="urn:microsoft.com/office/officeart/2005/8/layout/target3"/>
    <dgm:cxn modelId="{77180306-45D1-400D-88FD-D2D6E9E4B90C}" type="presParOf" srcId="{E6FBC1DC-DC05-439D-9254-E4DF64B99EA4}" destId="{B9282E7A-9E00-4863-BD04-975806ED95AA}" srcOrd="6" destOrd="0" presId="urn:microsoft.com/office/officeart/2005/8/layout/target3"/>
    <dgm:cxn modelId="{641C5B53-9333-4E58-9FA2-D3FEA50702BD}" type="presParOf" srcId="{E6FBC1DC-DC05-439D-9254-E4DF64B99EA4}" destId="{C50BD639-B3A5-4ADB-B54E-0C1E617ED2D5}" srcOrd="7" destOrd="0" presId="urn:microsoft.com/office/officeart/2005/8/layout/target3"/>
    <dgm:cxn modelId="{9439EB41-FA2B-4D60-AE08-0FE221C62E8D}" type="presParOf" srcId="{E6FBC1DC-DC05-439D-9254-E4DF64B99EA4}" destId="{0D19841D-D11D-4452-9E66-603605E4BC2B}" srcOrd="8" destOrd="0" presId="urn:microsoft.com/office/officeart/2005/8/layout/target3"/>
    <dgm:cxn modelId="{6F14EEA5-9883-42AE-8E3A-7CD45D75D7EE}" type="presParOf" srcId="{E6FBC1DC-DC05-439D-9254-E4DF64B99EA4}" destId="{0C2058DF-51B8-43AF-9045-91F7FE1A5F4D}" srcOrd="9" destOrd="0" presId="urn:microsoft.com/office/officeart/2005/8/layout/target3"/>
    <dgm:cxn modelId="{1C8522DD-D291-4D61-B1CB-730DAD259898}" type="presParOf" srcId="{E6FBC1DC-DC05-439D-9254-E4DF64B99EA4}" destId="{C10241B1-C23D-4366-BEA9-D6B198DCD0F0}" srcOrd="10" destOrd="0" presId="urn:microsoft.com/office/officeart/2005/8/layout/target3"/>
    <dgm:cxn modelId="{265B2216-6B4C-4C5F-B737-2A4733EEFA28}" type="presParOf" srcId="{E6FBC1DC-DC05-439D-9254-E4DF64B99EA4}" destId="{4B9D5021-F859-469F-98F3-926E348D6AA2}" srcOrd="11" destOrd="0" presId="urn:microsoft.com/office/officeart/2005/8/layout/targe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893B184-E1EE-4D22-A025-E200510CC17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6A5701C-A739-4E66-8D41-02CF174DFA5D}">
      <dgm:prSet/>
      <dgm:spPr/>
      <dgm:t>
        <a:bodyPr/>
        <a:lstStyle/>
        <a:p>
          <a:pPr rtl="0"/>
          <a:r>
            <a:rPr lang="en-GB" b="1" dirty="0" smtClean="0"/>
            <a:t>Perceived quality is the reputation of the product to attract positive predisposition, attitude and interest of the customers.</a:t>
          </a:r>
          <a:endParaRPr lang="en-GB" b="1" dirty="0"/>
        </a:p>
      </dgm:t>
    </dgm:pt>
    <dgm:pt modelId="{08230333-02FD-4925-A4CA-F001227D9A01}" type="parTrans" cxnId="{24412A6C-C9F8-472B-9190-4B18EB472E36}">
      <dgm:prSet/>
      <dgm:spPr/>
      <dgm:t>
        <a:bodyPr/>
        <a:lstStyle/>
        <a:p>
          <a:endParaRPr lang="en-GB"/>
        </a:p>
      </dgm:t>
    </dgm:pt>
    <dgm:pt modelId="{731C3833-F142-433C-BADB-D6CB63C5A3BA}" type="sibTrans" cxnId="{24412A6C-C9F8-472B-9190-4B18EB472E36}">
      <dgm:prSet/>
      <dgm:spPr/>
      <dgm:t>
        <a:bodyPr/>
        <a:lstStyle/>
        <a:p>
          <a:endParaRPr lang="en-GB"/>
        </a:p>
      </dgm:t>
    </dgm:pt>
    <dgm:pt modelId="{87DCBFFA-C047-4077-9A1C-660AE709685E}">
      <dgm:prSet/>
      <dgm:spPr/>
      <dgm:t>
        <a:bodyPr/>
        <a:lstStyle/>
        <a:p>
          <a:pPr rtl="0"/>
          <a:r>
            <a:rPr lang="en-GB" b="1" dirty="0" smtClean="0"/>
            <a:t>The reputation, branding, and ranking of a university depend largely on the extent to which every of the institution’s products is of utmost quality.</a:t>
          </a:r>
          <a:endParaRPr lang="en-GB" b="1" dirty="0"/>
        </a:p>
      </dgm:t>
    </dgm:pt>
    <dgm:pt modelId="{D79130F3-8C76-412A-A980-EEFE563EFF58}" type="parTrans" cxnId="{97323AB8-FF8C-41AA-BA71-197A90445907}">
      <dgm:prSet/>
      <dgm:spPr/>
      <dgm:t>
        <a:bodyPr/>
        <a:lstStyle/>
        <a:p>
          <a:endParaRPr lang="en-GB"/>
        </a:p>
      </dgm:t>
    </dgm:pt>
    <dgm:pt modelId="{BA0301D9-6438-48E8-AF82-E1A75F6B1A6B}" type="sibTrans" cxnId="{97323AB8-FF8C-41AA-BA71-197A90445907}">
      <dgm:prSet/>
      <dgm:spPr/>
      <dgm:t>
        <a:bodyPr/>
        <a:lstStyle/>
        <a:p>
          <a:endParaRPr lang="en-GB"/>
        </a:p>
      </dgm:t>
    </dgm:pt>
    <dgm:pt modelId="{4DB1806E-CA4E-4570-A6D6-1FBB2B75D386}" type="pres">
      <dgm:prSet presAssocID="{C893B184-E1EE-4D22-A025-E200510CC178}" presName="Name0" presStyleCnt="0">
        <dgm:presLayoutVars>
          <dgm:dir/>
          <dgm:animLvl val="lvl"/>
          <dgm:resizeHandles val="exact"/>
        </dgm:presLayoutVars>
      </dgm:prSet>
      <dgm:spPr/>
      <dgm:t>
        <a:bodyPr/>
        <a:lstStyle/>
        <a:p>
          <a:endParaRPr lang="en-GB"/>
        </a:p>
      </dgm:t>
    </dgm:pt>
    <dgm:pt modelId="{DFFAE9DB-5851-49E6-ACF7-4F1C1381DC7B}" type="pres">
      <dgm:prSet presAssocID="{46A5701C-A739-4E66-8D41-02CF174DFA5D}" presName="linNode" presStyleCnt="0"/>
      <dgm:spPr/>
    </dgm:pt>
    <dgm:pt modelId="{2CB7E0C4-4944-4FBB-BF13-C60E6801E338}" type="pres">
      <dgm:prSet presAssocID="{46A5701C-A739-4E66-8D41-02CF174DFA5D}" presName="parentText" presStyleLbl="node1" presStyleIdx="0" presStyleCnt="2" custScaleX="201871">
        <dgm:presLayoutVars>
          <dgm:chMax val="1"/>
          <dgm:bulletEnabled val="1"/>
        </dgm:presLayoutVars>
      </dgm:prSet>
      <dgm:spPr/>
      <dgm:t>
        <a:bodyPr/>
        <a:lstStyle/>
        <a:p>
          <a:endParaRPr lang="en-GB"/>
        </a:p>
      </dgm:t>
    </dgm:pt>
    <dgm:pt modelId="{1FCDC3CB-65E5-4C2F-BA85-0148C69A7286}" type="pres">
      <dgm:prSet presAssocID="{731C3833-F142-433C-BADB-D6CB63C5A3BA}" presName="sp" presStyleCnt="0"/>
      <dgm:spPr/>
    </dgm:pt>
    <dgm:pt modelId="{2CD5F6C0-5C17-448D-B63C-B5ACF8BDB507}" type="pres">
      <dgm:prSet presAssocID="{87DCBFFA-C047-4077-9A1C-660AE709685E}" presName="linNode" presStyleCnt="0"/>
      <dgm:spPr/>
    </dgm:pt>
    <dgm:pt modelId="{304E5BE7-0934-4891-AF51-97D7E0969ED2}" type="pres">
      <dgm:prSet presAssocID="{87DCBFFA-C047-4077-9A1C-660AE709685E}" presName="parentText" presStyleLbl="node1" presStyleIdx="1" presStyleCnt="2" custScaleX="223746">
        <dgm:presLayoutVars>
          <dgm:chMax val="1"/>
          <dgm:bulletEnabled val="1"/>
        </dgm:presLayoutVars>
      </dgm:prSet>
      <dgm:spPr/>
      <dgm:t>
        <a:bodyPr/>
        <a:lstStyle/>
        <a:p>
          <a:endParaRPr lang="en-GB"/>
        </a:p>
      </dgm:t>
    </dgm:pt>
  </dgm:ptLst>
  <dgm:cxnLst>
    <dgm:cxn modelId="{92EA7B1D-0DEB-4D50-9D1E-6E76683023E8}" type="presOf" srcId="{C893B184-E1EE-4D22-A025-E200510CC178}" destId="{4DB1806E-CA4E-4570-A6D6-1FBB2B75D386}" srcOrd="0" destOrd="0" presId="urn:microsoft.com/office/officeart/2005/8/layout/vList5"/>
    <dgm:cxn modelId="{97323AB8-FF8C-41AA-BA71-197A90445907}" srcId="{C893B184-E1EE-4D22-A025-E200510CC178}" destId="{87DCBFFA-C047-4077-9A1C-660AE709685E}" srcOrd="1" destOrd="0" parTransId="{D79130F3-8C76-412A-A980-EEFE563EFF58}" sibTransId="{BA0301D9-6438-48E8-AF82-E1A75F6B1A6B}"/>
    <dgm:cxn modelId="{1CCD5AE6-ECBD-40DC-895B-098E8578E27F}" type="presOf" srcId="{46A5701C-A739-4E66-8D41-02CF174DFA5D}" destId="{2CB7E0C4-4944-4FBB-BF13-C60E6801E338}" srcOrd="0" destOrd="0" presId="urn:microsoft.com/office/officeart/2005/8/layout/vList5"/>
    <dgm:cxn modelId="{24412A6C-C9F8-472B-9190-4B18EB472E36}" srcId="{C893B184-E1EE-4D22-A025-E200510CC178}" destId="{46A5701C-A739-4E66-8D41-02CF174DFA5D}" srcOrd="0" destOrd="0" parTransId="{08230333-02FD-4925-A4CA-F001227D9A01}" sibTransId="{731C3833-F142-433C-BADB-D6CB63C5A3BA}"/>
    <dgm:cxn modelId="{E9B59E88-880C-46C2-B3D3-AC6C0FDA38C0}" type="presOf" srcId="{87DCBFFA-C047-4077-9A1C-660AE709685E}" destId="{304E5BE7-0934-4891-AF51-97D7E0969ED2}" srcOrd="0" destOrd="0" presId="urn:microsoft.com/office/officeart/2005/8/layout/vList5"/>
    <dgm:cxn modelId="{139A80EA-C1BA-48A9-BA5F-87BBE3F07018}" type="presParOf" srcId="{4DB1806E-CA4E-4570-A6D6-1FBB2B75D386}" destId="{DFFAE9DB-5851-49E6-ACF7-4F1C1381DC7B}" srcOrd="0" destOrd="0" presId="urn:microsoft.com/office/officeart/2005/8/layout/vList5"/>
    <dgm:cxn modelId="{2CDBD191-B85A-4AF0-A0BE-D4B46D317276}" type="presParOf" srcId="{DFFAE9DB-5851-49E6-ACF7-4F1C1381DC7B}" destId="{2CB7E0C4-4944-4FBB-BF13-C60E6801E338}" srcOrd="0" destOrd="0" presId="urn:microsoft.com/office/officeart/2005/8/layout/vList5"/>
    <dgm:cxn modelId="{22A2AA57-4870-4821-BF21-DD9EC3D84ACC}" type="presParOf" srcId="{4DB1806E-CA4E-4570-A6D6-1FBB2B75D386}" destId="{1FCDC3CB-65E5-4C2F-BA85-0148C69A7286}" srcOrd="1" destOrd="0" presId="urn:microsoft.com/office/officeart/2005/8/layout/vList5"/>
    <dgm:cxn modelId="{8C19A1EE-8353-408B-867F-60F992287E93}" type="presParOf" srcId="{4DB1806E-CA4E-4570-A6D6-1FBB2B75D386}" destId="{2CD5F6C0-5C17-448D-B63C-B5ACF8BDB507}" srcOrd="2" destOrd="0" presId="urn:microsoft.com/office/officeart/2005/8/layout/vList5"/>
    <dgm:cxn modelId="{C8BCB4AF-B13C-4050-80A2-C52D15F08E22}" type="presParOf" srcId="{2CD5F6C0-5C17-448D-B63C-B5ACF8BDB507}" destId="{304E5BE7-0934-4891-AF51-97D7E0969ED2}"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77A7539-CD55-4767-9188-527224CD0837}" type="doc">
      <dgm:prSet loTypeId="urn:microsoft.com/office/officeart/2005/8/layout/hList7#2" loCatId="list" qsTypeId="urn:microsoft.com/office/officeart/2005/8/quickstyle/simple1" qsCatId="simple" csTypeId="urn:microsoft.com/office/officeart/2005/8/colors/accent1_2" csCatId="accent1" phldr="1"/>
      <dgm:spPr/>
      <dgm:t>
        <a:bodyPr/>
        <a:lstStyle/>
        <a:p>
          <a:endParaRPr lang="en-GB"/>
        </a:p>
      </dgm:t>
    </dgm:pt>
    <dgm:pt modelId="{12375F22-9006-40B6-81B5-DF7550D25B0F}">
      <dgm:prSet custT="1"/>
      <dgm:spPr>
        <a:solidFill>
          <a:srgbClr val="C00000"/>
        </a:solidFill>
      </dgm:spPr>
      <dgm:t>
        <a:bodyPr/>
        <a:lstStyle/>
        <a:p>
          <a:pPr rtl="0"/>
          <a:r>
            <a:rPr lang="en-GB" sz="2400" b="1" dirty="0" smtClean="0"/>
            <a:t>Annually, Nigeria spends over </a:t>
          </a:r>
          <a:r>
            <a:rPr lang="en-GB" sz="2400" b="1" dirty="0" err="1" smtClean="0"/>
            <a:t>N1.5</a:t>
          </a:r>
          <a:r>
            <a:rPr lang="en-GB" sz="2400" b="1" dirty="0" smtClean="0"/>
            <a:t> trillion on students studying abroad</a:t>
          </a:r>
          <a:r>
            <a:rPr lang="en-GB" sz="1900" b="1" dirty="0" smtClean="0"/>
            <a:t>. </a:t>
          </a:r>
          <a:endParaRPr lang="en-GB" sz="1900" dirty="0"/>
        </a:p>
      </dgm:t>
    </dgm:pt>
    <dgm:pt modelId="{CD459114-1941-42AA-8C3F-786B7CE4183A}" type="parTrans" cxnId="{DB934A5A-E3AA-4FBA-BCA6-1B010955CAA8}">
      <dgm:prSet/>
      <dgm:spPr/>
      <dgm:t>
        <a:bodyPr/>
        <a:lstStyle/>
        <a:p>
          <a:endParaRPr lang="en-GB"/>
        </a:p>
      </dgm:t>
    </dgm:pt>
    <dgm:pt modelId="{A6E4C74A-5BAC-4799-8B8D-787B8CD6020E}" type="sibTrans" cxnId="{DB934A5A-E3AA-4FBA-BCA6-1B010955CAA8}">
      <dgm:prSet/>
      <dgm:spPr/>
      <dgm:t>
        <a:bodyPr/>
        <a:lstStyle/>
        <a:p>
          <a:endParaRPr lang="en-GB"/>
        </a:p>
      </dgm:t>
    </dgm:pt>
    <dgm:pt modelId="{7A713000-EF3A-4931-9EA5-8C11335127F0}">
      <dgm:prSet custT="1"/>
      <dgm:spPr>
        <a:solidFill>
          <a:srgbClr val="C00000"/>
        </a:solidFill>
      </dgm:spPr>
      <dgm:t>
        <a:bodyPr/>
        <a:lstStyle/>
        <a:p>
          <a:pPr rtl="0"/>
          <a:r>
            <a:rPr lang="en-GB" sz="2000" b="1" dirty="0" smtClean="0"/>
            <a:t>Ghana gets over </a:t>
          </a:r>
          <a:r>
            <a:rPr lang="en-GB" sz="2000" b="1" dirty="0" err="1" smtClean="0"/>
            <a:t>N160</a:t>
          </a:r>
          <a:r>
            <a:rPr lang="en-GB" sz="2000" b="1" dirty="0" smtClean="0"/>
            <a:t> Billion of Nigerian students’ funds (Premium Times, 2013). </a:t>
          </a:r>
          <a:endParaRPr lang="en-GB" sz="2000" dirty="0"/>
        </a:p>
      </dgm:t>
    </dgm:pt>
    <dgm:pt modelId="{5DE446E4-9AFE-4964-A7D7-8F4B51CF89A6}" type="parTrans" cxnId="{AD5FB561-081D-451F-B24A-CBC2DF640488}">
      <dgm:prSet/>
      <dgm:spPr/>
      <dgm:t>
        <a:bodyPr/>
        <a:lstStyle/>
        <a:p>
          <a:endParaRPr lang="en-GB"/>
        </a:p>
      </dgm:t>
    </dgm:pt>
    <dgm:pt modelId="{FA93C65D-504E-4735-808E-7B25918F097B}" type="sibTrans" cxnId="{AD5FB561-081D-451F-B24A-CBC2DF640488}">
      <dgm:prSet/>
      <dgm:spPr/>
      <dgm:t>
        <a:bodyPr/>
        <a:lstStyle/>
        <a:p>
          <a:endParaRPr lang="en-GB"/>
        </a:p>
      </dgm:t>
    </dgm:pt>
    <dgm:pt modelId="{1FFE0570-2BF5-4F16-A7DB-05061352EAD2}">
      <dgm:prSet custT="1"/>
      <dgm:spPr>
        <a:solidFill>
          <a:srgbClr val="C00000"/>
        </a:solidFill>
      </dgm:spPr>
      <dgm:t>
        <a:bodyPr/>
        <a:lstStyle/>
        <a:p>
          <a:pPr rtl="0"/>
          <a:r>
            <a:rPr lang="en-GB" sz="2000" b="1" dirty="0" smtClean="0"/>
            <a:t>Nigerian students spend over </a:t>
          </a:r>
          <a:r>
            <a:rPr lang="en-GB" sz="2000" b="1" dirty="0" err="1" smtClean="0"/>
            <a:t>N264</a:t>
          </a:r>
          <a:r>
            <a:rPr lang="en-GB" sz="2000" b="1" dirty="0" smtClean="0"/>
            <a:t> Billion annually studying in the United Kingdom</a:t>
          </a:r>
          <a:r>
            <a:rPr lang="en-US" sz="2000" b="1" dirty="0" smtClean="0"/>
            <a:t> (Nigerian Curiosity, 2010).</a:t>
          </a:r>
          <a:endParaRPr lang="en-GB" sz="2000" dirty="0"/>
        </a:p>
      </dgm:t>
    </dgm:pt>
    <dgm:pt modelId="{C5DC62C6-0980-4BDC-9AB6-7A7470EFD9A5}" type="parTrans" cxnId="{EEE52569-4A44-4ACA-B30D-724A8D1DBE73}">
      <dgm:prSet/>
      <dgm:spPr/>
      <dgm:t>
        <a:bodyPr/>
        <a:lstStyle/>
        <a:p>
          <a:endParaRPr lang="en-GB"/>
        </a:p>
      </dgm:t>
    </dgm:pt>
    <dgm:pt modelId="{775ED0DA-E7DD-4D77-9583-65F9E412E397}" type="sibTrans" cxnId="{EEE52569-4A44-4ACA-B30D-724A8D1DBE73}">
      <dgm:prSet/>
      <dgm:spPr/>
      <dgm:t>
        <a:bodyPr/>
        <a:lstStyle/>
        <a:p>
          <a:endParaRPr lang="en-GB"/>
        </a:p>
      </dgm:t>
    </dgm:pt>
    <dgm:pt modelId="{43ACDD70-79DD-4F71-AF4E-D1DD34238D42}">
      <dgm:prSet custT="1"/>
      <dgm:spPr>
        <a:solidFill>
          <a:srgbClr val="C00000"/>
        </a:solidFill>
      </dgm:spPr>
      <dgm:t>
        <a:bodyPr/>
        <a:lstStyle/>
        <a:p>
          <a:pPr rtl="0"/>
          <a:r>
            <a:rPr lang="en-US" sz="1800" b="1" dirty="0" smtClean="0"/>
            <a:t> </a:t>
          </a:r>
          <a:r>
            <a:rPr lang="en-US" sz="2000" b="1" dirty="0" smtClean="0"/>
            <a:t>Nigerians spend an average of $500 million annually on European and American universities (</a:t>
          </a:r>
          <a:r>
            <a:rPr lang="en-US" sz="2000" b="1" dirty="0" err="1" smtClean="0"/>
            <a:t>CVC</a:t>
          </a:r>
          <a:r>
            <a:rPr lang="en-US" sz="2000" b="1" dirty="0" smtClean="0"/>
            <a:t>, 2013).</a:t>
          </a:r>
          <a:endParaRPr lang="en-GB" sz="2000" dirty="0"/>
        </a:p>
      </dgm:t>
    </dgm:pt>
    <dgm:pt modelId="{FEBEC392-6742-4102-851C-42497472A1EA}" type="parTrans" cxnId="{B5F8FA24-3EE0-4F17-B4D3-EDB5B5A67B27}">
      <dgm:prSet/>
      <dgm:spPr/>
      <dgm:t>
        <a:bodyPr/>
        <a:lstStyle/>
        <a:p>
          <a:endParaRPr lang="en-GB"/>
        </a:p>
      </dgm:t>
    </dgm:pt>
    <dgm:pt modelId="{A3436CE7-67B8-4045-9BAF-5452F326BD59}" type="sibTrans" cxnId="{B5F8FA24-3EE0-4F17-B4D3-EDB5B5A67B27}">
      <dgm:prSet/>
      <dgm:spPr/>
      <dgm:t>
        <a:bodyPr/>
        <a:lstStyle/>
        <a:p>
          <a:endParaRPr lang="en-GB"/>
        </a:p>
      </dgm:t>
    </dgm:pt>
    <dgm:pt modelId="{84ABF6F5-D100-4915-A0C7-307654F307C8}" type="pres">
      <dgm:prSet presAssocID="{777A7539-CD55-4767-9188-527224CD0837}" presName="Name0" presStyleCnt="0">
        <dgm:presLayoutVars>
          <dgm:dir/>
          <dgm:resizeHandles val="exact"/>
        </dgm:presLayoutVars>
      </dgm:prSet>
      <dgm:spPr/>
      <dgm:t>
        <a:bodyPr/>
        <a:lstStyle/>
        <a:p>
          <a:endParaRPr lang="en-US"/>
        </a:p>
      </dgm:t>
    </dgm:pt>
    <dgm:pt modelId="{9F73728B-ED4A-491C-8FD0-52B8F6CDA79E}" type="pres">
      <dgm:prSet presAssocID="{777A7539-CD55-4767-9188-527224CD0837}" presName="fgShape" presStyleLbl="fgShp" presStyleIdx="0" presStyleCnt="1" custScaleY="50000" custLinFactNeighborX="-17" custLinFactNeighborY="34624"/>
      <dgm:spPr/>
    </dgm:pt>
    <dgm:pt modelId="{091F78BB-78B6-452F-9634-9708E5FC9787}" type="pres">
      <dgm:prSet presAssocID="{777A7539-CD55-4767-9188-527224CD0837}" presName="linComp" presStyleCnt="0"/>
      <dgm:spPr/>
    </dgm:pt>
    <dgm:pt modelId="{E3E25E06-CBE8-4892-8B96-1AFA7CB2531E}" type="pres">
      <dgm:prSet presAssocID="{12375F22-9006-40B6-81B5-DF7550D25B0F}" presName="compNode" presStyleCnt="0"/>
      <dgm:spPr/>
    </dgm:pt>
    <dgm:pt modelId="{B1EA31A3-E800-4F86-B4EA-1F84CE1A37B6}" type="pres">
      <dgm:prSet presAssocID="{12375F22-9006-40B6-81B5-DF7550D25B0F}" presName="bkgdShape" presStyleLbl="node1" presStyleIdx="0" presStyleCnt="4"/>
      <dgm:spPr/>
      <dgm:t>
        <a:bodyPr/>
        <a:lstStyle/>
        <a:p>
          <a:endParaRPr lang="en-US"/>
        </a:p>
      </dgm:t>
    </dgm:pt>
    <dgm:pt modelId="{79895CF2-B255-4017-B812-B755EDB2D89F}" type="pres">
      <dgm:prSet presAssocID="{12375F22-9006-40B6-81B5-DF7550D25B0F}" presName="nodeTx" presStyleLbl="node1" presStyleIdx="0" presStyleCnt="4">
        <dgm:presLayoutVars>
          <dgm:bulletEnabled val="1"/>
        </dgm:presLayoutVars>
      </dgm:prSet>
      <dgm:spPr/>
      <dgm:t>
        <a:bodyPr/>
        <a:lstStyle/>
        <a:p>
          <a:endParaRPr lang="en-US"/>
        </a:p>
      </dgm:t>
    </dgm:pt>
    <dgm:pt modelId="{143461DD-BE58-4FAF-BFC0-CD37B729F086}" type="pres">
      <dgm:prSet presAssocID="{12375F22-9006-40B6-81B5-DF7550D25B0F}" presName="invisiNode" presStyleLbl="node1" presStyleIdx="0" presStyleCnt="4"/>
      <dgm:spPr/>
    </dgm:pt>
    <dgm:pt modelId="{420906DF-2A1A-4EA3-B334-4F1BE9E7B119}" type="pres">
      <dgm:prSet presAssocID="{12375F22-9006-40B6-81B5-DF7550D25B0F}" presName="imagNode" presStyleLbl="fgImgPlace1" presStyleIdx="0" presStyleCnt="4"/>
      <dgm:spPr/>
    </dgm:pt>
    <dgm:pt modelId="{0B95333F-B041-4B87-AF12-596FCC499752}" type="pres">
      <dgm:prSet presAssocID="{A6E4C74A-5BAC-4799-8B8D-787B8CD6020E}" presName="sibTrans" presStyleLbl="sibTrans2D1" presStyleIdx="0" presStyleCnt="0"/>
      <dgm:spPr/>
      <dgm:t>
        <a:bodyPr/>
        <a:lstStyle/>
        <a:p>
          <a:endParaRPr lang="en-US"/>
        </a:p>
      </dgm:t>
    </dgm:pt>
    <dgm:pt modelId="{59725E30-BEC4-40AA-A3BD-8F2CC291C0F3}" type="pres">
      <dgm:prSet presAssocID="{7A713000-EF3A-4931-9EA5-8C11335127F0}" presName="compNode" presStyleCnt="0"/>
      <dgm:spPr/>
    </dgm:pt>
    <dgm:pt modelId="{9319CC0C-A1B6-48D8-A728-241C6922BC21}" type="pres">
      <dgm:prSet presAssocID="{7A713000-EF3A-4931-9EA5-8C11335127F0}" presName="bkgdShape" presStyleLbl="node1" presStyleIdx="1" presStyleCnt="4"/>
      <dgm:spPr/>
      <dgm:t>
        <a:bodyPr/>
        <a:lstStyle/>
        <a:p>
          <a:endParaRPr lang="en-US"/>
        </a:p>
      </dgm:t>
    </dgm:pt>
    <dgm:pt modelId="{5119E113-7B77-4DAF-B483-3447CA57CB7A}" type="pres">
      <dgm:prSet presAssocID="{7A713000-EF3A-4931-9EA5-8C11335127F0}" presName="nodeTx" presStyleLbl="node1" presStyleIdx="1" presStyleCnt="4">
        <dgm:presLayoutVars>
          <dgm:bulletEnabled val="1"/>
        </dgm:presLayoutVars>
      </dgm:prSet>
      <dgm:spPr/>
      <dgm:t>
        <a:bodyPr/>
        <a:lstStyle/>
        <a:p>
          <a:endParaRPr lang="en-US"/>
        </a:p>
      </dgm:t>
    </dgm:pt>
    <dgm:pt modelId="{67D87F29-62A6-45D3-8EE2-AB6B4B9036D9}" type="pres">
      <dgm:prSet presAssocID="{7A713000-EF3A-4931-9EA5-8C11335127F0}" presName="invisiNode" presStyleLbl="node1" presStyleIdx="1" presStyleCnt="4"/>
      <dgm:spPr/>
    </dgm:pt>
    <dgm:pt modelId="{50CEF99A-CD7F-46A5-A8AF-06719A1D1FC6}" type="pres">
      <dgm:prSet presAssocID="{7A713000-EF3A-4931-9EA5-8C11335127F0}" presName="imagNode" presStyleLbl="fgImgPlace1" presStyleIdx="1" presStyleCnt="4"/>
      <dgm:spPr/>
    </dgm:pt>
    <dgm:pt modelId="{7EE76EE0-0E11-46EB-B956-F1A4D8FCF987}" type="pres">
      <dgm:prSet presAssocID="{FA93C65D-504E-4735-808E-7B25918F097B}" presName="sibTrans" presStyleLbl="sibTrans2D1" presStyleIdx="0" presStyleCnt="0"/>
      <dgm:spPr/>
      <dgm:t>
        <a:bodyPr/>
        <a:lstStyle/>
        <a:p>
          <a:endParaRPr lang="en-US"/>
        </a:p>
      </dgm:t>
    </dgm:pt>
    <dgm:pt modelId="{5D80AB3E-FEEF-484D-9BF3-07B5D1341381}" type="pres">
      <dgm:prSet presAssocID="{1FFE0570-2BF5-4F16-A7DB-05061352EAD2}" presName="compNode" presStyleCnt="0"/>
      <dgm:spPr/>
    </dgm:pt>
    <dgm:pt modelId="{6A502F09-137D-4CEE-8A97-1B07BA9B072B}" type="pres">
      <dgm:prSet presAssocID="{1FFE0570-2BF5-4F16-A7DB-05061352EAD2}" presName="bkgdShape" presStyleLbl="node1" presStyleIdx="2" presStyleCnt="4"/>
      <dgm:spPr/>
      <dgm:t>
        <a:bodyPr/>
        <a:lstStyle/>
        <a:p>
          <a:endParaRPr lang="en-GB"/>
        </a:p>
      </dgm:t>
    </dgm:pt>
    <dgm:pt modelId="{601DC4C1-60CC-4F60-98CF-E52A632CFC06}" type="pres">
      <dgm:prSet presAssocID="{1FFE0570-2BF5-4F16-A7DB-05061352EAD2}" presName="nodeTx" presStyleLbl="node1" presStyleIdx="2" presStyleCnt="4">
        <dgm:presLayoutVars>
          <dgm:bulletEnabled val="1"/>
        </dgm:presLayoutVars>
      </dgm:prSet>
      <dgm:spPr/>
      <dgm:t>
        <a:bodyPr/>
        <a:lstStyle/>
        <a:p>
          <a:endParaRPr lang="en-GB"/>
        </a:p>
      </dgm:t>
    </dgm:pt>
    <dgm:pt modelId="{EDA200A0-B0C8-433D-8F9B-1D68D7915B69}" type="pres">
      <dgm:prSet presAssocID="{1FFE0570-2BF5-4F16-A7DB-05061352EAD2}" presName="invisiNode" presStyleLbl="node1" presStyleIdx="2" presStyleCnt="4"/>
      <dgm:spPr/>
    </dgm:pt>
    <dgm:pt modelId="{03DD295F-0C9E-4D2F-9C34-D9C86DA6E3EE}" type="pres">
      <dgm:prSet presAssocID="{1FFE0570-2BF5-4F16-A7DB-05061352EAD2}" presName="imagNode" presStyleLbl="fgImgPlace1" presStyleIdx="2" presStyleCnt="4" custScaleY="83448"/>
      <dgm:spPr/>
    </dgm:pt>
    <dgm:pt modelId="{CE38859D-CB8D-4FD7-9B8E-B48245743456}" type="pres">
      <dgm:prSet presAssocID="{775ED0DA-E7DD-4D77-9583-65F9E412E397}" presName="sibTrans" presStyleLbl="sibTrans2D1" presStyleIdx="0" presStyleCnt="0"/>
      <dgm:spPr/>
      <dgm:t>
        <a:bodyPr/>
        <a:lstStyle/>
        <a:p>
          <a:endParaRPr lang="en-US"/>
        </a:p>
      </dgm:t>
    </dgm:pt>
    <dgm:pt modelId="{0E396A7B-B4CE-4F8A-BDB8-15CB2F5B0FD6}" type="pres">
      <dgm:prSet presAssocID="{43ACDD70-79DD-4F71-AF4E-D1DD34238D42}" presName="compNode" presStyleCnt="0"/>
      <dgm:spPr/>
    </dgm:pt>
    <dgm:pt modelId="{B7BD1FBA-2385-42AA-A07D-E441947DA047}" type="pres">
      <dgm:prSet presAssocID="{43ACDD70-79DD-4F71-AF4E-D1DD34238D42}" presName="bkgdShape" presStyleLbl="node1" presStyleIdx="3" presStyleCnt="4"/>
      <dgm:spPr/>
      <dgm:t>
        <a:bodyPr/>
        <a:lstStyle/>
        <a:p>
          <a:endParaRPr lang="en-GB"/>
        </a:p>
      </dgm:t>
    </dgm:pt>
    <dgm:pt modelId="{82100DB0-22B8-4C3F-9D56-12086B550D6E}" type="pres">
      <dgm:prSet presAssocID="{43ACDD70-79DD-4F71-AF4E-D1DD34238D42}" presName="nodeTx" presStyleLbl="node1" presStyleIdx="3" presStyleCnt="4">
        <dgm:presLayoutVars>
          <dgm:bulletEnabled val="1"/>
        </dgm:presLayoutVars>
      </dgm:prSet>
      <dgm:spPr/>
      <dgm:t>
        <a:bodyPr/>
        <a:lstStyle/>
        <a:p>
          <a:endParaRPr lang="en-GB"/>
        </a:p>
      </dgm:t>
    </dgm:pt>
    <dgm:pt modelId="{60448D18-8D78-4A28-9C24-E3F23D7C1BC5}" type="pres">
      <dgm:prSet presAssocID="{43ACDD70-79DD-4F71-AF4E-D1DD34238D42}" presName="invisiNode" presStyleLbl="node1" presStyleIdx="3" presStyleCnt="4"/>
      <dgm:spPr/>
    </dgm:pt>
    <dgm:pt modelId="{7233D503-EEAD-49CB-AF77-1A0E95A7B4A3}" type="pres">
      <dgm:prSet presAssocID="{43ACDD70-79DD-4F71-AF4E-D1DD34238D42}" presName="imagNode" presStyleLbl="fgImgPlace1" presStyleIdx="3" presStyleCnt="4"/>
      <dgm:spPr/>
    </dgm:pt>
  </dgm:ptLst>
  <dgm:cxnLst>
    <dgm:cxn modelId="{EEE52569-4A44-4ACA-B30D-724A8D1DBE73}" srcId="{777A7539-CD55-4767-9188-527224CD0837}" destId="{1FFE0570-2BF5-4F16-A7DB-05061352EAD2}" srcOrd="2" destOrd="0" parTransId="{C5DC62C6-0980-4BDC-9AB6-7A7470EFD9A5}" sibTransId="{775ED0DA-E7DD-4D77-9583-65F9E412E397}"/>
    <dgm:cxn modelId="{6288F443-8DC8-4C45-8FEB-2CEDDA532479}" type="presOf" srcId="{777A7539-CD55-4767-9188-527224CD0837}" destId="{84ABF6F5-D100-4915-A0C7-307654F307C8}" srcOrd="0" destOrd="0" presId="urn:microsoft.com/office/officeart/2005/8/layout/hList7#2"/>
    <dgm:cxn modelId="{9DF102BB-25D0-47F7-8EE8-F1212CAA6D2B}" type="presOf" srcId="{FA93C65D-504E-4735-808E-7B25918F097B}" destId="{7EE76EE0-0E11-46EB-B956-F1A4D8FCF987}" srcOrd="0" destOrd="0" presId="urn:microsoft.com/office/officeart/2005/8/layout/hList7#2"/>
    <dgm:cxn modelId="{DB934A5A-E3AA-4FBA-BCA6-1B010955CAA8}" srcId="{777A7539-CD55-4767-9188-527224CD0837}" destId="{12375F22-9006-40B6-81B5-DF7550D25B0F}" srcOrd="0" destOrd="0" parTransId="{CD459114-1941-42AA-8C3F-786B7CE4183A}" sibTransId="{A6E4C74A-5BAC-4799-8B8D-787B8CD6020E}"/>
    <dgm:cxn modelId="{BA593D9A-75DF-4FB5-B209-4177F8CB47A7}" type="presOf" srcId="{775ED0DA-E7DD-4D77-9583-65F9E412E397}" destId="{CE38859D-CB8D-4FD7-9B8E-B48245743456}" srcOrd="0" destOrd="0" presId="urn:microsoft.com/office/officeart/2005/8/layout/hList7#2"/>
    <dgm:cxn modelId="{8B32F10E-5856-4158-8131-C489A215748F}" type="presOf" srcId="{12375F22-9006-40B6-81B5-DF7550D25B0F}" destId="{B1EA31A3-E800-4F86-B4EA-1F84CE1A37B6}" srcOrd="0" destOrd="0" presId="urn:microsoft.com/office/officeart/2005/8/layout/hList7#2"/>
    <dgm:cxn modelId="{B5F8FA24-3EE0-4F17-B4D3-EDB5B5A67B27}" srcId="{777A7539-CD55-4767-9188-527224CD0837}" destId="{43ACDD70-79DD-4F71-AF4E-D1DD34238D42}" srcOrd="3" destOrd="0" parTransId="{FEBEC392-6742-4102-851C-42497472A1EA}" sibTransId="{A3436CE7-67B8-4045-9BAF-5452F326BD59}"/>
    <dgm:cxn modelId="{11F0EEDE-2C32-4ADE-9922-C758DAED7EAC}" type="presOf" srcId="{1FFE0570-2BF5-4F16-A7DB-05061352EAD2}" destId="{6A502F09-137D-4CEE-8A97-1B07BA9B072B}" srcOrd="0" destOrd="0" presId="urn:microsoft.com/office/officeart/2005/8/layout/hList7#2"/>
    <dgm:cxn modelId="{5E9D485F-FFCC-4CCD-BDA3-65B7AC030E64}" type="presOf" srcId="{43ACDD70-79DD-4F71-AF4E-D1DD34238D42}" destId="{82100DB0-22B8-4C3F-9D56-12086B550D6E}" srcOrd="1" destOrd="0" presId="urn:microsoft.com/office/officeart/2005/8/layout/hList7#2"/>
    <dgm:cxn modelId="{7E8D68F8-2424-4E7A-B208-F2C414AE0645}" type="presOf" srcId="{43ACDD70-79DD-4F71-AF4E-D1DD34238D42}" destId="{B7BD1FBA-2385-42AA-A07D-E441947DA047}" srcOrd="0" destOrd="0" presId="urn:microsoft.com/office/officeart/2005/8/layout/hList7#2"/>
    <dgm:cxn modelId="{426AC585-C4DD-425D-88BE-AADE885D42DF}" type="presOf" srcId="{1FFE0570-2BF5-4F16-A7DB-05061352EAD2}" destId="{601DC4C1-60CC-4F60-98CF-E52A632CFC06}" srcOrd="1" destOrd="0" presId="urn:microsoft.com/office/officeart/2005/8/layout/hList7#2"/>
    <dgm:cxn modelId="{690CF44C-8022-4EC7-BB12-403CDB76409C}" type="presOf" srcId="{A6E4C74A-5BAC-4799-8B8D-787B8CD6020E}" destId="{0B95333F-B041-4B87-AF12-596FCC499752}" srcOrd="0" destOrd="0" presId="urn:microsoft.com/office/officeart/2005/8/layout/hList7#2"/>
    <dgm:cxn modelId="{1CB9A415-8E1C-4B74-8FC2-20F93788FAF1}" type="presOf" srcId="{7A713000-EF3A-4931-9EA5-8C11335127F0}" destId="{9319CC0C-A1B6-48D8-A728-241C6922BC21}" srcOrd="0" destOrd="0" presId="urn:microsoft.com/office/officeart/2005/8/layout/hList7#2"/>
    <dgm:cxn modelId="{AD5FB561-081D-451F-B24A-CBC2DF640488}" srcId="{777A7539-CD55-4767-9188-527224CD0837}" destId="{7A713000-EF3A-4931-9EA5-8C11335127F0}" srcOrd="1" destOrd="0" parTransId="{5DE446E4-9AFE-4964-A7D7-8F4B51CF89A6}" sibTransId="{FA93C65D-504E-4735-808E-7B25918F097B}"/>
    <dgm:cxn modelId="{4DF2D752-4D87-4B5A-B836-102A5040E0AF}" type="presOf" srcId="{12375F22-9006-40B6-81B5-DF7550D25B0F}" destId="{79895CF2-B255-4017-B812-B755EDB2D89F}" srcOrd="1" destOrd="0" presId="urn:microsoft.com/office/officeart/2005/8/layout/hList7#2"/>
    <dgm:cxn modelId="{3D32038C-7337-4470-99D8-93203076D62A}" type="presOf" srcId="{7A713000-EF3A-4931-9EA5-8C11335127F0}" destId="{5119E113-7B77-4DAF-B483-3447CA57CB7A}" srcOrd="1" destOrd="0" presId="urn:microsoft.com/office/officeart/2005/8/layout/hList7#2"/>
    <dgm:cxn modelId="{80668030-1892-4A6A-8614-2949CF131433}" type="presParOf" srcId="{84ABF6F5-D100-4915-A0C7-307654F307C8}" destId="{9F73728B-ED4A-491C-8FD0-52B8F6CDA79E}" srcOrd="0" destOrd="0" presId="urn:microsoft.com/office/officeart/2005/8/layout/hList7#2"/>
    <dgm:cxn modelId="{6C54F6E1-FE35-4990-9028-49D042741100}" type="presParOf" srcId="{84ABF6F5-D100-4915-A0C7-307654F307C8}" destId="{091F78BB-78B6-452F-9634-9708E5FC9787}" srcOrd="1" destOrd="0" presId="urn:microsoft.com/office/officeart/2005/8/layout/hList7#2"/>
    <dgm:cxn modelId="{95021B66-EFF4-4C99-B2F5-D3864891321E}" type="presParOf" srcId="{091F78BB-78B6-452F-9634-9708E5FC9787}" destId="{E3E25E06-CBE8-4892-8B96-1AFA7CB2531E}" srcOrd="0" destOrd="0" presId="urn:microsoft.com/office/officeart/2005/8/layout/hList7#2"/>
    <dgm:cxn modelId="{D98252B5-8349-4EA1-A6B5-CA35ED7F43FB}" type="presParOf" srcId="{E3E25E06-CBE8-4892-8B96-1AFA7CB2531E}" destId="{B1EA31A3-E800-4F86-B4EA-1F84CE1A37B6}" srcOrd="0" destOrd="0" presId="urn:microsoft.com/office/officeart/2005/8/layout/hList7#2"/>
    <dgm:cxn modelId="{387A53BD-30CB-48EE-9B66-0CCA7F7A6681}" type="presParOf" srcId="{E3E25E06-CBE8-4892-8B96-1AFA7CB2531E}" destId="{79895CF2-B255-4017-B812-B755EDB2D89F}" srcOrd="1" destOrd="0" presId="urn:microsoft.com/office/officeart/2005/8/layout/hList7#2"/>
    <dgm:cxn modelId="{49FDBD6F-7571-45F7-B858-9BE20C5B34C8}" type="presParOf" srcId="{E3E25E06-CBE8-4892-8B96-1AFA7CB2531E}" destId="{143461DD-BE58-4FAF-BFC0-CD37B729F086}" srcOrd="2" destOrd="0" presId="urn:microsoft.com/office/officeart/2005/8/layout/hList7#2"/>
    <dgm:cxn modelId="{535DDF86-004B-4C35-BA14-A945A38EE3F8}" type="presParOf" srcId="{E3E25E06-CBE8-4892-8B96-1AFA7CB2531E}" destId="{420906DF-2A1A-4EA3-B334-4F1BE9E7B119}" srcOrd="3" destOrd="0" presId="urn:microsoft.com/office/officeart/2005/8/layout/hList7#2"/>
    <dgm:cxn modelId="{D3633480-2036-4EA8-995D-C3426361A14D}" type="presParOf" srcId="{091F78BB-78B6-452F-9634-9708E5FC9787}" destId="{0B95333F-B041-4B87-AF12-596FCC499752}" srcOrd="1" destOrd="0" presId="urn:microsoft.com/office/officeart/2005/8/layout/hList7#2"/>
    <dgm:cxn modelId="{B01D9F6F-88BF-4100-8FA7-967ADAC80BB9}" type="presParOf" srcId="{091F78BB-78B6-452F-9634-9708E5FC9787}" destId="{59725E30-BEC4-40AA-A3BD-8F2CC291C0F3}" srcOrd="2" destOrd="0" presId="urn:microsoft.com/office/officeart/2005/8/layout/hList7#2"/>
    <dgm:cxn modelId="{13C90949-B202-451F-90BC-086B245BC058}" type="presParOf" srcId="{59725E30-BEC4-40AA-A3BD-8F2CC291C0F3}" destId="{9319CC0C-A1B6-48D8-A728-241C6922BC21}" srcOrd="0" destOrd="0" presId="urn:microsoft.com/office/officeart/2005/8/layout/hList7#2"/>
    <dgm:cxn modelId="{9A04E3A6-29E6-4621-A861-B1F700F6AABC}" type="presParOf" srcId="{59725E30-BEC4-40AA-A3BD-8F2CC291C0F3}" destId="{5119E113-7B77-4DAF-B483-3447CA57CB7A}" srcOrd="1" destOrd="0" presId="urn:microsoft.com/office/officeart/2005/8/layout/hList7#2"/>
    <dgm:cxn modelId="{C69E6648-DFFF-45EC-913A-04F8F4A9A85E}" type="presParOf" srcId="{59725E30-BEC4-40AA-A3BD-8F2CC291C0F3}" destId="{67D87F29-62A6-45D3-8EE2-AB6B4B9036D9}" srcOrd="2" destOrd="0" presId="urn:microsoft.com/office/officeart/2005/8/layout/hList7#2"/>
    <dgm:cxn modelId="{3E09BBFC-C677-4D9B-AD5F-F9D76C6066C5}" type="presParOf" srcId="{59725E30-BEC4-40AA-A3BD-8F2CC291C0F3}" destId="{50CEF99A-CD7F-46A5-A8AF-06719A1D1FC6}" srcOrd="3" destOrd="0" presId="urn:microsoft.com/office/officeart/2005/8/layout/hList7#2"/>
    <dgm:cxn modelId="{9A907032-ED12-4247-8C3A-94ADEA2D5308}" type="presParOf" srcId="{091F78BB-78B6-452F-9634-9708E5FC9787}" destId="{7EE76EE0-0E11-46EB-B956-F1A4D8FCF987}" srcOrd="3" destOrd="0" presId="urn:microsoft.com/office/officeart/2005/8/layout/hList7#2"/>
    <dgm:cxn modelId="{98B0372C-8145-4C1E-95E3-B461FD2BE2BA}" type="presParOf" srcId="{091F78BB-78B6-452F-9634-9708E5FC9787}" destId="{5D80AB3E-FEEF-484D-9BF3-07B5D1341381}" srcOrd="4" destOrd="0" presId="urn:microsoft.com/office/officeart/2005/8/layout/hList7#2"/>
    <dgm:cxn modelId="{56477140-4B8A-4664-B1EA-2F9FFB158B8B}" type="presParOf" srcId="{5D80AB3E-FEEF-484D-9BF3-07B5D1341381}" destId="{6A502F09-137D-4CEE-8A97-1B07BA9B072B}" srcOrd="0" destOrd="0" presId="urn:microsoft.com/office/officeart/2005/8/layout/hList7#2"/>
    <dgm:cxn modelId="{0F6B3696-AD3E-4807-B9C2-5AD59C83EFF8}" type="presParOf" srcId="{5D80AB3E-FEEF-484D-9BF3-07B5D1341381}" destId="{601DC4C1-60CC-4F60-98CF-E52A632CFC06}" srcOrd="1" destOrd="0" presId="urn:microsoft.com/office/officeart/2005/8/layout/hList7#2"/>
    <dgm:cxn modelId="{E4C83417-11C0-4547-A065-ED2F2AE80141}" type="presParOf" srcId="{5D80AB3E-FEEF-484D-9BF3-07B5D1341381}" destId="{EDA200A0-B0C8-433D-8F9B-1D68D7915B69}" srcOrd="2" destOrd="0" presId="urn:microsoft.com/office/officeart/2005/8/layout/hList7#2"/>
    <dgm:cxn modelId="{17B3EC74-9B3C-4E57-B0D5-A6D5B3EEEA6F}" type="presParOf" srcId="{5D80AB3E-FEEF-484D-9BF3-07B5D1341381}" destId="{03DD295F-0C9E-4D2F-9C34-D9C86DA6E3EE}" srcOrd="3" destOrd="0" presId="urn:microsoft.com/office/officeart/2005/8/layout/hList7#2"/>
    <dgm:cxn modelId="{7C91D945-DC4E-47AB-A48D-9D1EAE5CF64B}" type="presParOf" srcId="{091F78BB-78B6-452F-9634-9708E5FC9787}" destId="{CE38859D-CB8D-4FD7-9B8E-B48245743456}" srcOrd="5" destOrd="0" presId="urn:microsoft.com/office/officeart/2005/8/layout/hList7#2"/>
    <dgm:cxn modelId="{0A0C3CBA-5C00-499B-8F33-34939259FCA6}" type="presParOf" srcId="{091F78BB-78B6-452F-9634-9708E5FC9787}" destId="{0E396A7B-B4CE-4F8A-BDB8-15CB2F5B0FD6}" srcOrd="6" destOrd="0" presId="urn:microsoft.com/office/officeart/2005/8/layout/hList7#2"/>
    <dgm:cxn modelId="{1B65A6AA-7B0C-479E-A207-F69AABC69A3B}" type="presParOf" srcId="{0E396A7B-B4CE-4F8A-BDB8-15CB2F5B0FD6}" destId="{B7BD1FBA-2385-42AA-A07D-E441947DA047}" srcOrd="0" destOrd="0" presId="urn:microsoft.com/office/officeart/2005/8/layout/hList7#2"/>
    <dgm:cxn modelId="{D0D65DBC-A7FD-4925-8FCE-6044C94AE699}" type="presParOf" srcId="{0E396A7B-B4CE-4F8A-BDB8-15CB2F5B0FD6}" destId="{82100DB0-22B8-4C3F-9D56-12086B550D6E}" srcOrd="1" destOrd="0" presId="urn:microsoft.com/office/officeart/2005/8/layout/hList7#2"/>
    <dgm:cxn modelId="{9D352ED9-F1C3-4D84-8F21-C9D9CC3F8933}" type="presParOf" srcId="{0E396A7B-B4CE-4F8A-BDB8-15CB2F5B0FD6}" destId="{60448D18-8D78-4A28-9C24-E3F23D7C1BC5}" srcOrd="2" destOrd="0" presId="urn:microsoft.com/office/officeart/2005/8/layout/hList7#2"/>
    <dgm:cxn modelId="{4224900B-BDBD-4840-84B8-B3C68A52418F}" type="presParOf" srcId="{0E396A7B-B4CE-4F8A-BDB8-15CB2F5B0FD6}" destId="{7233D503-EEAD-49CB-AF77-1A0E95A7B4A3}" srcOrd="3" destOrd="0" presId="urn:microsoft.com/office/officeart/2005/8/layout/hList7#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5226899-11BF-4637-9A8A-781F4E1BC80B}"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85378F08-81CF-4995-BE7D-F001DA35C41C}">
      <dgm:prSet/>
      <dgm:spPr>
        <a:solidFill>
          <a:srgbClr val="FF0000"/>
        </a:solidFill>
      </dgm:spPr>
      <dgm:t>
        <a:bodyPr/>
        <a:lstStyle/>
        <a:p>
          <a:pPr rtl="0"/>
          <a:r>
            <a:rPr lang="en-GB" dirty="0" smtClean="0">
              <a:solidFill>
                <a:srgbClr val="FFFF00"/>
              </a:solidFill>
            </a:rPr>
            <a:t>In fact, Nigerian higher education lacks serviceability as well as all the other seven Dimensions of Quality. </a:t>
          </a:r>
          <a:endParaRPr lang="en-GB" dirty="0">
            <a:solidFill>
              <a:srgbClr val="FFFF00"/>
            </a:solidFill>
          </a:endParaRPr>
        </a:p>
      </dgm:t>
    </dgm:pt>
    <dgm:pt modelId="{EE26DF8E-D53B-4084-8CEC-8BCAEE5C2812}" type="parTrans" cxnId="{256B3E1D-1E40-48BE-9C7F-3B418E84E011}">
      <dgm:prSet/>
      <dgm:spPr/>
      <dgm:t>
        <a:bodyPr/>
        <a:lstStyle/>
        <a:p>
          <a:endParaRPr lang="en-GB"/>
        </a:p>
      </dgm:t>
    </dgm:pt>
    <dgm:pt modelId="{51B7D5B5-B9C4-4C56-A2CF-914284BF45F2}" type="sibTrans" cxnId="{256B3E1D-1E40-48BE-9C7F-3B418E84E011}">
      <dgm:prSet/>
      <dgm:spPr/>
      <dgm:t>
        <a:bodyPr/>
        <a:lstStyle/>
        <a:p>
          <a:endParaRPr lang="en-GB"/>
        </a:p>
      </dgm:t>
    </dgm:pt>
    <dgm:pt modelId="{D4FCDFE4-5777-4667-A117-2F6412E6EF13}">
      <dgm:prSet/>
      <dgm:spPr>
        <a:solidFill>
          <a:srgbClr val="FF0000"/>
        </a:solidFill>
      </dgm:spPr>
      <dgm:t>
        <a:bodyPr/>
        <a:lstStyle/>
        <a:p>
          <a:pPr rtl="0"/>
          <a:r>
            <a:rPr lang="en-GB" dirty="0" smtClean="0">
              <a:solidFill>
                <a:schemeClr val="bg1"/>
              </a:solidFill>
            </a:rPr>
            <a:t>There is virtually No Quality  left to Assure and No Quality left to Control in the Nigerian higher education.</a:t>
          </a:r>
          <a:endParaRPr lang="en-GB" dirty="0">
            <a:solidFill>
              <a:schemeClr val="bg1"/>
            </a:solidFill>
          </a:endParaRPr>
        </a:p>
      </dgm:t>
    </dgm:pt>
    <dgm:pt modelId="{0B5BDE54-B596-44EB-B689-E8339B951020}" type="parTrans" cxnId="{30640730-DBD8-4D64-87C9-BBA5E9A4E632}">
      <dgm:prSet/>
      <dgm:spPr/>
      <dgm:t>
        <a:bodyPr/>
        <a:lstStyle/>
        <a:p>
          <a:endParaRPr lang="en-GB"/>
        </a:p>
      </dgm:t>
    </dgm:pt>
    <dgm:pt modelId="{8505C652-0EAE-4B02-86CA-74933E18A78E}" type="sibTrans" cxnId="{30640730-DBD8-4D64-87C9-BBA5E9A4E632}">
      <dgm:prSet/>
      <dgm:spPr/>
      <dgm:t>
        <a:bodyPr/>
        <a:lstStyle/>
        <a:p>
          <a:endParaRPr lang="en-GB"/>
        </a:p>
      </dgm:t>
    </dgm:pt>
    <dgm:pt modelId="{B325AF6D-3207-4817-AFD4-A1C7A655C21B}" type="pres">
      <dgm:prSet presAssocID="{A5226899-11BF-4637-9A8A-781F4E1BC80B}" presName="Name0" presStyleCnt="0">
        <dgm:presLayoutVars>
          <dgm:dir/>
          <dgm:resizeHandles val="exact"/>
        </dgm:presLayoutVars>
      </dgm:prSet>
      <dgm:spPr/>
      <dgm:t>
        <a:bodyPr/>
        <a:lstStyle/>
        <a:p>
          <a:endParaRPr lang="en-US"/>
        </a:p>
      </dgm:t>
    </dgm:pt>
    <dgm:pt modelId="{62D953E1-7F86-4C83-822B-678AAC0DE840}" type="pres">
      <dgm:prSet presAssocID="{A5226899-11BF-4637-9A8A-781F4E1BC80B}" presName="arrow" presStyleLbl="bgShp" presStyleIdx="0" presStyleCnt="1"/>
      <dgm:spPr/>
    </dgm:pt>
    <dgm:pt modelId="{8F54205A-D59A-4809-99F7-A5239570055E}" type="pres">
      <dgm:prSet presAssocID="{A5226899-11BF-4637-9A8A-781F4E1BC80B}" presName="points" presStyleCnt="0"/>
      <dgm:spPr/>
    </dgm:pt>
    <dgm:pt modelId="{AD48754E-F167-407E-941C-0A4B9CB868EC}" type="pres">
      <dgm:prSet presAssocID="{85378F08-81CF-4995-BE7D-F001DA35C41C}" presName="compositeA" presStyleCnt="0"/>
      <dgm:spPr/>
    </dgm:pt>
    <dgm:pt modelId="{D2CD05E6-68FA-4232-8C75-649632CE4925}" type="pres">
      <dgm:prSet presAssocID="{85378F08-81CF-4995-BE7D-F001DA35C41C}" presName="textA" presStyleLbl="revTx" presStyleIdx="0" presStyleCnt="2">
        <dgm:presLayoutVars>
          <dgm:bulletEnabled val="1"/>
        </dgm:presLayoutVars>
      </dgm:prSet>
      <dgm:spPr/>
      <dgm:t>
        <a:bodyPr/>
        <a:lstStyle/>
        <a:p>
          <a:endParaRPr lang="en-US"/>
        </a:p>
      </dgm:t>
    </dgm:pt>
    <dgm:pt modelId="{28975703-B002-4AD8-BC4A-B0CF5733F9CC}" type="pres">
      <dgm:prSet presAssocID="{85378F08-81CF-4995-BE7D-F001DA35C41C}" presName="circleA" presStyleLbl="node1" presStyleIdx="0" presStyleCnt="2"/>
      <dgm:spPr>
        <a:solidFill>
          <a:srgbClr val="FFC000"/>
        </a:solidFill>
      </dgm:spPr>
    </dgm:pt>
    <dgm:pt modelId="{0D577587-441D-4239-B4AF-EE9F3FAC8C82}" type="pres">
      <dgm:prSet presAssocID="{85378F08-81CF-4995-BE7D-F001DA35C41C}" presName="spaceA" presStyleCnt="0"/>
      <dgm:spPr/>
    </dgm:pt>
    <dgm:pt modelId="{7A926A7D-67BD-4C31-AC82-EC0A621B8EF6}" type="pres">
      <dgm:prSet presAssocID="{51B7D5B5-B9C4-4C56-A2CF-914284BF45F2}" presName="space" presStyleCnt="0"/>
      <dgm:spPr/>
    </dgm:pt>
    <dgm:pt modelId="{25EBC2FC-03E5-4939-9AFA-6BB8FBAD02E0}" type="pres">
      <dgm:prSet presAssocID="{D4FCDFE4-5777-4667-A117-2F6412E6EF13}" presName="compositeB" presStyleCnt="0"/>
      <dgm:spPr/>
    </dgm:pt>
    <dgm:pt modelId="{80E0C8BA-E02E-4614-825D-F1AECE8B31C7}" type="pres">
      <dgm:prSet presAssocID="{D4FCDFE4-5777-4667-A117-2F6412E6EF13}" presName="textB" presStyleLbl="revTx" presStyleIdx="1" presStyleCnt="2">
        <dgm:presLayoutVars>
          <dgm:bulletEnabled val="1"/>
        </dgm:presLayoutVars>
      </dgm:prSet>
      <dgm:spPr/>
      <dgm:t>
        <a:bodyPr/>
        <a:lstStyle/>
        <a:p>
          <a:endParaRPr lang="en-GB"/>
        </a:p>
      </dgm:t>
    </dgm:pt>
    <dgm:pt modelId="{2586175F-2C02-4AAA-92B2-C7B00A15C62A}" type="pres">
      <dgm:prSet presAssocID="{D4FCDFE4-5777-4667-A117-2F6412E6EF13}" presName="circleB" presStyleLbl="node1" presStyleIdx="1" presStyleCnt="2"/>
      <dgm:spPr>
        <a:solidFill>
          <a:srgbClr val="FF0000"/>
        </a:solidFill>
      </dgm:spPr>
    </dgm:pt>
    <dgm:pt modelId="{2A2523A3-008A-4C3D-8FC2-6895CDF07A33}" type="pres">
      <dgm:prSet presAssocID="{D4FCDFE4-5777-4667-A117-2F6412E6EF13}" presName="spaceB" presStyleCnt="0"/>
      <dgm:spPr/>
    </dgm:pt>
  </dgm:ptLst>
  <dgm:cxnLst>
    <dgm:cxn modelId="{62F0D8B9-CC18-4336-A020-1C4BDDE3F357}" type="presOf" srcId="{A5226899-11BF-4637-9A8A-781F4E1BC80B}" destId="{B325AF6D-3207-4817-AFD4-A1C7A655C21B}" srcOrd="0" destOrd="0" presId="urn:microsoft.com/office/officeart/2005/8/layout/hProcess11"/>
    <dgm:cxn modelId="{55EAC4F2-9146-42D7-B352-1D37A5F87BE9}" type="presOf" srcId="{D4FCDFE4-5777-4667-A117-2F6412E6EF13}" destId="{80E0C8BA-E02E-4614-825D-F1AECE8B31C7}" srcOrd="0" destOrd="0" presId="urn:microsoft.com/office/officeart/2005/8/layout/hProcess11"/>
    <dgm:cxn modelId="{30640730-DBD8-4D64-87C9-BBA5E9A4E632}" srcId="{A5226899-11BF-4637-9A8A-781F4E1BC80B}" destId="{D4FCDFE4-5777-4667-A117-2F6412E6EF13}" srcOrd="1" destOrd="0" parTransId="{0B5BDE54-B596-44EB-B689-E8339B951020}" sibTransId="{8505C652-0EAE-4B02-86CA-74933E18A78E}"/>
    <dgm:cxn modelId="{08D8498D-5E13-4847-A870-EFFD07FDC779}" type="presOf" srcId="{85378F08-81CF-4995-BE7D-F001DA35C41C}" destId="{D2CD05E6-68FA-4232-8C75-649632CE4925}" srcOrd="0" destOrd="0" presId="urn:microsoft.com/office/officeart/2005/8/layout/hProcess11"/>
    <dgm:cxn modelId="{256B3E1D-1E40-48BE-9C7F-3B418E84E011}" srcId="{A5226899-11BF-4637-9A8A-781F4E1BC80B}" destId="{85378F08-81CF-4995-BE7D-F001DA35C41C}" srcOrd="0" destOrd="0" parTransId="{EE26DF8E-D53B-4084-8CEC-8BCAEE5C2812}" sibTransId="{51B7D5B5-B9C4-4C56-A2CF-914284BF45F2}"/>
    <dgm:cxn modelId="{74E19BA4-1D48-43C9-839B-199A0A47525E}" type="presParOf" srcId="{B325AF6D-3207-4817-AFD4-A1C7A655C21B}" destId="{62D953E1-7F86-4C83-822B-678AAC0DE840}" srcOrd="0" destOrd="0" presId="urn:microsoft.com/office/officeart/2005/8/layout/hProcess11"/>
    <dgm:cxn modelId="{BB12182C-6A26-4710-804E-CB4AAB419B29}" type="presParOf" srcId="{B325AF6D-3207-4817-AFD4-A1C7A655C21B}" destId="{8F54205A-D59A-4809-99F7-A5239570055E}" srcOrd="1" destOrd="0" presId="urn:microsoft.com/office/officeart/2005/8/layout/hProcess11"/>
    <dgm:cxn modelId="{590B081F-B40E-41D2-9AB1-400A0281DD8C}" type="presParOf" srcId="{8F54205A-D59A-4809-99F7-A5239570055E}" destId="{AD48754E-F167-407E-941C-0A4B9CB868EC}" srcOrd="0" destOrd="0" presId="urn:microsoft.com/office/officeart/2005/8/layout/hProcess11"/>
    <dgm:cxn modelId="{411C26AE-BE0A-420B-B5C1-9477119C0BFE}" type="presParOf" srcId="{AD48754E-F167-407E-941C-0A4B9CB868EC}" destId="{D2CD05E6-68FA-4232-8C75-649632CE4925}" srcOrd="0" destOrd="0" presId="urn:microsoft.com/office/officeart/2005/8/layout/hProcess11"/>
    <dgm:cxn modelId="{E933F19C-1A79-4E3A-96FB-509961066CE6}" type="presParOf" srcId="{AD48754E-F167-407E-941C-0A4B9CB868EC}" destId="{28975703-B002-4AD8-BC4A-B0CF5733F9CC}" srcOrd="1" destOrd="0" presId="urn:microsoft.com/office/officeart/2005/8/layout/hProcess11"/>
    <dgm:cxn modelId="{99F22A7F-9663-45AA-85B7-490DD5128124}" type="presParOf" srcId="{AD48754E-F167-407E-941C-0A4B9CB868EC}" destId="{0D577587-441D-4239-B4AF-EE9F3FAC8C82}" srcOrd="2" destOrd="0" presId="urn:microsoft.com/office/officeart/2005/8/layout/hProcess11"/>
    <dgm:cxn modelId="{EA44E66B-D179-4E0C-8DA3-E85241A5E522}" type="presParOf" srcId="{8F54205A-D59A-4809-99F7-A5239570055E}" destId="{7A926A7D-67BD-4C31-AC82-EC0A621B8EF6}" srcOrd="1" destOrd="0" presId="urn:microsoft.com/office/officeart/2005/8/layout/hProcess11"/>
    <dgm:cxn modelId="{25117D30-3194-4069-B704-556101D2C9B9}" type="presParOf" srcId="{8F54205A-D59A-4809-99F7-A5239570055E}" destId="{25EBC2FC-03E5-4939-9AFA-6BB8FBAD02E0}" srcOrd="2" destOrd="0" presId="urn:microsoft.com/office/officeart/2005/8/layout/hProcess11"/>
    <dgm:cxn modelId="{D8A2864B-035A-4263-A89E-2216B06976B5}" type="presParOf" srcId="{25EBC2FC-03E5-4939-9AFA-6BB8FBAD02E0}" destId="{80E0C8BA-E02E-4614-825D-F1AECE8B31C7}" srcOrd="0" destOrd="0" presId="urn:microsoft.com/office/officeart/2005/8/layout/hProcess11"/>
    <dgm:cxn modelId="{686752E3-8B51-45B3-8902-55F0F510FEB4}" type="presParOf" srcId="{25EBC2FC-03E5-4939-9AFA-6BB8FBAD02E0}" destId="{2586175F-2C02-4AAA-92B2-C7B00A15C62A}" srcOrd="1" destOrd="0" presId="urn:microsoft.com/office/officeart/2005/8/layout/hProcess11"/>
    <dgm:cxn modelId="{971B761F-B02B-4EFF-A9E9-61B618FE5DEE}" type="presParOf" srcId="{25EBC2FC-03E5-4939-9AFA-6BB8FBAD02E0}" destId="{2A2523A3-008A-4C3D-8FC2-6895CDF07A33}" srcOrd="2" destOrd="0" presId="urn:microsoft.com/office/officeart/2005/8/layout/hProcess1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B646C4-C74C-4A6B-B329-A697784A98DB}"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GB"/>
        </a:p>
      </dgm:t>
    </dgm:pt>
    <dgm:pt modelId="{AB12FD24-DDAA-4963-AE94-72CBACFBE393}">
      <dgm:prSet custT="1"/>
      <dgm:spPr/>
      <dgm:t>
        <a:bodyPr/>
        <a:lstStyle/>
        <a:p>
          <a:pPr rtl="0"/>
          <a:r>
            <a:rPr lang="en-GB" sz="2800" b="1" dirty="0" smtClean="0">
              <a:solidFill>
                <a:schemeClr val="tx1"/>
              </a:solidFill>
            </a:rPr>
            <a:t>Quality Assurance </a:t>
          </a:r>
          <a:r>
            <a:rPr lang="en-GB" sz="2800" dirty="0" smtClean="0">
              <a:solidFill>
                <a:schemeClr val="tx1"/>
              </a:solidFill>
            </a:rPr>
            <a:t>(QA) refers to  a process-centred approach for certifying that a company or organization is providing the best possible products or services</a:t>
          </a:r>
          <a:r>
            <a:rPr lang="en-GB" sz="2400" dirty="0" smtClean="0">
              <a:solidFill>
                <a:schemeClr val="tx1"/>
              </a:solidFill>
            </a:rPr>
            <a:t>. </a:t>
          </a:r>
          <a:endParaRPr lang="en-GB" sz="2400" dirty="0">
            <a:solidFill>
              <a:schemeClr val="tx1"/>
            </a:solidFill>
          </a:endParaRPr>
        </a:p>
      </dgm:t>
    </dgm:pt>
    <dgm:pt modelId="{352C9429-8D41-4FB8-8B24-3580D1DF61A5}" type="parTrans" cxnId="{C6A459F7-3781-49DE-94E1-C571713D4D22}">
      <dgm:prSet/>
      <dgm:spPr/>
      <dgm:t>
        <a:bodyPr/>
        <a:lstStyle/>
        <a:p>
          <a:endParaRPr lang="en-GB"/>
        </a:p>
      </dgm:t>
    </dgm:pt>
    <dgm:pt modelId="{F92365A1-5353-46CB-9A88-AE228321A460}" type="sibTrans" cxnId="{C6A459F7-3781-49DE-94E1-C571713D4D22}">
      <dgm:prSet/>
      <dgm:spPr/>
      <dgm:t>
        <a:bodyPr/>
        <a:lstStyle/>
        <a:p>
          <a:endParaRPr lang="en-GB"/>
        </a:p>
      </dgm:t>
    </dgm:pt>
    <dgm:pt modelId="{A6228695-5884-4D5F-8EAF-429069D8DCBE}">
      <dgm:prSet custT="1"/>
      <dgm:spPr/>
      <dgm:t>
        <a:bodyPr/>
        <a:lstStyle/>
        <a:p>
          <a:pPr rtl="0"/>
          <a:r>
            <a:rPr lang="en-GB" sz="2800" dirty="0" smtClean="0">
              <a:solidFill>
                <a:schemeClr val="tx1"/>
              </a:solidFill>
            </a:rPr>
            <a:t>It focuses on enhancing and improving the process that is used to create the end result, rather than focusing on the result itself.</a:t>
          </a:r>
          <a:endParaRPr lang="en-GB" sz="2800" dirty="0">
            <a:solidFill>
              <a:schemeClr val="tx1"/>
            </a:solidFill>
          </a:endParaRPr>
        </a:p>
      </dgm:t>
    </dgm:pt>
    <dgm:pt modelId="{D249FF87-1480-43F2-AB2A-729FFA9ECFE2}" type="parTrans" cxnId="{86D67DAB-D059-4F5A-8B0E-3DFDA4E00BF7}">
      <dgm:prSet/>
      <dgm:spPr/>
      <dgm:t>
        <a:bodyPr/>
        <a:lstStyle/>
        <a:p>
          <a:endParaRPr lang="en-GB"/>
        </a:p>
      </dgm:t>
    </dgm:pt>
    <dgm:pt modelId="{35390D07-29D5-4D00-BC7E-E667E526AE0C}" type="sibTrans" cxnId="{86D67DAB-D059-4F5A-8B0E-3DFDA4E00BF7}">
      <dgm:prSet/>
      <dgm:spPr/>
      <dgm:t>
        <a:bodyPr/>
        <a:lstStyle/>
        <a:p>
          <a:endParaRPr lang="en-GB"/>
        </a:p>
      </dgm:t>
    </dgm:pt>
    <dgm:pt modelId="{45983DA6-6D00-4D58-B792-0E644A862D42}">
      <dgm:prSet/>
      <dgm:spPr/>
      <dgm:t>
        <a:bodyPr/>
        <a:lstStyle/>
        <a:p>
          <a:pPr rtl="0"/>
          <a:r>
            <a:rPr lang="en-GB" b="1" dirty="0" smtClean="0">
              <a:solidFill>
                <a:schemeClr val="tx1"/>
              </a:solidFill>
            </a:rPr>
            <a:t>Quality Control </a:t>
          </a:r>
          <a:r>
            <a:rPr lang="en-GB" dirty="0" smtClean="0">
              <a:solidFill>
                <a:schemeClr val="tx1"/>
              </a:solidFill>
            </a:rPr>
            <a:t>focuses on the end result that is usually ascertained by testing of a sample of items from a batch after production.</a:t>
          </a:r>
          <a:endParaRPr lang="en-GB" dirty="0">
            <a:solidFill>
              <a:schemeClr val="tx1"/>
            </a:solidFill>
          </a:endParaRPr>
        </a:p>
      </dgm:t>
    </dgm:pt>
    <dgm:pt modelId="{B5C97D44-44BE-46C3-B702-90B7CD5CC5B4}" type="parTrans" cxnId="{38DD485E-7452-4893-917B-6F498C1F77AD}">
      <dgm:prSet/>
      <dgm:spPr/>
      <dgm:t>
        <a:bodyPr/>
        <a:lstStyle/>
        <a:p>
          <a:endParaRPr lang="en-GB"/>
        </a:p>
      </dgm:t>
    </dgm:pt>
    <dgm:pt modelId="{C57CADC1-BFE0-42FE-9DDA-C50C4705567D}" type="sibTrans" cxnId="{38DD485E-7452-4893-917B-6F498C1F77AD}">
      <dgm:prSet/>
      <dgm:spPr/>
      <dgm:t>
        <a:bodyPr/>
        <a:lstStyle/>
        <a:p>
          <a:endParaRPr lang="en-GB"/>
        </a:p>
      </dgm:t>
    </dgm:pt>
    <dgm:pt modelId="{4F436643-D5D0-49D3-87D9-C1C597B75011}" type="pres">
      <dgm:prSet presAssocID="{B8B646C4-C74C-4A6B-B329-A697784A98DB}" presName="linearFlow" presStyleCnt="0">
        <dgm:presLayoutVars>
          <dgm:dir/>
          <dgm:resizeHandles val="exact"/>
        </dgm:presLayoutVars>
      </dgm:prSet>
      <dgm:spPr/>
      <dgm:t>
        <a:bodyPr/>
        <a:lstStyle/>
        <a:p>
          <a:endParaRPr lang="en-GB"/>
        </a:p>
      </dgm:t>
    </dgm:pt>
    <dgm:pt modelId="{13143C2B-94FA-4A64-A933-658C559CA015}" type="pres">
      <dgm:prSet presAssocID="{AB12FD24-DDAA-4963-AE94-72CBACFBE393}" presName="composite" presStyleCnt="0"/>
      <dgm:spPr/>
    </dgm:pt>
    <dgm:pt modelId="{F3E6E15C-DFCB-4085-9889-4CAC7D0423CD}" type="pres">
      <dgm:prSet presAssocID="{AB12FD24-DDAA-4963-AE94-72CBACFBE393}" presName="imgShp" presStyleLbl="fgImgPlace1" presStyleIdx="0" presStyleCnt="3" custScaleX="32749" custLinFactNeighborX="-86189" custLinFactNeighborY="12018"/>
      <dgm:spPr/>
    </dgm:pt>
    <dgm:pt modelId="{E725B9C2-E315-4233-920C-442F54794094}" type="pres">
      <dgm:prSet presAssocID="{AB12FD24-DDAA-4963-AE94-72CBACFBE393}" presName="txShp" presStyleLbl="node1" presStyleIdx="0" presStyleCnt="3" custScaleX="137843">
        <dgm:presLayoutVars>
          <dgm:bulletEnabled val="1"/>
        </dgm:presLayoutVars>
      </dgm:prSet>
      <dgm:spPr/>
      <dgm:t>
        <a:bodyPr/>
        <a:lstStyle/>
        <a:p>
          <a:endParaRPr lang="en-GB"/>
        </a:p>
      </dgm:t>
    </dgm:pt>
    <dgm:pt modelId="{09A0E169-832A-4D3A-B448-E7F57DA15AD6}" type="pres">
      <dgm:prSet presAssocID="{F92365A1-5353-46CB-9A88-AE228321A460}" presName="spacing" presStyleCnt="0"/>
      <dgm:spPr/>
    </dgm:pt>
    <dgm:pt modelId="{9AD8DDE2-948E-4894-BCDB-B0332CB574C7}" type="pres">
      <dgm:prSet presAssocID="{A6228695-5884-4D5F-8EAF-429069D8DCBE}" presName="composite" presStyleCnt="0"/>
      <dgm:spPr/>
    </dgm:pt>
    <dgm:pt modelId="{03EC058F-2F13-419D-A673-68488B50A21C}" type="pres">
      <dgm:prSet presAssocID="{A6228695-5884-4D5F-8EAF-429069D8DCBE}" presName="imgShp" presStyleLbl="fgImgPlace1" presStyleIdx="1" presStyleCnt="3" custFlipHor="0" custScaleX="33746" custLinFactNeighborX="-92645" custLinFactNeighborY="-9169"/>
      <dgm:spPr/>
    </dgm:pt>
    <dgm:pt modelId="{50B86369-0472-47CD-A6A4-499AF6E497B2}" type="pres">
      <dgm:prSet presAssocID="{A6228695-5884-4D5F-8EAF-429069D8DCBE}" presName="txShp" presStyleLbl="node1" presStyleIdx="1" presStyleCnt="3" custScaleX="139449">
        <dgm:presLayoutVars>
          <dgm:bulletEnabled val="1"/>
        </dgm:presLayoutVars>
      </dgm:prSet>
      <dgm:spPr/>
      <dgm:t>
        <a:bodyPr/>
        <a:lstStyle/>
        <a:p>
          <a:endParaRPr lang="en-GB"/>
        </a:p>
      </dgm:t>
    </dgm:pt>
    <dgm:pt modelId="{A328DA03-E934-4B64-B4E3-4D9962961BA4}" type="pres">
      <dgm:prSet presAssocID="{35390D07-29D5-4D00-BC7E-E667E526AE0C}" presName="spacing" presStyleCnt="0"/>
      <dgm:spPr/>
    </dgm:pt>
    <dgm:pt modelId="{AC38091F-26E0-4324-8B5D-C2C986B237D8}" type="pres">
      <dgm:prSet presAssocID="{45983DA6-6D00-4D58-B792-0E644A862D42}" presName="composite" presStyleCnt="0"/>
      <dgm:spPr/>
    </dgm:pt>
    <dgm:pt modelId="{4968E0BD-B3C2-47CC-A5EB-21933F0F8E1A}" type="pres">
      <dgm:prSet presAssocID="{45983DA6-6D00-4D58-B792-0E644A862D42}" presName="imgShp" presStyleLbl="fgImgPlace1" presStyleIdx="2" presStyleCnt="3" custScaleX="27495" custLinFactNeighborX="-93617" custLinFactNeighborY="133"/>
      <dgm:spPr/>
    </dgm:pt>
    <dgm:pt modelId="{327401FA-03B0-4DAD-A132-27EA365561E3}" type="pres">
      <dgm:prSet presAssocID="{45983DA6-6D00-4D58-B792-0E644A862D42}" presName="txShp" presStyleLbl="node1" presStyleIdx="2" presStyleCnt="3" custScaleX="141026">
        <dgm:presLayoutVars>
          <dgm:bulletEnabled val="1"/>
        </dgm:presLayoutVars>
      </dgm:prSet>
      <dgm:spPr/>
      <dgm:t>
        <a:bodyPr/>
        <a:lstStyle/>
        <a:p>
          <a:endParaRPr lang="en-GB"/>
        </a:p>
      </dgm:t>
    </dgm:pt>
  </dgm:ptLst>
  <dgm:cxnLst>
    <dgm:cxn modelId="{F6BE2BB3-39BA-401C-AD45-62E8A2D51F7C}" type="presOf" srcId="{B8B646C4-C74C-4A6B-B329-A697784A98DB}" destId="{4F436643-D5D0-49D3-87D9-C1C597B75011}" srcOrd="0" destOrd="0" presId="urn:microsoft.com/office/officeart/2005/8/layout/vList3#1"/>
    <dgm:cxn modelId="{0487C044-1D82-4595-BE29-9E3808104119}" type="presOf" srcId="{AB12FD24-DDAA-4963-AE94-72CBACFBE393}" destId="{E725B9C2-E315-4233-920C-442F54794094}" srcOrd="0" destOrd="0" presId="urn:microsoft.com/office/officeart/2005/8/layout/vList3#1"/>
    <dgm:cxn modelId="{DE626568-917E-4DF1-BA65-1F23568FB62C}" type="presOf" srcId="{45983DA6-6D00-4D58-B792-0E644A862D42}" destId="{327401FA-03B0-4DAD-A132-27EA365561E3}" srcOrd="0" destOrd="0" presId="urn:microsoft.com/office/officeart/2005/8/layout/vList3#1"/>
    <dgm:cxn modelId="{38DD485E-7452-4893-917B-6F498C1F77AD}" srcId="{B8B646C4-C74C-4A6B-B329-A697784A98DB}" destId="{45983DA6-6D00-4D58-B792-0E644A862D42}" srcOrd="2" destOrd="0" parTransId="{B5C97D44-44BE-46C3-B702-90B7CD5CC5B4}" sibTransId="{C57CADC1-BFE0-42FE-9DDA-C50C4705567D}"/>
    <dgm:cxn modelId="{86D67DAB-D059-4F5A-8B0E-3DFDA4E00BF7}" srcId="{B8B646C4-C74C-4A6B-B329-A697784A98DB}" destId="{A6228695-5884-4D5F-8EAF-429069D8DCBE}" srcOrd="1" destOrd="0" parTransId="{D249FF87-1480-43F2-AB2A-729FFA9ECFE2}" sibTransId="{35390D07-29D5-4D00-BC7E-E667E526AE0C}"/>
    <dgm:cxn modelId="{B4C269B7-29C9-4A0E-9615-6C28947BE032}" type="presOf" srcId="{A6228695-5884-4D5F-8EAF-429069D8DCBE}" destId="{50B86369-0472-47CD-A6A4-499AF6E497B2}" srcOrd="0" destOrd="0" presId="urn:microsoft.com/office/officeart/2005/8/layout/vList3#1"/>
    <dgm:cxn modelId="{C6A459F7-3781-49DE-94E1-C571713D4D22}" srcId="{B8B646C4-C74C-4A6B-B329-A697784A98DB}" destId="{AB12FD24-DDAA-4963-AE94-72CBACFBE393}" srcOrd="0" destOrd="0" parTransId="{352C9429-8D41-4FB8-8B24-3580D1DF61A5}" sibTransId="{F92365A1-5353-46CB-9A88-AE228321A460}"/>
    <dgm:cxn modelId="{67CCDFD1-51DC-49DB-866E-43C572F167D8}" type="presParOf" srcId="{4F436643-D5D0-49D3-87D9-C1C597B75011}" destId="{13143C2B-94FA-4A64-A933-658C559CA015}" srcOrd="0" destOrd="0" presId="urn:microsoft.com/office/officeart/2005/8/layout/vList3#1"/>
    <dgm:cxn modelId="{3B587CCC-D81B-4318-898D-DDBA3FA81121}" type="presParOf" srcId="{13143C2B-94FA-4A64-A933-658C559CA015}" destId="{F3E6E15C-DFCB-4085-9889-4CAC7D0423CD}" srcOrd="0" destOrd="0" presId="urn:microsoft.com/office/officeart/2005/8/layout/vList3#1"/>
    <dgm:cxn modelId="{799C4C75-001E-4770-B5EA-D44CC824CD7E}" type="presParOf" srcId="{13143C2B-94FA-4A64-A933-658C559CA015}" destId="{E725B9C2-E315-4233-920C-442F54794094}" srcOrd="1" destOrd="0" presId="urn:microsoft.com/office/officeart/2005/8/layout/vList3#1"/>
    <dgm:cxn modelId="{D78EA53A-D36F-4F34-BFD9-27924B9BE8EA}" type="presParOf" srcId="{4F436643-D5D0-49D3-87D9-C1C597B75011}" destId="{09A0E169-832A-4D3A-B448-E7F57DA15AD6}" srcOrd="1" destOrd="0" presId="urn:microsoft.com/office/officeart/2005/8/layout/vList3#1"/>
    <dgm:cxn modelId="{59DADB53-170F-4AA5-9058-F74D9026F8C0}" type="presParOf" srcId="{4F436643-D5D0-49D3-87D9-C1C597B75011}" destId="{9AD8DDE2-948E-4894-BCDB-B0332CB574C7}" srcOrd="2" destOrd="0" presId="urn:microsoft.com/office/officeart/2005/8/layout/vList3#1"/>
    <dgm:cxn modelId="{A7899D9C-EC8A-42C0-B97F-1AF06060204E}" type="presParOf" srcId="{9AD8DDE2-948E-4894-BCDB-B0332CB574C7}" destId="{03EC058F-2F13-419D-A673-68488B50A21C}" srcOrd="0" destOrd="0" presId="urn:microsoft.com/office/officeart/2005/8/layout/vList3#1"/>
    <dgm:cxn modelId="{5A6A046C-D6BD-4B22-8C18-D20BF7415857}" type="presParOf" srcId="{9AD8DDE2-948E-4894-BCDB-B0332CB574C7}" destId="{50B86369-0472-47CD-A6A4-499AF6E497B2}" srcOrd="1" destOrd="0" presId="urn:microsoft.com/office/officeart/2005/8/layout/vList3#1"/>
    <dgm:cxn modelId="{E033D989-33FA-4585-80A6-B61DBF803F15}" type="presParOf" srcId="{4F436643-D5D0-49D3-87D9-C1C597B75011}" destId="{A328DA03-E934-4B64-B4E3-4D9962961BA4}" srcOrd="3" destOrd="0" presId="urn:microsoft.com/office/officeart/2005/8/layout/vList3#1"/>
    <dgm:cxn modelId="{0D719E8A-295B-418C-A6AC-B89BDB719ADE}" type="presParOf" srcId="{4F436643-D5D0-49D3-87D9-C1C597B75011}" destId="{AC38091F-26E0-4324-8B5D-C2C986B237D8}" srcOrd="4" destOrd="0" presId="urn:microsoft.com/office/officeart/2005/8/layout/vList3#1"/>
    <dgm:cxn modelId="{2589BEBB-7F52-4038-B7D6-7FDC9A0A946B}" type="presParOf" srcId="{AC38091F-26E0-4324-8B5D-C2C986B237D8}" destId="{4968E0BD-B3C2-47CC-A5EB-21933F0F8E1A}" srcOrd="0" destOrd="0" presId="urn:microsoft.com/office/officeart/2005/8/layout/vList3#1"/>
    <dgm:cxn modelId="{C2F924F7-1573-443A-BDE1-88914E4A200B}" type="presParOf" srcId="{AC38091F-26E0-4324-8B5D-C2C986B237D8}" destId="{327401FA-03B0-4DAD-A132-27EA365561E3}" srcOrd="1" destOrd="0" presId="urn:microsoft.com/office/officeart/2005/8/layout/vList3#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53C8DBB-2A5B-40BA-B364-FCA1C704B2FC}"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GB"/>
        </a:p>
      </dgm:t>
    </dgm:pt>
    <dgm:pt modelId="{49DC385A-0784-4507-9F7C-21D01E5A2E02}">
      <dgm:prSet custT="1"/>
      <dgm:spPr/>
      <dgm:t>
        <a:bodyPr/>
        <a:lstStyle/>
        <a:p>
          <a:pPr rtl="0"/>
          <a:r>
            <a:rPr lang="en-US" sz="2000" b="1" dirty="0" smtClean="0">
              <a:solidFill>
                <a:srgbClr val="FF0000"/>
              </a:solidFill>
            </a:rPr>
            <a:t>AHELO</a:t>
          </a:r>
          <a:r>
            <a:rPr lang="en-US" sz="2000" b="1" dirty="0" smtClean="0"/>
            <a:t> is a Tool for ensuring Higher Education QA/QC, developed by the Organization for Economic Cooperation and Development (OECD) to assist:  </a:t>
          </a:r>
          <a:endParaRPr lang="en-GB" sz="2000" b="1" dirty="0"/>
        </a:p>
      </dgm:t>
    </dgm:pt>
    <dgm:pt modelId="{74B286B7-DF85-4A62-82AA-1DE545520FFE}" type="parTrans" cxnId="{9331D909-B55D-4F1C-AB30-391773DC6002}">
      <dgm:prSet/>
      <dgm:spPr/>
      <dgm:t>
        <a:bodyPr/>
        <a:lstStyle/>
        <a:p>
          <a:endParaRPr lang="en-GB"/>
        </a:p>
      </dgm:t>
    </dgm:pt>
    <dgm:pt modelId="{4F04EC5F-90F4-4EFB-9455-9ED5FC656F87}" type="sibTrans" cxnId="{9331D909-B55D-4F1C-AB30-391773DC6002}">
      <dgm:prSet/>
      <dgm:spPr/>
      <dgm:t>
        <a:bodyPr/>
        <a:lstStyle/>
        <a:p>
          <a:endParaRPr lang="en-GB"/>
        </a:p>
      </dgm:t>
    </dgm:pt>
    <dgm:pt modelId="{FCA8C79A-06BE-4DDC-978E-670B83A5B2C8}">
      <dgm:prSet custT="1"/>
      <dgm:spPr/>
      <dgm:t>
        <a:bodyPr/>
        <a:lstStyle/>
        <a:p>
          <a:pPr rtl="0"/>
          <a:r>
            <a:rPr lang="en-US" sz="2000" b="1" dirty="0" smtClean="0"/>
            <a:t>Universities in assessing and improving their teaching </a:t>
          </a:r>
          <a:endParaRPr lang="en-GB" sz="2000" dirty="0"/>
        </a:p>
      </dgm:t>
    </dgm:pt>
    <dgm:pt modelId="{CCBBD695-1CEA-4EFA-86B8-4288187F3C88}" type="parTrans" cxnId="{BB4D6E04-17DC-4559-9F6C-452CCDB2769D}">
      <dgm:prSet/>
      <dgm:spPr/>
      <dgm:t>
        <a:bodyPr/>
        <a:lstStyle/>
        <a:p>
          <a:endParaRPr lang="en-GB"/>
        </a:p>
      </dgm:t>
    </dgm:pt>
    <dgm:pt modelId="{A2978EA2-C4A1-4EC9-8076-8A6898962532}" type="sibTrans" cxnId="{BB4D6E04-17DC-4559-9F6C-452CCDB2769D}">
      <dgm:prSet/>
      <dgm:spPr/>
      <dgm:t>
        <a:bodyPr/>
        <a:lstStyle/>
        <a:p>
          <a:endParaRPr lang="en-GB"/>
        </a:p>
      </dgm:t>
    </dgm:pt>
    <dgm:pt modelId="{EF2194C1-7078-44BC-A80E-5E60CBFABC2D}">
      <dgm:prSet custT="1"/>
      <dgm:spPr/>
      <dgm:t>
        <a:bodyPr/>
        <a:lstStyle/>
        <a:p>
          <a:pPr rtl="0"/>
          <a:r>
            <a:rPr lang="en-US" sz="2000" b="1" dirty="0" smtClean="0"/>
            <a:t>Students in making better choices when selecting institutions </a:t>
          </a:r>
          <a:endParaRPr lang="en-GB" sz="2000" dirty="0"/>
        </a:p>
      </dgm:t>
    </dgm:pt>
    <dgm:pt modelId="{2214E163-3A9A-4990-AF5F-0C2280A245BF}" type="parTrans" cxnId="{D5E7187E-0906-4FE8-BD1A-8DF3E37444AC}">
      <dgm:prSet/>
      <dgm:spPr/>
      <dgm:t>
        <a:bodyPr/>
        <a:lstStyle/>
        <a:p>
          <a:endParaRPr lang="en-GB"/>
        </a:p>
      </dgm:t>
    </dgm:pt>
    <dgm:pt modelId="{615AB89D-5E6E-41F7-87BB-20A862E618E4}" type="sibTrans" cxnId="{D5E7187E-0906-4FE8-BD1A-8DF3E37444AC}">
      <dgm:prSet/>
      <dgm:spPr/>
      <dgm:t>
        <a:bodyPr/>
        <a:lstStyle/>
        <a:p>
          <a:endParaRPr lang="en-GB"/>
        </a:p>
      </dgm:t>
    </dgm:pt>
    <dgm:pt modelId="{BD73ED0A-F83C-42F6-83C1-50C9FF9B2C2E}">
      <dgm:prSet/>
      <dgm:spPr/>
      <dgm:t>
        <a:bodyPr/>
        <a:lstStyle/>
        <a:p>
          <a:pPr rtl="0"/>
          <a:r>
            <a:rPr lang="en-US" b="1" dirty="0" smtClean="0"/>
            <a:t>Policy-makers in ensuring that funds provided are well utilized </a:t>
          </a:r>
          <a:endParaRPr lang="en-GB" dirty="0"/>
        </a:p>
      </dgm:t>
    </dgm:pt>
    <dgm:pt modelId="{CEAA1E9B-9841-4355-A75F-F88007D669E0}" type="parTrans" cxnId="{01C50E33-79D8-4892-A734-0D5409D81445}">
      <dgm:prSet/>
      <dgm:spPr/>
      <dgm:t>
        <a:bodyPr/>
        <a:lstStyle/>
        <a:p>
          <a:endParaRPr lang="en-GB"/>
        </a:p>
      </dgm:t>
    </dgm:pt>
    <dgm:pt modelId="{CAD930F9-AAC1-4ABD-871D-32CD02D28DD5}" type="sibTrans" cxnId="{01C50E33-79D8-4892-A734-0D5409D81445}">
      <dgm:prSet/>
      <dgm:spPr/>
      <dgm:t>
        <a:bodyPr/>
        <a:lstStyle/>
        <a:p>
          <a:endParaRPr lang="en-GB"/>
        </a:p>
      </dgm:t>
    </dgm:pt>
    <dgm:pt modelId="{7FA7FB21-F757-41EA-8021-0125389AE6EA}">
      <dgm:prSet/>
      <dgm:spPr/>
      <dgm:t>
        <a:bodyPr/>
        <a:lstStyle/>
        <a:p>
          <a:pPr rtl="0"/>
          <a:r>
            <a:rPr lang="en-US" b="1" dirty="0" smtClean="0"/>
            <a:t>Employers in ascertaining that the skills graduates possess match employers’ needs.</a:t>
          </a:r>
          <a:endParaRPr lang="en-GB" dirty="0"/>
        </a:p>
      </dgm:t>
    </dgm:pt>
    <dgm:pt modelId="{5D3E68B5-9D82-40C0-943B-DE03596F35BE}" type="parTrans" cxnId="{AC158603-A52A-44A6-B170-69A0847A34EE}">
      <dgm:prSet/>
      <dgm:spPr/>
      <dgm:t>
        <a:bodyPr/>
        <a:lstStyle/>
        <a:p>
          <a:endParaRPr lang="en-GB"/>
        </a:p>
      </dgm:t>
    </dgm:pt>
    <dgm:pt modelId="{FCA63BCC-515C-4EEA-A615-364063C7E401}" type="sibTrans" cxnId="{AC158603-A52A-44A6-B170-69A0847A34EE}">
      <dgm:prSet/>
      <dgm:spPr/>
      <dgm:t>
        <a:bodyPr/>
        <a:lstStyle/>
        <a:p>
          <a:endParaRPr lang="en-GB"/>
        </a:p>
      </dgm:t>
    </dgm:pt>
    <dgm:pt modelId="{3E4527A0-6CBC-40A6-B1CE-9F8634061A30}" type="pres">
      <dgm:prSet presAssocID="{153C8DBB-2A5B-40BA-B364-FCA1C704B2FC}" presName="compositeShape" presStyleCnt="0">
        <dgm:presLayoutVars>
          <dgm:dir/>
          <dgm:resizeHandles/>
        </dgm:presLayoutVars>
      </dgm:prSet>
      <dgm:spPr/>
      <dgm:t>
        <a:bodyPr/>
        <a:lstStyle/>
        <a:p>
          <a:endParaRPr lang="en-GB"/>
        </a:p>
      </dgm:t>
    </dgm:pt>
    <dgm:pt modelId="{5A86735F-6BE7-4E2B-817A-96B2B6EAC6B8}" type="pres">
      <dgm:prSet presAssocID="{153C8DBB-2A5B-40BA-B364-FCA1C704B2FC}" presName="pyramid" presStyleLbl="node1" presStyleIdx="0" presStyleCnt="1"/>
      <dgm:spPr>
        <a:solidFill>
          <a:srgbClr val="002060"/>
        </a:solidFill>
      </dgm:spPr>
      <dgm:t>
        <a:bodyPr/>
        <a:lstStyle/>
        <a:p>
          <a:endParaRPr lang="en-GB"/>
        </a:p>
      </dgm:t>
    </dgm:pt>
    <dgm:pt modelId="{CFFB7772-865E-4644-95B6-7B5B7A26935C}" type="pres">
      <dgm:prSet presAssocID="{153C8DBB-2A5B-40BA-B364-FCA1C704B2FC}" presName="theList" presStyleCnt="0"/>
      <dgm:spPr/>
    </dgm:pt>
    <dgm:pt modelId="{81F98226-7DF4-465C-93D0-70889E700972}" type="pres">
      <dgm:prSet presAssocID="{49DC385A-0784-4507-9F7C-21D01E5A2E02}" presName="aNode" presStyleLbl="fgAcc1" presStyleIdx="0" presStyleCnt="5" custScaleX="246343" custScaleY="169102">
        <dgm:presLayoutVars>
          <dgm:bulletEnabled val="1"/>
        </dgm:presLayoutVars>
      </dgm:prSet>
      <dgm:spPr/>
      <dgm:t>
        <a:bodyPr/>
        <a:lstStyle/>
        <a:p>
          <a:endParaRPr lang="en-GB"/>
        </a:p>
      </dgm:t>
    </dgm:pt>
    <dgm:pt modelId="{B87A6D8D-8CBD-4805-8F93-0AD6EC62AB6B}" type="pres">
      <dgm:prSet presAssocID="{49DC385A-0784-4507-9F7C-21D01E5A2E02}" presName="aSpace" presStyleCnt="0"/>
      <dgm:spPr/>
    </dgm:pt>
    <dgm:pt modelId="{2E94C76A-E276-44AA-BB0C-37A8B921E0AA}" type="pres">
      <dgm:prSet presAssocID="{FCA8C79A-06BE-4DDC-978E-670B83A5B2C8}" presName="aNode" presStyleLbl="fgAcc1" presStyleIdx="1" presStyleCnt="5" custScaleX="238553">
        <dgm:presLayoutVars>
          <dgm:bulletEnabled val="1"/>
        </dgm:presLayoutVars>
      </dgm:prSet>
      <dgm:spPr/>
      <dgm:t>
        <a:bodyPr/>
        <a:lstStyle/>
        <a:p>
          <a:endParaRPr lang="en-GB"/>
        </a:p>
      </dgm:t>
    </dgm:pt>
    <dgm:pt modelId="{99FDBDB6-D4B0-4D5E-A98F-042A999EAEE9}" type="pres">
      <dgm:prSet presAssocID="{FCA8C79A-06BE-4DDC-978E-670B83A5B2C8}" presName="aSpace" presStyleCnt="0"/>
      <dgm:spPr/>
    </dgm:pt>
    <dgm:pt modelId="{7BE69694-1555-4F36-8864-ECC43ED8125D}" type="pres">
      <dgm:prSet presAssocID="{EF2194C1-7078-44BC-A80E-5E60CBFABC2D}" presName="aNode" presStyleLbl="fgAcc1" presStyleIdx="2" presStyleCnt="5" custScaleX="242591">
        <dgm:presLayoutVars>
          <dgm:bulletEnabled val="1"/>
        </dgm:presLayoutVars>
      </dgm:prSet>
      <dgm:spPr/>
      <dgm:t>
        <a:bodyPr/>
        <a:lstStyle/>
        <a:p>
          <a:endParaRPr lang="en-GB"/>
        </a:p>
      </dgm:t>
    </dgm:pt>
    <dgm:pt modelId="{F1DC78AB-022B-4699-B8FE-676DBF8E92F4}" type="pres">
      <dgm:prSet presAssocID="{EF2194C1-7078-44BC-A80E-5E60CBFABC2D}" presName="aSpace" presStyleCnt="0"/>
      <dgm:spPr/>
    </dgm:pt>
    <dgm:pt modelId="{CBFDD7A7-91FE-41A9-95CE-73A341062240}" type="pres">
      <dgm:prSet presAssocID="{BD73ED0A-F83C-42F6-83C1-50C9FF9B2C2E}" presName="aNode" presStyleLbl="fgAcc1" presStyleIdx="3" presStyleCnt="5" custScaleX="252659">
        <dgm:presLayoutVars>
          <dgm:bulletEnabled val="1"/>
        </dgm:presLayoutVars>
      </dgm:prSet>
      <dgm:spPr/>
      <dgm:t>
        <a:bodyPr/>
        <a:lstStyle/>
        <a:p>
          <a:endParaRPr lang="en-GB"/>
        </a:p>
      </dgm:t>
    </dgm:pt>
    <dgm:pt modelId="{0F4A326F-599D-4139-89F8-CB5DA20A38F0}" type="pres">
      <dgm:prSet presAssocID="{BD73ED0A-F83C-42F6-83C1-50C9FF9B2C2E}" presName="aSpace" presStyleCnt="0"/>
      <dgm:spPr/>
    </dgm:pt>
    <dgm:pt modelId="{202094C3-5172-445B-BEC4-4DDEB2BD09A3}" type="pres">
      <dgm:prSet presAssocID="{7FA7FB21-F757-41EA-8021-0125389AE6EA}" presName="aNode" presStyleLbl="fgAcc1" presStyleIdx="4" presStyleCnt="5" custScaleX="249788" custScaleY="235895">
        <dgm:presLayoutVars>
          <dgm:bulletEnabled val="1"/>
        </dgm:presLayoutVars>
      </dgm:prSet>
      <dgm:spPr/>
      <dgm:t>
        <a:bodyPr/>
        <a:lstStyle/>
        <a:p>
          <a:endParaRPr lang="en-GB"/>
        </a:p>
      </dgm:t>
    </dgm:pt>
    <dgm:pt modelId="{D5E49C21-F381-4544-8148-71D1FAF26999}" type="pres">
      <dgm:prSet presAssocID="{7FA7FB21-F757-41EA-8021-0125389AE6EA}" presName="aSpace" presStyleCnt="0"/>
      <dgm:spPr/>
    </dgm:pt>
  </dgm:ptLst>
  <dgm:cxnLst>
    <dgm:cxn modelId="{D5E7187E-0906-4FE8-BD1A-8DF3E37444AC}" srcId="{153C8DBB-2A5B-40BA-B364-FCA1C704B2FC}" destId="{EF2194C1-7078-44BC-A80E-5E60CBFABC2D}" srcOrd="2" destOrd="0" parTransId="{2214E163-3A9A-4990-AF5F-0C2280A245BF}" sibTransId="{615AB89D-5E6E-41F7-87BB-20A862E618E4}"/>
    <dgm:cxn modelId="{EEC634F0-5F48-4A30-B053-4AB7861EA94A}" type="presOf" srcId="{BD73ED0A-F83C-42F6-83C1-50C9FF9B2C2E}" destId="{CBFDD7A7-91FE-41A9-95CE-73A341062240}" srcOrd="0" destOrd="0" presId="urn:microsoft.com/office/officeart/2005/8/layout/pyramid2"/>
    <dgm:cxn modelId="{7A32706D-1136-462A-83A8-108E8F47D0B5}" type="presOf" srcId="{EF2194C1-7078-44BC-A80E-5E60CBFABC2D}" destId="{7BE69694-1555-4F36-8864-ECC43ED8125D}" srcOrd="0" destOrd="0" presId="urn:microsoft.com/office/officeart/2005/8/layout/pyramid2"/>
    <dgm:cxn modelId="{BB4D6E04-17DC-4559-9F6C-452CCDB2769D}" srcId="{153C8DBB-2A5B-40BA-B364-FCA1C704B2FC}" destId="{FCA8C79A-06BE-4DDC-978E-670B83A5B2C8}" srcOrd="1" destOrd="0" parTransId="{CCBBD695-1CEA-4EFA-86B8-4288187F3C88}" sibTransId="{A2978EA2-C4A1-4EC9-8076-8A6898962532}"/>
    <dgm:cxn modelId="{01C50E33-79D8-4892-A734-0D5409D81445}" srcId="{153C8DBB-2A5B-40BA-B364-FCA1C704B2FC}" destId="{BD73ED0A-F83C-42F6-83C1-50C9FF9B2C2E}" srcOrd="3" destOrd="0" parTransId="{CEAA1E9B-9841-4355-A75F-F88007D669E0}" sibTransId="{CAD930F9-AAC1-4ABD-871D-32CD02D28DD5}"/>
    <dgm:cxn modelId="{6BA2FAE0-AF2C-4742-8A36-B5A2D9D05B83}" type="presOf" srcId="{FCA8C79A-06BE-4DDC-978E-670B83A5B2C8}" destId="{2E94C76A-E276-44AA-BB0C-37A8B921E0AA}" srcOrd="0" destOrd="0" presId="urn:microsoft.com/office/officeart/2005/8/layout/pyramid2"/>
    <dgm:cxn modelId="{9331D909-B55D-4F1C-AB30-391773DC6002}" srcId="{153C8DBB-2A5B-40BA-B364-FCA1C704B2FC}" destId="{49DC385A-0784-4507-9F7C-21D01E5A2E02}" srcOrd="0" destOrd="0" parTransId="{74B286B7-DF85-4A62-82AA-1DE545520FFE}" sibTransId="{4F04EC5F-90F4-4EFB-9455-9ED5FC656F87}"/>
    <dgm:cxn modelId="{8C1A2DEC-A04B-439A-B63F-3A1C6CD34D2B}" type="presOf" srcId="{7FA7FB21-F757-41EA-8021-0125389AE6EA}" destId="{202094C3-5172-445B-BEC4-4DDEB2BD09A3}" srcOrd="0" destOrd="0" presId="urn:microsoft.com/office/officeart/2005/8/layout/pyramid2"/>
    <dgm:cxn modelId="{AC158603-A52A-44A6-B170-69A0847A34EE}" srcId="{153C8DBB-2A5B-40BA-B364-FCA1C704B2FC}" destId="{7FA7FB21-F757-41EA-8021-0125389AE6EA}" srcOrd="4" destOrd="0" parTransId="{5D3E68B5-9D82-40C0-943B-DE03596F35BE}" sibTransId="{FCA63BCC-515C-4EEA-A615-364063C7E401}"/>
    <dgm:cxn modelId="{3E361420-378B-4E19-BC72-66FFB9A10D0B}" type="presOf" srcId="{49DC385A-0784-4507-9F7C-21D01E5A2E02}" destId="{81F98226-7DF4-465C-93D0-70889E700972}" srcOrd="0" destOrd="0" presId="urn:microsoft.com/office/officeart/2005/8/layout/pyramid2"/>
    <dgm:cxn modelId="{68CEC46C-C58D-439D-B889-894AD7D35F0F}" type="presOf" srcId="{153C8DBB-2A5B-40BA-B364-FCA1C704B2FC}" destId="{3E4527A0-6CBC-40A6-B1CE-9F8634061A30}" srcOrd="0" destOrd="0" presId="urn:microsoft.com/office/officeart/2005/8/layout/pyramid2"/>
    <dgm:cxn modelId="{86FD467A-9083-4F95-98E3-B217537D2094}" type="presParOf" srcId="{3E4527A0-6CBC-40A6-B1CE-9F8634061A30}" destId="{5A86735F-6BE7-4E2B-817A-96B2B6EAC6B8}" srcOrd="0" destOrd="0" presId="urn:microsoft.com/office/officeart/2005/8/layout/pyramid2"/>
    <dgm:cxn modelId="{FD357736-06AF-4194-AF7A-0F17473BF245}" type="presParOf" srcId="{3E4527A0-6CBC-40A6-B1CE-9F8634061A30}" destId="{CFFB7772-865E-4644-95B6-7B5B7A26935C}" srcOrd="1" destOrd="0" presId="urn:microsoft.com/office/officeart/2005/8/layout/pyramid2"/>
    <dgm:cxn modelId="{49387493-7219-4581-BC83-0AD6D8639E53}" type="presParOf" srcId="{CFFB7772-865E-4644-95B6-7B5B7A26935C}" destId="{81F98226-7DF4-465C-93D0-70889E700972}" srcOrd="0" destOrd="0" presId="urn:microsoft.com/office/officeart/2005/8/layout/pyramid2"/>
    <dgm:cxn modelId="{DDB7D1EE-1373-4DE0-A145-83849257D036}" type="presParOf" srcId="{CFFB7772-865E-4644-95B6-7B5B7A26935C}" destId="{B87A6D8D-8CBD-4805-8F93-0AD6EC62AB6B}" srcOrd="1" destOrd="0" presId="urn:microsoft.com/office/officeart/2005/8/layout/pyramid2"/>
    <dgm:cxn modelId="{331B07B3-E626-420E-8B12-BFCDC4AB5D2D}" type="presParOf" srcId="{CFFB7772-865E-4644-95B6-7B5B7A26935C}" destId="{2E94C76A-E276-44AA-BB0C-37A8B921E0AA}" srcOrd="2" destOrd="0" presId="urn:microsoft.com/office/officeart/2005/8/layout/pyramid2"/>
    <dgm:cxn modelId="{20BE9318-DA22-4BA2-83A5-F72F57BA8C66}" type="presParOf" srcId="{CFFB7772-865E-4644-95B6-7B5B7A26935C}" destId="{99FDBDB6-D4B0-4D5E-A98F-042A999EAEE9}" srcOrd="3" destOrd="0" presId="urn:microsoft.com/office/officeart/2005/8/layout/pyramid2"/>
    <dgm:cxn modelId="{8781DCC9-8679-40AE-8498-69D6138081C2}" type="presParOf" srcId="{CFFB7772-865E-4644-95B6-7B5B7A26935C}" destId="{7BE69694-1555-4F36-8864-ECC43ED8125D}" srcOrd="4" destOrd="0" presId="urn:microsoft.com/office/officeart/2005/8/layout/pyramid2"/>
    <dgm:cxn modelId="{D85FC649-A40C-45D2-A45F-AE3D93291EB6}" type="presParOf" srcId="{CFFB7772-865E-4644-95B6-7B5B7A26935C}" destId="{F1DC78AB-022B-4699-B8FE-676DBF8E92F4}" srcOrd="5" destOrd="0" presId="urn:microsoft.com/office/officeart/2005/8/layout/pyramid2"/>
    <dgm:cxn modelId="{5B424784-F492-4950-A58A-E8527115F1BC}" type="presParOf" srcId="{CFFB7772-865E-4644-95B6-7B5B7A26935C}" destId="{CBFDD7A7-91FE-41A9-95CE-73A341062240}" srcOrd="6" destOrd="0" presId="urn:microsoft.com/office/officeart/2005/8/layout/pyramid2"/>
    <dgm:cxn modelId="{9EBD2B33-0277-4E3E-8FC8-D077F20154F5}" type="presParOf" srcId="{CFFB7772-865E-4644-95B6-7B5B7A26935C}" destId="{0F4A326F-599D-4139-89F8-CB5DA20A38F0}" srcOrd="7" destOrd="0" presId="urn:microsoft.com/office/officeart/2005/8/layout/pyramid2"/>
    <dgm:cxn modelId="{49AB9117-5406-4B4B-BAFE-1A0D9FFD0713}" type="presParOf" srcId="{CFFB7772-865E-4644-95B6-7B5B7A26935C}" destId="{202094C3-5172-445B-BEC4-4DDEB2BD09A3}" srcOrd="8" destOrd="0" presId="urn:microsoft.com/office/officeart/2005/8/layout/pyramid2"/>
    <dgm:cxn modelId="{3CDB5FAB-7FF9-42D0-AFF2-65EA974BDF34}" type="presParOf" srcId="{CFFB7772-865E-4644-95B6-7B5B7A26935C}" destId="{D5E49C21-F381-4544-8148-71D1FAF26999}" srcOrd="9"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BD34C26-A08F-41F1-8AF8-B6D209D63D03}"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en-GB"/>
        </a:p>
      </dgm:t>
    </dgm:pt>
    <dgm:pt modelId="{18607D64-00C2-4A18-9850-B53BC0931172}">
      <dgm:prSet custT="1"/>
      <dgm:spPr/>
      <dgm:t>
        <a:bodyPr/>
        <a:lstStyle/>
        <a:p>
          <a:pPr rtl="0"/>
          <a:r>
            <a:rPr lang="en-US" sz="2000" b="1" dirty="0" smtClean="0">
              <a:solidFill>
                <a:srgbClr val="FF0000"/>
              </a:solidFill>
            </a:rPr>
            <a:t>OECD</a:t>
          </a:r>
          <a:r>
            <a:rPr lang="en-US" sz="2000" b="1" dirty="0" smtClean="0"/>
            <a:t> is an international organization that is the authoritative source for accurate information on the</a:t>
          </a:r>
          <a:r>
            <a:rPr lang="en-US" sz="2000" dirty="0" smtClean="0"/>
            <a:t>:</a:t>
          </a:r>
          <a:endParaRPr lang="en-GB" sz="2000" dirty="0"/>
        </a:p>
      </dgm:t>
    </dgm:pt>
    <dgm:pt modelId="{4091622A-7C22-44F3-B7B8-6C5519237CBA}" type="parTrans" cxnId="{EE8EC46E-322C-4E6A-A13A-8AE1F5B56B2C}">
      <dgm:prSet/>
      <dgm:spPr/>
      <dgm:t>
        <a:bodyPr/>
        <a:lstStyle/>
        <a:p>
          <a:endParaRPr lang="en-GB"/>
        </a:p>
      </dgm:t>
    </dgm:pt>
    <dgm:pt modelId="{FC2571E4-F6F4-4E66-B146-1768878F0683}" type="sibTrans" cxnId="{EE8EC46E-322C-4E6A-A13A-8AE1F5B56B2C}">
      <dgm:prSet/>
      <dgm:spPr/>
      <dgm:t>
        <a:bodyPr/>
        <a:lstStyle/>
        <a:p>
          <a:endParaRPr lang="en-GB"/>
        </a:p>
      </dgm:t>
    </dgm:pt>
    <dgm:pt modelId="{8E48136B-C095-4755-B2A9-662DB47112FE}">
      <dgm:prSet custT="1"/>
      <dgm:spPr/>
      <dgm:t>
        <a:bodyPr/>
        <a:lstStyle/>
        <a:p>
          <a:pPr rtl="0"/>
          <a:r>
            <a:rPr lang="en-US" sz="2000" b="1" dirty="0" smtClean="0"/>
            <a:t>State of education globally</a:t>
          </a:r>
          <a:r>
            <a:rPr lang="en-US" sz="1300" dirty="0" smtClean="0"/>
            <a:t>.</a:t>
          </a:r>
          <a:endParaRPr lang="en-GB" sz="1300" dirty="0"/>
        </a:p>
      </dgm:t>
    </dgm:pt>
    <dgm:pt modelId="{5722A68A-010B-417F-9A4E-F9FC29A3C0AE}" type="parTrans" cxnId="{16CDCF9B-5F55-4288-A692-68403FAD745E}">
      <dgm:prSet/>
      <dgm:spPr/>
      <dgm:t>
        <a:bodyPr/>
        <a:lstStyle/>
        <a:p>
          <a:endParaRPr lang="en-GB"/>
        </a:p>
      </dgm:t>
    </dgm:pt>
    <dgm:pt modelId="{0CC89BF7-6B7B-4AEB-B582-45B7A026FB39}" type="sibTrans" cxnId="{16CDCF9B-5F55-4288-A692-68403FAD745E}">
      <dgm:prSet/>
      <dgm:spPr/>
      <dgm:t>
        <a:bodyPr/>
        <a:lstStyle/>
        <a:p>
          <a:endParaRPr lang="en-GB"/>
        </a:p>
      </dgm:t>
    </dgm:pt>
    <dgm:pt modelId="{C6A67BC1-6F4C-4CA9-8F8D-194E9CE0AAEB}">
      <dgm:prSet custT="1"/>
      <dgm:spPr/>
      <dgm:t>
        <a:bodyPr/>
        <a:lstStyle/>
        <a:p>
          <a:pPr rtl="0"/>
          <a:r>
            <a:rPr lang="en-US" sz="2000" b="1" dirty="0" smtClean="0"/>
            <a:t>Structure, finances, and performance of education systems universally</a:t>
          </a:r>
          <a:r>
            <a:rPr lang="en-US" sz="2000" dirty="0" smtClean="0"/>
            <a:t>.</a:t>
          </a:r>
          <a:endParaRPr lang="en-GB" sz="2000" dirty="0"/>
        </a:p>
      </dgm:t>
    </dgm:pt>
    <dgm:pt modelId="{013F1142-3461-41AD-99F2-BB56DF32CE7C}" type="parTrans" cxnId="{ABCD0037-E075-4978-A938-D477690DA497}">
      <dgm:prSet/>
      <dgm:spPr/>
      <dgm:t>
        <a:bodyPr/>
        <a:lstStyle/>
        <a:p>
          <a:endParaRPr lang="en-GB"/>
        </a:p>
      </dgm:t>
    </dgm:pt>
    <dgm:pt modelId="{E22A4368-C9D8-469B-B09F-A4331277A7C8}" type="sibTrans" cxnId="{ABCD0037-E075-4978-A938-D477690DA497}">
      <dgm:prSet/>
      <dgm:spPr/>
      <dgm:t>
        <a:bodyPr/>
        <a:lstStyle/>
        <a:p>
          <a:endParaRPr lang="en-GB"/>
        </a:p>
      </dgm:t>
    </dgm:pt>
    <dgm:pt modelId="{20A7F9EC-D298-431F-B110-D2194A94AA21}">
      <dgm:prSet/>
      <dgm:spPr/>
      <dgm:t>
        <a:bodyPr/>
        <a:lstStyle/>
        <a:p>
          <a:pPr rtl="0"/>
          <a:r>
            <a:rPr lang="en-US" b="1" dirty="0" smtClean="0"/>
            <a:t>Tackling of security, social, scientific, technological, and governance challenges on globalized economy via QA/QC in higher education.</a:t>
          </a:r>
          <a:endParaRPr lang="en-GB" b="1" dirty="0"/>
        </a:p>
      </dgm:t>
    </dgm:pt>
    <dgm:pt modelId="{5F14829C-D556-4714-B453-D9E9BB3A2112}" type="parTrans" cxnId="{495992CE-291F-4916-88CD-71250F5C8869}">
      <dgm:prSet/>
      <dgm:spPr/>
      <dgm:t>
        <a:bodyPr/>
        <a:lstStyle/>
        <a:p>
          <a:endParaRPr lang="en-GB"/>
        </a:p>
      </dgm:t>
    </dgm:pt>
    <dgm:pt modelId="{81E6BC23-A72D-4258-A24D-9FF5F4EEA4A0}" type="sibTrans" cxnId="{495992CE-291F-4916-88CD-71250F5C8869}">
      <dgm:prSet/>
      <dgm:spPr/>
      <dgm:t>
        <a:bodyPr/>
        <a:lstStyle/>
        <a:p>
          <a:endParaRPr lang="en-GB"/>
        </a:p>
      </dgm:t>
    </dgm:pt>
    <dgm:pt modelId="{0D7980A4-BB7D-471D-8928-9BAE9068A3B4}" type="pres">
      <dgm:prSet presAssocID="{2BD34C26-A08F-41F1-8AF8-B6D209D63D03}" presName="composite" presStyleCnt="0">
        <dgm:presLayoutVars>
          <dgm:chMax val="5"/>
          <dgm:dir/>
          <dgm:resizeHandles val="exact"/>
        </dgm:presLayoutVars>
      </dgm:prSet>
      <dgm:spPr/>
      <dgm:t>
        <a:bodyPr/>
        <a:lstStyle/>
        <a:p>
          <a:endParaRPr lang="en-GB"/>
        </a:p>
      </dgm:t>
    </dgm:pt>
    <dgm:pt modelId="{94F66DA4-7213-489F-94EA-5D1767497930}" type="pres">
      <dgm:prSet presAssocID="{18607D64-00C2-4A18-9850-B53BC0931172}" presName="circle1" presStyleLbl="lnNode1" presStyleIdx="0" presStyleCnt="4"/>
      <dgm:spPr>
        <a:solidFill>
          <a:srgbClr val="002060"/>
        </a:solidFill>
      </dgm:spPr>
      <dgm:t>
        <a:bodyPr/>
        <a:lstStyle/>
        <a:p>
          <a:endParaRPr lang="en-GB"/>
        </a:p>
      </dgm:t>
    </dgm:pt>
    <dgm:pt modelId="{F30D7C1E-DB96-40B5-B5C3-C0605821FDD2}" type="pres">
      <dgm:prSet presAssocID="{18607D64-00C2-4A18-9850-B53BC0931172}" presName="text1" presStyleLbl="revTx" presStyleIdx="0" presStyleCnt="4" custScaleX="285549">
        <dgm:presLayoutVars>
          <dgm:bulletEnabled val="1"/>
        </dgm:presLayoutVars>
      </dgm:prSet>
      <dgm:spPr/>
      <dgm:t>
        <a:bodyPr/>
        <a:lstStyle/>
        <a:p>
          <a:endParaRPr lang="en-GB"/>
        </a:p>
      </dgm:t>
    </dgm:pt>
    <dgm:pt modelId="{DBEB9E11-8FD3-426C-8CB6-FE74B51A76F4}" type="pres">
      <dgm:prSet presAssocID="{18607D64-00C2-4A18-9850-B53BC0931172}" presName="line1" presStyleLbl="callout" presStyleIdx="0" presStyleCnt="8"/>
      <dgm:spPr/>
    </dgm:pt>
    <dgm:pt modelId="{16203A6A-A906-49D2-BCB6-AB60B6E8A0B1}" type="pres">
      <dgm:prSet presAssocID="{18607D64-00C2-4A18-9850-B53BC0931172}" presName="d1" presStyleLbl="callout" presStyleIdx="1" presStyleCnt="8"/>
      <dgm:spPr>
        <a:ln>
          <a:solidFill>
            <a:schemeClr val="accent1"/>
          </a:solidFill>
        </a:ln>
      </dgm:spPr>
      <dgm:t>
        <a:bodyPr/>
        <a:lstStyle/>
        <a:p>
          <a:endParaRPr lang="en-GB"/>
        </a:p>
      </dgm:t>
    </dgm:pt>
    <dgm:pt modelId="{D37E6BE0-90EF-4DA6-BADF-B9146DFED65A}" type="pres">
      <dgm:prSet presAssocID="{8E48136B-C095-4755-B2A9-662DB47112FE}" presName="circle2" presStyleLbl="lnNode1" presStyleIdx="1" presStyleCnt="4"/>
      <dgm:spPr>
        <a:solidFill>
          <a:srgbClr val="00B050"/>
        </a:solidFill>
      </dgm:spPr>
      <dgm:t>
        <a:bodyPr/>
        <a:lstStyle/>
        <a:p>
          <a:endParaRPr lang="en-GB"/>
        </a:p>
      </dgm:t>
    </dgm:pt>
    <dgm:pt modelId="{7627E302-F5B4-4D66-BCA9-965DA7819986}" type="pres">
      <dgm:prSet presAssocID="{8E48136B-C095-4755-B2A9-662DB47112FE}" presName="text2" presStyleLbl="revTx" presStyleIdx="1" presStyleCnt="4" custScaleX="172326" custScaleY="50880" custLinFactNeighborX="36765" custLinFactNeighborY="-16597">
        <dgm:presLayoutVars>
          <dgm:bulletEnabled val="1"/>
        </dgm:presLayoutVars>
      </dgm:prSet>
      <dgm:spPr/>
      <dgm:t>
        <a:bodyPr/>
        <a:lstStyle/>
        <a:p>
          <a:endParaRPr lang="en-GB"/>
        </a:p>
      </dgm:t>
    </dgm:pt>
    <dgm:pt modelId="{21579282-6D9D-4377-8797-A980873847F8}" type="pres">
      <dgm:prSet presAssocID="{8E48136B-C095-4755-B2A9-662DB47112FE}" presName="line2" presStyleLbl="callout" presStyleIdx="2" presStyleCnt="8"/>
      <dgm:spPr/>
    </dgm:pt>
    <dgm:pt modelId="{631C1F72-414D-46AD-94CE-5AE837F7B6DC}" type="pres">
      <dgm:prSet presAssocID="{8E48136B-C095-4755-B2A9-662DB47112FE}" presName="d2" presStyleLbl="callout" presStyleIdx="3" presStyleCnt="8"/>
      <dgm:spPr/>
    </dgm:pt>
    <dgm:pt modelId="{E6BCE602-250E-46A8-B7CD-6AB6B6CEA2C7}" type="pres">
      <dgm:prSet presAssocID="{C6A67BC1-6F4C-4CA9-8F8D-194E9CE0AAEB}" presName="circle3" presStyleLbl="lnNode1" presStyleIdx="2" presStyleCnt="4"/>
      <dgm:spPr>
        <a:solidFill>
          <a:srgbClr val="7030A0"/>
        </a:solidFill>
      </dgm:spPr>
      <dgm:t>
        <a:bodyPr/>
        <a:lstStyle/>
        <a:p>
          <a:endParaRPr lang="en-GB"/>
        </a:p>
      </dgm:t>
    </dgm:pt>
    <dgm:pt modelId="{B9D56131-763C-429F-AB55-0D9716B57E06}" type="pres">
      <dgm:prSet presAssocID="{C6A67BC1-6F4C-4CA9-8F8D-194E9CE0AAEB}" presName="text3" presStyleLbl="revTx" presStyleIdx="2" presStyleCnt="4" custScaleX="178782" custScaleY="75439" custLinFactNeighborX="33538" custLinFactNeighborY="-24560">
        <dgm:presLayoutVars>
          <dgm:bulletEnabled val="1"/>
        </dgm:presLayoutVars>
      </dgm:prSet>
      <dgm:spPr/>
      <dgm:t>
        <a:bodyPr/>
        <a:lstStyle/>
        <a:p>
          <a:endParaRPr lang="en-GB"/>
        </a:p>
      </dgm:t>
    </dgm:pt>
    <dgm:pt modelId="{97F49CB1-2428-45EB-9A60-4F114588527A}" type="pres">
      <dgm:prSet presAssocID="{C6A67BC1-6F4C-4CA9-8F8D-194E9CE0AAEB}" presName="line3" presStyleLbl="callout" presStyleIdx="4" presStyleCnt="8"/>
      <dgm:spPr/>
    </dgm:pt>
    <dgm:pt modelId="{26168861-CA39-465C-8F23-40861B229999}" type="pres">
      <dgm:prSet presAssocID="{C6A67BC1-6F4C-4CA9-8F8D-194E9CE0AAEB}" presName="d3" presStyleLbl="callout" presStyleIdx="5" presStyleCnt="8"/>
      <dgm:spPr/>
    </dgm:pt>
    <dgm:pt modelId="{BA3B6AE3-6F1E-4EBB-B270-A666CB1C827B}" type="pres">
      <dgm:prSet presAssocID="{20A7F9EC-D298-431F-B110-D2194A94AA21}" presName="circle4" presStyleLbl="lnNode1" presStyleIdx="3" presStyleCnt="4"/>
      <dgm:spPr>
        <a:solidFill>
          <a:srgbClr val="00B0F0"/>
        </a:solidFill>
      </dgm:spPr>
      <dgm:t>
        <a:bodyPr/>
        <a:lstStyle/>
        <a:p>
          <a:endParaRPr lang="en-GB"/>
        </a:p>
      </dgm:t>
    </dgm:pt>
    <dgm:pt modelId="{57AAE667-DED8-4BA4-BF77-8394E5E930E5}" type="pres">
      <dgm:prSet presAssocID="{20A7F9EC-D298-431F-B110-D2194A94AA21}" presName="text4" presStyleLbl="revTx" presStyleIdx="3" presStyleCnt="4" custScaleX="211058" custScaleY="261945" custLinFactNeighborX="27168" custLinFactNeighborY="44132">
        <dgm:presLayoutVars>
          <dgm:bulletEnabled val="1"/>
        </dgm:presLayoutVars>
      </dgm:prSet>
      <dgm:spPr/>
      <dgm:t>
        <a:bodyPr/>
        <a:lstStyle/>
        <a:p>
          <a:endParaRPr lang="en-GB"/>
        </a:p>
      </dgm:t>
    </dgm:pt>
    <dgm:pt modelId="{47217743-6BF1-4F4F-A8A8-36BF38F4FEE0}" type="pres">
      <dgm:prSet presAssocID="{20A7F9EC-D298-431F-B110-D2194A94AA21}" presName="line4" presStyleLbl="callout" presStyleIdx="6" presStyleCnt="8"/>
      <dgm:spPr/>
    </dgm:pt>
    <dgm:pt modelId="{96C8BEC8-0147-4871-B1D5-BB700DE41E43}" type="pres">
      <dgm:prSet presAssocID="{20A7F9EC-D298-431F-B110-D2194A94AA21}" presName="d4" presStyleLbl="callout" presStyleIdx="7" presStyleCnt="8"/>
      <dgm:spPr/>
    </dgm:pt>
  </dgm:ptLst>
  <dgm:cxnLst>
    <dgm:cxn modelId="{8F06CD5E-C522-4692-BFF8-55DC493660AB}" type="presOf" srcId="{18607D64-00C2-4A18-9850-B53BC0931172}" destId="{F30D7C1E-DB96-40B5-B5C3-C0605821FDD2}" srcOrd="0" destOrd="0" presId="urn:microsoft.com/office/officeart/2005/8/layout/target1"/>
    <dgm:cxn modelId="{CE9E3CC8-BA8F-4BD8-96C8-2435B55231FF}" type="presOf" srcId="{C6A67BC1-6F4C-4CA9-8F8D-194E9CE0AAEB}" destId="{B9D56131-763C-429F-AB55-0D9716B57E06}" srcOrd="0" destOrd="0" presId="urn:microsoft.com/office/officeart/2005/8/layout/target1"/>
    <dgm:cxn modelId="{9D237EFA-D7A3-4580-B52B-CC19BBC93421}" type="presOf" srcId="{2BD34C26-A08F-41F1-8AF8-B6D209D63D03}" destId="{0D7980A4-BB7D-471D-8928-9BAE9068A3B4}" srcOrd="0" destOrd="0" presId="urn:microsoft.com/office/officeart/2005/8/layout/target1"/>
    <dgm:cxn modelId="{EE8EC46E-322C-4E6A-A13A-8AE1F5B56B2C}" srcId="{2BD34C26-A08F-41F1-8AF8-B6D209D63D03}" destId="{18607D64-00C2-4A18-9850-B53BC0931172}" srcOrd="0" destOrd="0" parTransId="{4091622A-7C22-44F3-B7B8-6C5519237CBA}" sibTransId="{FC2571E4-F6F4-4E66-B146-1768878F0683}"/>
    <dgm:cxn modelId="{ABCD0037-E075-4978-A938-D477690DA497}" srcId="{2BD34C26-A08F-41F1-8AF8-B6D209D63D03}" destId="{C6A67BC1-6F4C-4CA9-8F8D-194E9CE0AAEB}" srcOrd="2" destOrd="0" parTransId="{013F1142-3461-41AD-99F2-BB56DF32CE7C}" sibTransId="{E22A4368-C9D8-469B-B09F-A4331277A7C8}"/>
    <dgm:cxn modelId="{495992CE-291F-4916-88CD-71250F5C8869}" srcId="{2BD34C26-A08F-41F1-8AF8-B6D209D63D03}" destId="{20A7F9EC-D298-431F-B110-D2194A94AA21}" srcOrd="3" destOrd="0" parTransId="{5F14829C-D556-4714-B453-D9E9BB3A2112}" sibTransId="{81E6BC23-A72D-4258-A24D-9FF5F4EEA4A0}"/>
    <dgm:cxn modelId="{0F05FEE4-12D2-400F-B9FB-CE49411F3635}" type="presOf" srcId="{8E48136B-C095-4755-B2A9-662DB47112FE}" destId="{7627E302-F5B4-4D66-BCA9-965DA7819986}" srcOrd="0" destOrd="0" presId="urn:microsoft.com/office/officeart/2005/8/layout/target1"/>
    <dgm:cxn modelId="{9826FF05-CF80-4056-945C-8F1FFB2255CC}" type="presOf" srcId="{20A7F9EC-D298-431F-B110-D2194A94AA21}" destId="{57AAE667-DED8-4BA4-BF77-8394E5E930E5}" srcOrd="0" destOrd="0" presId="urn:microsoft.com/office/officeart/2005/8/layout/target1"/>
    <dgm:cxn modelId="{16CDCF9B-5F55-4288-A692-68403FAD745E}" srcId="{2BD34C26-A08F-41F1-8AF8-B6D209D63D03}" destId="{8E48136B-C095-4755-B2A9-662DB47112FE}" srcOrd="1" destOrd="0" parTransId="{5722A68A-010B-417F-9A4E-F9FC29A3C0AE}" sibTransId="{0CC89BF7-6B7B-4AEB-B582-45B7A026FB39}"/>
    <dgm:cxn modelId="{659A9CA1-A969-4D9C-825A-FAF9B62A79E7}" type="presParOf" srcId="{0D7980A4-BB7D-471D-8928-9BAE9068A3B4}" destId="{94F66DA4-7213-489F-94EA-5D1767497930}" srcOrd="0" destOrd="0" presId="urn:microsoft.com/office/officeart/2005/8/layout/target1"/>
    <dgm:cxn modelId="{3864D174-CEE9-4306-85E7-E3ABBB7654E3}" type="presParOf" srcId="{0D7980A4-BB7D-471D-8928-9BAE9068A3B4}" destId="{F30D7C1E-DB96-40B5-B5C3-C0605821FDD2}" srcOrd="1" destOrd="0" presId="urn:microsoft.com/office/officeart/2005/8/layout/target1"/>
    <dgm:cxn modelId="{7AAF240D-08BA-4873-99F3-BCE9ACDF2570}" type="presParOf" srcId="{0D7980A4-BB7D-471D-8928-9BAE9068A3B4}" destId="{DBEB9E11-8FD3-426C-8CB6-FE74B51A76F4}" srcOrd="2" destOrd="0" presId="urn:microsoft.com/office/officeart/2005/8/layout/target1"/>
    <dgm:cxn modelId="{8A8BE853-A976-4469-BD47-613DE1771B6B}" type="presParOf" srcId="{0D7980A4-BB7D-471D-8928-9BAE9068A3B4}" destId="{16203A6A-A906-49D2-BCB6-AB60B6E8A0B1}" srcOrd="3" destOrd="0" presId="urn:microsoft.com/office/officeart/2005/8/layout/target1"/>
    <dgm:cxn modelId="{FFEA15C1-FB3A-49AE-A944-A5B498A4F2EE}" type="presParOf" srcId="{0D7980A4-BB7D-471D-8928-9BAE9068A3B4}" destId="{D37E6BE0-90EF-4DA6-BADF-B9146DFED65A}" srcOrd="4" destOrd="0" presId="urn:microsoft.com/office/officeart/2005/8/layout/target1"/>
    <dgm:cxn modelId="{1E1D8527-B5C1-46DD-9F91-84D8B4B840F2}" type="presParOf" srcId="{0D7980A4-BB7D-471D-8928-9BAE9068A3B4}" destId="{7627E302-F5B4-4D66-BCA9-965DA7819986}" srcOrd="5" destOrd="0" presId="urn:microsoft.com/office/officeart/2005/8/layout/target1"/>
    <dgm:cxn modelId="{A5A6AA37-EF2C-41A8-B280-69CE4D639544}" type="presParOf" srcId="{0D7980A4-BB7D-471D-8928-9BAE9068A3B4}" destId="{21579282-6D9D-4377-8797-A980873847F8}" srcOrd="6" destOrd="0" presId="urn:microsoft.com/office/officeart/2005/8/layout/target1"/>
    <dgm:cxn modelId="{CC7DF46B-566D-4563-972D-1D552BFFC33D}" type="presParOf" srcId="{0D7980A4-BB7D-471D-8928-9BAE9068A3B4}" destId="{631C1F72-414D-46AD-94CE-5AE837F7B6DC}" srcOrd="7" destOrd="0" presId="urn:microsoft.com/office/officeart/2005/8/layout/target1"/>
    <dgm:cxn modelId="{0742B5E9-1D93-43C9-AC89-E05564B2897C}" type="presParOf" srcId="{0D7980A4-BB7D-471D-8928-9BAE9068A3B4}" destId="{E6BCE602-250E-46A8-B7CD-6AB6B6CEA2C7}" srcOrd="8" destOrd="0" presId="urn:microsoft.com/office/officeart/2005/8/layout/target1"/>
    <dgm:cxn modelId="{3791CCDC-70F6-4F36-9CFE-DE348F8BE805}" type="presParOf" srcId="{0D7980A4-BB7D-471D-8928-9BAE9068A3B4}" destId="{B9D56131-763C-429F-AB55-0D9716B57E06}" srcOrd="9" destOrd="0" presId="urn:microsoft.com/office/officeart/2005/8/layout/target1"/>
    <dgm:cxn modelId="{A2DE05FD-CCA5-4D32-9EBA-FA1015318C2C}" type="presParOf" srcId="{0D7980A4-BB7D-471D-8928-9BAE9068A3B4}" destId="{97F49CB1-2428-45EB-9A60-4F114588527A}" srcOrd="10" destOrd="0" presId="urn:microsoft.com/office/officeart/2005/8/layout/target1"/>
    <dgm:cxn modelId="{9C180B0A-2932-457F-B4D6-606093DA142F}" type="presParOf" srcId="{0D7980A4-BB7D-471D-8928-9BAE9068A3B4}" destId="{26168861-CA39-465C-8F23-40861B229999}" srcOrd="11" destOrd="0" presId="urn:microsoft.com/office/officeart/2005/8/layout/target1"/>
    <dgm:cxn modelId="{052E878F-6391-4DBF-B175-1A8A112C6E64}" type="presParOf" srcId="{0D7980A4-BB7D-471D-8928-9BAE9068A3B4}" destId="{BA3B6AE3-6F1E-4EBB-B270-A666CB1C827B}" srcOrd="12" destOrd="0" presId="urn:microsoft.com/office/officeart/2005/8/layout/target1"/>
    <dgm:cxn modelId="{19677C73-D831-4D56-B11B-EF2101759B58}" type="presParOf" srcId="{0D7980A4-BB7D-471D-8928-9BAE9068A3B4}" destId="{57AAE667-DED8-4BA4-BF77-8394E5E930E5}" srcOrd="13" destOrd="0" presId="urn:microsoft.com/office/officeart/2005/8/layout/target1"/>
    <dgm:cxn modelId="{50807591-5352-464B-9AE5-4BA1B45F7B3E}" type="presParOf" srcId="{0D7980A4-BB7D-471D-8928-9BAE9068A3B4}" destId="{47217743-6BF1-4F4F-A8A8-36BF38F4FEE0}" srcOrd="14" destOrd="0" presId="urn:microsoft.com/office/officeart/2005/8/layout/target1"/>
    <dgm:cxn modelId="{6467FC80-173B-4878-AF91-F895BE31864D}" type="presParOf" srcId="{0D7980A4-BB7D-471D-8928-9BAE9068A3B4}" destId="{96C8BEC8-0147-4871-B1D5-BB700DE41E43}" srcOrd="15" destOrd="0" presId="urn:microsoft.com/office/officeart/2005/8/layout/targe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8960F94-9EF0-4AB0-B093-60FE919D159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32D771CF-61AC-4CC8-B459-A14A94F2636A}">
      <dgm:prSet/>
      <dgm:spPr/>
      <dgm:t>
        <a:bodyPr/>
        <a:lstStyle/>
        <a:p>
          <a:pPr rtl="0"/>
          <a:r>
            <a:rPr lang="en-GB" b="1" dirty="0" smtClean="0">
              <a:solidFill>
                <a:srgbClr val="FFFF00"/>
              </a:solidFill>
            </a:rPr>
            <a:t>PDCA or Deming Cycle</a:t>
          </a:r>
          <a:r>
            <a:rPr lang="en-GB" b="1" dirty="0" smtClean="0">
              <a:solidFill>
                <a:schemeClr val="tx1"/>
              </a:solidFill>
            </a:rPr>
            <a:t> </a:t>
          </a:r>
          <a:r>
            <a:rPr lang="en-GB" dirty="0" smtClean="0">
              <a:solidFill>
                <a:schemeClr val="tx1"/>
              </a:solidFill>
            </a:rPr>
            <a:t>is a critically important tool that QA/QC uses to guarantee product quality improvement during and after the production process.</a:t>
          </a:r>
          <a:endParaRPr lang="en-GB" dirty="0">
            <a:solidFill>
              <a:schemeClr val="tx1"/>
            </a:solidFill>
          </a:endParaRPr>
        </a:p>
      </dgm:t>
    </dgm:pt>
    <dgm:pt modelId="{0A3872B6-A683-406E-9510-9B35E200E7A6}" type="parTrans" cxnId="{4A13D713-0B8F-464E-A7A2-6D94B94E34A0}">
      <dgm:prSet/>
      <dgm:spPr/>
      <dgm:t>
        <a:bodyPr/>
        <a:lstStyle/>
        <a:p>
          <a:endParaRPr lang="en-GB"/>
        </a:p>
      </dgm:t>
    </dgm:pt>
    <dgm:pt modelId="{8141C8B8-54CE-4299-A471-E9780B8A0EFA}" type="sibTrans" cxnId="{4A13D713-0B8F-464E-A7A2-6D94B94E34A0}">
      <dgm:prSet/>
      <dgm:spPr/>
      <dgm:t>
        <a:bodyPr/>
        <a:lstStyle/>
        <a:p>
          <a:endParaRPr lang="en-GB"/>
        </a:p>
      </dgm:t>
    </dgm:pt>
    <dgm:pt modelId="{A5EE0A10-93AF-4002-8C2F-D186C1853F41}">
      <dgm:prSet/>
      <dgm:spPr/>
      <dgm:t>
        <a:bodyPr/>
        <a:lstStyle/>
        <a:p>
          <a:pPr rtl="0"/>
          <a:r>
            <a:rPr lang="en-GB" dirty="0" smtClean="0">
              <a:solidFill>
                <a:schemeClr val="tx1"/>
              </a:solidFill>
            </a:rPr>
            <a:t>Deming Cycle is used to effectively and efficiently analyse all the existing conditions, methods and techniques for production to ascertain excellence in every unit or aspect of the: </a:t>
          </a:r>
          <a:endParaRPr lang="en-GB" dirty="0">
            <a:solidFill>
              <a:schemeClr val="tx1"/>
            </a:solidFill>
          </a:endParaRPr>
        </a:p>
      </dgm:t>
    </dgm:pt>
    <dgm:pt modelId="{EA2D7234-27B3-48DD-AC5E-B7A23CD37927}" type="parTrans" cxnId="{46CC37F6-8263-4308-A345-D924C9D3E5D3}">
      <dgm:prSet/>
      <dgm:spPr/>
      <dgm:t>
        <a:bodyPr/>
        <a:lstStyle/>
        <a:p>
          <a:endParaRPr lang="en-GB"/>
        </a:p>
      </dgm:t>
    </dgm:pt>
    <dgm:pt modelId="{A8BE20C0-D777-48F2-8D1B-A755386F6603}" type="sibTrans" cxnId="{46CC37F6-8263-4308-A345-D924C9D3E5D3}">
      <dgm:prSet/>
      <dgm:spPr/>
      <dgm:t>
        <a:bodyPr/>
        <a:lstStyle/>
        <a:p>
          <a:endParaRPr lang="en-GB"/>
        </a:p>
      </dgm:t>
    </dgm:pt>
    <dgm:pt modelId="{5A296108-21B2-4444-BF24-5687D7B0F15F}">
      <dgm:prSet/>
      <dgm:spPr/>
      <dgm:t>
        <a:bodyPr/>
        <a:lstStyle/>
        <a:p>
          <a:pPr rtl="0"/>
          <a:r>
            <a:rPr lang="en-GB" dirty="0" smtClean="0">
              <a:solidFill>
                <a:schemeClr val="tx1"/>
              </a:solidFill>
            </a:rPr>
            <a:t>Inputs</a:t>
          </a:r>
          <a:endParaRPr lang="en-GB" dirty="0">
            <a:solidFill>
              <a:schemeClr val="tx1"/>
            </a:solidFill>
          </a:endParaRPr>
        </a:p>
      </dgm:t>
    </dgm:pt>
    <dgm:pt modelId="{92837369-5F96-4D88-ABD2-58682BF14BC4}" type="parTrans" cxnId="{00771113-7029-492D-BE2E-2A5AF0748BA8}">
      <dgm:prSet/>
      <dgm:spPr/>
      <dgm:t>
        <a:bodyPr/>
        <a:lstStyle/>
        <a:p>
          <a:endParaRPr lang="en-GB"/>
        </a:p>
      </dgm:t>
    </dgm:pt>
    <dgm:pt modelId="{66A63AF8-E544-415E-8913-2E8E643F618F}" type="sibTrans" cxnId="{00771113-7029-492D-BE2E-2A5AF0748BA8}">
      <dgm:prSet/>
      <dgm:spPr/>
      <dgm:t>
        <a:bodyPr/>
        <a:lstStyle/>
        <a:p>
          <a:endParaRPr lang="en-GB"/>
        </a:p>
      </dgm:t>
    </dgm:pt>
    <dgm:pt modelId="{28531D86-DB65-437F-822B-196B0755D3A4}">
      <dgm:prSet/>
      <dgm:spPr/>
      <dgm:t>
        <a:bodyPr/>
        <a:lstStyle/>
        <a:p>
          <a:pPr rtl="0"/>
          <a:r>
            <a:rPr lang="en-GB" dirty="0" smtClean="0">
              <a:solidFill>
                <a:schemeClr val="tx1"/>
              </a:solidFill>
            </a:rPr>
            <a:t>Operations</a:t>
          </a:r>
          <a:r>
            <a:rPr lang="en-GB" dirty="0" smtClean="0"/>
            <a:t>  </a:t>
          </a:r>
          <a:endParaRPr lang="en-GB" dirty="0"/>
        </a:p>
      </dgm:t>
    </dgm:pt>
    <dgm:pt modelId="{C17CBC66-CFFD-49A4-BF1C-F861963D1408}" type="parTrans" cxnId="{2A78BE2B-182C-478A-B4A9-6DB00976C6EC}">
      <dgm:prSet/>
      <dgm:spPr/>
      <dgm:t>
        <a:bodyPr/>
        <a:lstStyle/>
        <a:p>
          <a:endParaRPr lang="en-GB"/>
        </a:p>
      </dgm:t>
    </dgm:pt>
    <dgm:pt modelId="{4A22BE14-7DF8-40E5-A817-B97B69DE1F3B}" type="sibTrans" cxnId="{2A78BE2B-182C-478A-B4A9-6DB00976C6EC}">
      <dgm:prSet/>
      <dgm:spPr/>
      <dgm:t>
        <a:bodyPr/>
        <a:lstStyle/>
        <a:p>
          <a:endParaRPr lang="en-GB"/>
        </a:p>
      </dgm:t>
    </dgm:pt>
    <dgm:pt modelId="{F1CF612C-30F6-4C57-9986-B1E47B8E56DA}">
      <dgm:prSet/>
      <dgm:spPr/>
      <dgm:t>
        <a:bodyPr/>
        <a:lstStyle/>
        <a:p>
          <a:pPr rtl="0"/>
          <a:r>
            <a:rPr lang="en-GB" dirty="0" smtClean="0">
              <a:solidFill>
                <a:schemeClr val="tx1"/>
              </a:solidFill>
            </a:rPr>
            <a:t>Outputs interplay</a:t>
          </a:r>
          <a:r>
            <a:rPr lang="en-GB" dirty="0" smtClean="0"/>
            <a:t>, and </a:t>
          </a:r>
          <a:endParaRPr lang="en-GB" dirty="0"/>
        </a:p>
      </dgm:t>
    </dgm:pt>
    <dgm:pt modelId="{B04F257C-DC41-455D-B6CE-5C10314FED16}" type="parTrans" cxnId="{DEF22E78-7B03-4D7C-A053-EDB9D9B455A8}">
      <dgm:prSet/>
      <dgm:spPr/>
      <dgm:t>
        <a:bodyPr/>
        <a:lstStyle/>
        <a:p>
          <a:endParaRPr lang="en-GB"/>
        </a:p>
      </dgm:t>
    </dgm:pt>
    <dgm:pt modelId="{A7C3AFDC-D127-44D2-A174-DEDB91D52026}" type="sibTrans" cxnId="{DEF22E78-7B03-4D7C-A053-EDB9D9B455A8}">
      <dgm:prSet/>
      <dgm:spPr/>
      <dgm:t>
        <a:bodyPr/>
        <a:lstStyle/>
        <a:p>
          <a:endParaRPr lang="en-GB"/>
        </a:p>
      </dgm:t>
    </dgm:pt>
    <dgm:pt modelId="{B39EF53B-1AB1-4FFE-8FE6-97CC55CB6D16}">
      <dgm:prSet/>
      <dgm:spPr/>
      <dgm:t>
        <a:bodyPr/>
        <a:lstStyle/>
        <a:p>
          <a:pPr rtl="0"/>
          <a:r>
            <a:rPr lang="en-GB" dirty="0" smtClean="0">
              <a:solidFill>
                <a:schemeClr val="tx1"/>
              </a:solidFill>
            </a:rPr>
            <a:t>To guarantee the customers the very best of products and services</a:t>
          </a:r>
          <a:r>
            <a:rPr lang="en-GB" dirty="0" smtClean="0"/>
            <a:t>.</a:t>
          </a:r>
          <a:endParaRPr lang="en-GB" dirty="0"/>
        </a:p>
      </dgm:t>
    </dgm:pt>
    <dgm:pt modelId="{A05348CF-B599-4DAD-8784-1405E8F636F8}" type="parTrans" cxnId="{DF60F436-1F00-4759-837A-28BF2082329E}">
      <dgm:prSet/>
      <dgm:spPr/>
      <dgm:t>
        <a:bodyPr/>
        <a:lstStyle/>
        <a:p>
          <a:endParaRPr lang="en-GB"/>
        </a:p>
      </dgm:t>
    </dgm:pt>
    <dgm:pt modelId="{1B4C5707-1A1B-451E-9886-397002E9DFA7}" type="sibTrans" cxnId="{DF60F436-1F00-4759-837A-28BF2082329E}">
      <dgm:prSet/>
      <dgm:spPr/>
      <dgm:t>
        <a:bodyPr/>
        <a:lstStyle/>
        <a:p>
          <a:endParaRPr lang="en-GB"/>
        </a:p>
      </dgm:t>
    </dgm:pt>
    <dgm:pt modelId="{F084E997-CD5C-44E4-84F4-53E51466AF43}" type="pres">
      <dgm:prSet presAssocID="{68960F94-9EF0-4AB0-B093-60FE919D1599}" presName="Name0" presStyleCnt="0">
        <dgm:presLayoutVars>
          <dgm:chPref val="3"/>
          <dgm:dir/>
          <dgm:animLvl val="lvl"/>
          <dgm:resizeHandles/>
        </dgm:presLayoutVars>
      </dgm:prSet>
      <dgm:spPr/>
      <dgm:t>
        <a:bodyPr/>
        <a:lstStyle/>
        <a:p>
          <a:endParaRPr lang="en-GB"/>
        </a:p>
      </dgm:t>
    </dgm:pt>
    <dgm:pt modelId="{94A07590-208F-49EB-B37E-E115D202EEFD}" type="pres">
      <dgm:prSet presAssocID="{32D771CF-61AC-4CC8-B459-A14A94F2636A}" presName="horFlow" presStyleCnt="0"/>
      <dgm:spPr/>
    </dgm:pt>
    <dgm:pt modelId="{B56342A6-3EC2-4D37-8BA4-A8905081C167}" type="pres">
      <dgm:prSet presAssocID="{32D771CF-61AC-4CC8-B459-A14A94F2636A}" presName="bigChev" presStyleLbl="node1" presStyleIdx="0" presStyleCnt="6" custScaleX="407231" custScaleY="176245"/>
      <dgm:spPr/>
      <dgm:t>
        <a:bodyPr/>
        <a:lstStyle/>
        <a:p>
          <a:endParaRPr lang="en-GB"/>
        </a:p>
      </dgm:t>
    </dgm:pt>
    <dgm:pt modelId="{56F4BCEA-A870-4473-8904-9E7597F4E0E2}" type="pres">
      <dgm:prSet presAssocID="{32D771CF-61AC-4CC8-B459-A14A94F2636A}" presName="vSp" presStyleCnt="0"/>
      <dgm:spPr/>
    </dgm:pt>
    <dgm:pt modelId="{3CA4244C-8F77-41A5-8FA5-81894EA60B9F}" type="pres">
      <dgm:prSet presAssocID="{A5EE0A10-93AF-4002-8C2F-D186C1853F41}" presName="horFlow" presStyleCnt="0"/>
      <dgm:spPr/>
    </dgm:pt>
    <dgm:pt modelId="{2A81B7AC-C812-4052-AAE9-B18D0348CF29}" type="pres">
      <dgm:prSet presAssocID="{A5EE0A10-93AF-4002-8C2F-D186C1853F41}" presName="bigChev" presStyleLbl="node1" presStyleIdx="1" presStyleCnt="6" custScaleX="444252" custScaleY="133066"/>
      <dgm:spPr/>
      <dgm:t>
        <a:bodyPr/>
        <a:lstStyle/>
        <a:p>
          <a:endParaRPr lang="en-GB"/>
        </a:p>
      </dgm:t>
    </dgm:pt>
    <dgm:pt modelId="{4060BB82-53A3-40EE-AB9B-E0C774197D3C}" type="pres">
      <dgm:prSet presAssocID="{A5EE0A10-93AF-4002-8C2F-D186C1853F41}" presName="vSp" presStyleCnt="0"/>
      <dgm:spPr/>
    </dgm:pt>
    <dgm:pt modelId="{8A967F67-DBDA-4F70-B39E-497E010C7CD7}" type="pres">
      <dgm:prSet presAssocID="{5A296108-21B2-4444-BF24-5687D7B0F15F}" presName="horFlow" presStyleCnt="0"/>
      <dgm:spPr/>
    </dgm:pt>
    <dgm:pt modelId="{084D0B1F-B055-43CE-B683-16AE5996CCBD}" type="pres">
      <dgm:prSet presAssocID="{5A296108-21B2-4444-BF24-5687D7B0F15F}" presName="bigChev" presStyleLbl="node1" presStyleIdx="2" presStyleCnt="6" custScaleX="281212" custScaleY="66733"/>
      <dgm:spPr/>
      <dgm:t>
        <a:bodyPr/>
        <a:lstStyle/>
        <a:p>
          <a:endParaRPr lang="en-GB"/>
        </a:p>
      </dgm:t>
    </dgm:pt>
    <dgm:pt modelId="{D65FE0B8-E0F6-40B5-BFBD-6C4192B6030E}" type="pres">
      <dgm:prSet presAssocID="{5A296108-21B2-4444-BF24-5687D7B0F15F}" presName="vSp" presStyleCnt="0"/>
      <dgm:spPr/>
    </dgm:pt>
    <dgm:pt modelId="{EF59D6E8-6632-4801-B33C-2F3300F5180E}" type="pres">
      <dgm:prSet presAssocID="{28531D86-DB65-437F-822B-196B0755D3A4}" presName="horFlow" presStyleCnt="0"/>
      <dgm:spPr/>
    </dgm:pt>
    <dgm:pt modelId="{9A0C48FE-55FA-4575-BA48-765F35A2D4F7}" type="pres">
      <dgm:prSet presAssocID="{28531D86-DB65-437F-822B-196B0755D3A4}" presName="bigChev" presStyleLbl="node1" presStyleIdx="3" presStyleCnt="6" custScaleX="267204" custScaleY="51104"/>
      <dgm:spPr/>
      <dgm:t>
        <a:bodyPr/>
        <a:lstStyle/>
        <a:p>
          <a:endParaRPr lang="en-GB"/>
        </a:p>
      </dgm:t>
    </dgm:pt>
    <dgm:pt modelId="{9B438F3D-1BDD-457F-B8B0-28F4FFAD0CAD}" type="pres">
      <dgm:prSet presAssocID="{28531D86-DB65-437F-822B-196B0755D3A4}" presName="vSp" presStyleCnt="0"/>
      <dgm:spPr/>
    </dgm:pt>
    <dgm:pt modelId="{44277C6B-5FFC-4FB1-8FCA-F2994B1C6B5B}" type="pres">
      <dgm:prSet presAssocID="{F1CF612C-30F6-4C57-9986-B1E47B8E56DA}" presName="horFlow" presStyleCnt="0"/>
      <dgm:spPr/>
    </dgm:pt>
    <dgm:pt modelId="{7CF71984-E041-47A6-8B8B-0EF608B5231A}" type="pres">
      <dgm:prSet presAssocID="{F1CF612C-30F6-4C57-9986-B1E47B8E56DA}" presName="bigChev" presStyleLbl="node1" presStyleIdx="4" presStyleCnt="6" custScaleX="288217" custScaleY="54906"/>
      <dgm:spPr/>
      <dgm:t>
        <a:bodyPr/>
        <a:lstStyle/>
        <a:p>
          <a:endParaRPr lang="en-GB"/>
        </a:p>
      </dgm:t>
    </dgm:pt>
    <dgm:pt modelId="{09F6C7BF-2013-479F-AF55-5C901620CD5B}" type="pres">
      <dgm:prSet presAssocID="{F1CF612C-30F6-4C57-9986-B1E47B8E56DA}" presName="vSp" presStyleCnt="0"/>
      <dgm:spPr/>
    </dgm:pt>
    <dgm:pt modelId="{8D4DAEB0-4058-4972-93C2-8DF9BF39EE30}" type="pres">
      <dgm:prSet presAssocID="{B39EF53B-1AB1-4FFE-8FE6-97CC55CB6D16}" presName="horFlow" presStyleCnt="0"/>
      <dgm:spPr/>
    </dgm:pt>
    <dgm:pt modelId="{4C3BD3DE-0220-47C8-8DBE-845990BF78B9}" type="pres">
      <dgm:prSet presAssocID="{B39EF53B-1AB1-4FFE-8FE6-97CC55CB6D16}" presName="bigChev" presStyleLbl="node1" presStyleIdx="5" presStyleCnt="6" custScaleX="444734" custScaleY="66640"/>
      <dgm:spPr/>
      <dgm:t>
        <a:bodyPr/>
        <a:lstStyle/>
        <a:p>
          <a:endParaRPr lang="en-GB"/>
        </a:p>
      </dgm:t>
    </dgm:pt>
  </dgm:ptLst>
  <dgm:cxnLst>
    <dgm:cxn modelId="{DF60F436-1F00-4759-837A-28BF2082329E}" srcId="{68960F94-9EF0-4AB0-B093-60FE919D1599}" destId="{B39EF53B-1AB1-4FFE-8FE6-97CC55CB6D16}" srcOrd="5" destOrd="0" parTransId="{A05348CF-B599-4DAD-8784-1405E8F636F8}" sibTransId="{1B4C5707-1A1B-451E-9886-397002E9DFA7}"/>
    <dgm:cxn modelId="{DEF22E78-7B03-4D7C-A053-EDB9D9B455A8}" srcId="{68960F94-9EF0-4AB0-B093-60FE919D1599}" destId="{F1CF612C-30F6-4C57-9986-B1E47B8E56DA}" srcOrd="4" destOrd="0" parTransId="{B04F257C-DC41-455D-B6CE-5C10314FED16}" sibTransId="{A7C3AFDC-D127-44D2-A174-DEDB91D52026}"/>
    <dgm:cxn modelId="{4A13D713-0B8F-464E-A7A2-6D94B94E34A0}" srcId="{68960F94-9EF0-4AB0-B093-60FE919D1599}" destId="{32D771CF-61AC-4CC8-B459-A14A94F2636A}" srcOrd="0" destOrd="0" parTransId="{0A3872B6-A683-406E-9510-9B35E200E7A6}" sibTransId="{8141C8B8-54CE-4299-A471-E9780B8A0EFA}"/>
    <dgm:cxn modelId="{4E38FE06-677A-434B-B441-3B7A66D1CCAA}" type="presOf" srcId="{A5EE0A10-93AF-4002-8C2F-D186C1853F41}" destId="{2A81B7AC-C812-4052-AAE9-B18D0348CF29}" srcOrd="0" destOrd="0" presId="urn:microsoft.com/office/officeart/2005/8/layout/lProcess3"/>
    <dgm:cxn modelId="{45DF738B-4C84-44AC-BCCC-FAB7653F521F}" type="presOf" srcId="{5A296108-21B2-4444-BF24-5687D7B0F15F}" destId="{084D0B1F-B055-43CE-B683-16AE5996CCBD}" srcOrd="0" destOrd="0" presId="urn:microsoft.com/office/officeart/2005/8/layout/lProcess3"/>
    <dgm:cxn modelId="{46CC37F6-8263-4308-A345-D924C9D3E5D3}" srcId="{68960F94-9EF0-4AB0-B093-60FE919D1599}" destId="{A5EE0A10-93AF-4002-8C2F-D186C1853F41}" srcOrd="1" destOrd="0" parTransId="{EA2D7234-27B3-48DD-AC5E-B7A23CD37927}" sibTransId="{A8BE20C0-D777-48F2-8D1B-A755386F6603}"/>
    <dgm:cxn modelId="{2735A32B-F131-4C7F-945D-FEA75B545AD8}" type="presOf" srcId="{28531D86-DB65-437F-822B-196B0755D3A4}" destId="{9A0C48FE-55FA-4575-BA48-765F35A2D4F7}" srcOrd="0" destOrd="0" presId="urn:microsoft.com/office/officeart/2005/8/layout/lProcess3"/>
    <dgm:cxn modelId="{2AAF431F-D793-46E4-9F8D-5E40EB8696E5}" type="presOf" srcId="{B39EF53B-1AB1-4FFE-8FE6-97CC55CB6D16}" destId="{4C3BD3DE-0220-47C8-8DBE-845990BF78B9}" srcOrd="0" destOrd="0" presId="urn:microsoft.com/office/officeart/2005/8/layout/lProcess3"/>
    <dgm:cxn modelId="{9049A59E-FFAE-4B9C-9BD3-FC1D0135CB19}" type="presOf" srcId="{68960F94-9EF0-4AB0-B093-60FE919D1599}" destId="{F084E997-CD5C-44E4-84F4-53E51466AF43}" srcOrd="0" destOrd="0" presId="urn:microsoft.com/office/officeart/2005/8/layout/lProcess3"/>
    <dgm:cxn modelId="{F365970E-9F73-4C83-A684-4ED5F37EC26B}" type="presOf" srcId="{F1CF612C-30F6-4C57-9986-B1E47B8E56DA}" destId="{7CF71984-E041-47A6-8B8B-0EF608B5231A}" srcOrd="0" destOrd="0" presId="urn:microsoft.com/office/officeart/2005/8/layout/lProcess3"/>
    <dgm:cxn modelId="{2A78BE2B-182C-478A-B4A9-6DB00976C6EC}" srcId="{68960F94-9EF0-4AB0-B093-60FE919D1599}" destId="{28531D86-DB65-437F-822B-196B0755D3A4}" srcOrd="3" destOrd="0" parTransId="{C17CBC66-CFFD-49A4-BF1C-F861963D1408}" sibTransId="{4A22BE14-7DF8-40E5-A817-B97B69DE1F3B}"/>
    <dgm:cxn modelId="{9C733B99-E7CC-414F-AAE0-D097106D904F}" type="presOf" srcId="{32D771CF-61AC-4CC8-B459-A14A94F2636A}" destId="{B56342A6-3EC2-4D37-8BA4-A8905081C167}" srcOrd="0" destOrd="0" presId="urn:microsoft.com/office/officeart/2005/8/layout/lProcess3"/>
    <dgm:cxn modelId="{00771113-7029-492D-BE2E-2A5AF0748BA8}" srcId="{68960F94-9EF0-4AB0-B093-60FE919D1599}" destId="{5A296108-21B2-4444-BF24-5687D7B0F15F}" srcOrd="2" destOrd="0" parTransId="{92837369-5F96-4D88-ABD2-58682BF14BC4}" sibTransId="{66A63AF8-E544-415E-8913-2E8E643F618F}"/>
    <dgm:cxn modelId="{97A3C452-69D3-4C0D-82C0-1A4EEF7B9C5C}" type="presParOf" srcId="{F084E997-CD5C-44E4-84F4-53E51466AF43}" destId="{94A07590-208F-49EB-B37E-E115D202EEFD}" srcOrd="0" destOrd="0" presId="urn:microsoft.com/office/officeart/2005/8/layout/lProcess3"/>
    <dgm:cxn modelId="{50DBC018-69FC-40F0-AFFA-FD4C22D272B5}" type="presParOf" srcId="{94A07590-208F-49EB-B37E-E115D202EEFD}" destId="{B56342A6-3EC2-4D37-8BA4-A8905081C167}" srcOrd="0" destOrd="0" presId="urn:microsoft.com/office/officeart/2005/8/layout/lProcess3"/>
    <dgm:cxn modelId="{22EEF112-9E41-43ED-B169-67F22A765F69}" type="presParOf" srcId="{F084E997-CD5C-44E4-84F4-53E51466AF43}" destId="{56F4BCEA-A870-4473-8904-9E7597F4E0E2}" srcOrd="1" destOrd="0" presId="urn:microsoft.com/office/officeart/2005/8/layout/lProcess3"/>
    <dgm:cxn modelId="{2C1F4E92-4DB4-4C1E-9B0E-F4000CE3E1B0}" type="presParOf" srcId="{F084E997-CD5C-44E4-84F4-53E51466AF43}" destId="{3CA4244C-8F77-41A5-8FA5-81894EA60B9F}" srcOrd="2" destOrd="0" presId="urn:microsoft.com/office/officeart/2005/8/layout/lProcess3"/>
    <dgm:cxn modelId="{0A2161C4-3608-4B3C-B020-7BD894DA0117}" type="presParOf" srcId="{3CA4244C-8F77-41A5-8FA5-81894EA60B9F}" destId="{2A81B7AC-C812-4052-AAE9-B18D0348CF29}" srcOrd="0" destOrd="0" presId="urn:microsoft.com/office/officeart/2005/8/layout/lProcess3"/>
    <dgm:cxn modelId="{C8FDD2AF-7E46-4F10-AB44-D8D156987ECA}" type="presParOf" srcId="{F084E997-CD5C-44E4-84F4-53E51466AF43}" destId="{4060BB82-53A3-40EE-AB9B-E0C774197D3C}" srcOrd="3" destOrd="0" presId="urn:microsoft.com/office/officeart/2005/8/layout/lProcess3"/>
    <dgm:cxn modelId="{F3DA6004-8ED7-4647-BEAA-C3E30F3162CE}" type="presParOf" srcId="{F084E997-CD5C-44E4-84F4-53E51466AF43}" destId="{8A967F67-DBDA-4F70-B39E-497E010C7CD7}" srcOrd="4" destOrd="0" presId="urn:microsoft.com/office/officeart/2005/8/layout/lProcess3"/>
    <dgm:cxn modelId="{D46C1038-052F-470F-B843-79B9A4D65C08}" type="presParOf" srcId="{8A967F67-DBDA-4F70-B39E-497E010C7CD7}" destId="{084D0B1F-B055-43CE-B683-16AE5996CCBD}" srcOrd="0" destOrd="0" presId="urn:microsoft.com/office/officeart/2005/8/layout/lProcess3"/>
    <dgm:cxn modelId="{2191D6D7-D292-406C-8D08-B34F200B04F6}" type="presParOf" srcId="{F084E997-CD5C-44E4-84F4-53E51466AF43}" destId="{D65FE0B8-E0F6-40B5-BFBD-6C4192B6030E}" srcOrd="5" destOrd="0" presId="urn:microsoft.com/office/officeart/2005/8/layout/lProcess3"/>
    <dgm:cxn modelId="{7E253343-2FF5-4CE2-A7E2-B0804FB831CF}" type="presParOf" srcId="{F084E997-CD5C-44E4-84F4-53E51466AF43}" destId="{EF59D6E8-6632-4801-B33C-2F3300F5180E}" srcOrd="6" destOrd="0" presId="urn:microsoft.com/office/officeart/2005/8/layout/lProcess3"/>
    <dgm:cxn modelId="{EB37280A-1741-4B3F-BA31-2370625A473A}" type="presParOf" srcId="{EF59D6E8-6632-4801-B33C-2F3300F5180E}" destId="{9A0C48FE-55FA-4575-BA48-765F35A2D4F7}" srcOrd="0" destOrd="0" presId="urn:microsoft.com/office/officeart/2005/8/layout/lProcess3"/>
    <dgm:cxn modelId="{DE10F700-7E9B-4CE0-B0A6-20CE32E0EA1B}" type="presParOf" srcId="{F084E997-CD5C-44E4-84F4-53E51466AF43}" destId="{9B438F3D-1BDD-457F-B8B0-28F4FFAD0CAD}" srcOrd="7" destOrd="0" presId="urn:microsoft.com/office/officeart/2005/8/layout/lProcess3"/>
    <dgm:cxn modelId="{53C836C6-B7BF-49CF-87D5-2AFC2397ECD7}" type="presParOf" srcId="{F084E997-CD5C-44E4-84F4-53E51466AF43}" destId="{44277C6B-5FFC-4FB1-8FCA-F2994B1C6B5B}" srcOrd="8" destOrd="0" presId="urn:microsoft.com/office/officeart/2005/8/layout/lProcess3"/>
    <dgm:cxn modelId="{3BCD63A9-D4B3-4514-AB74-29E7ED9B40AA}" type="presParOf" srcId="{44277C6B-5FFC-4FB1-8FCA-F2994B1C6B5B}" destId="{7CF71984-E041-47A6-8B8B-0EF608B5231A}" srcOrd="0" destOrd="0" presId="urn:microsoft.com/office/officeart/2005/8/layout/lProcess3"/>
    <dgm:cxn modelId="{2968CE8E-0B8A-41D0-B953-0C613B321ABD}" type="presParOf" srcId="{F084E997-CD5C-44E4-84F4-53E51466AF43}" destId="{09F6C7BF-2013-479F-AF55-5C901620CD5B}" srcOrd="9" destOrd="0" presId="urn:microsoft.com/office/officeart/2005/8/layout/lProcess3"/>
    <dgm:cxn modelId="{ED4D6B1A-7702-469F-A723-458CD3857BDE}" type="presParOf" srcId="{F084E997-CD5C-44E4-84F4-53E51466AF43}" destId="{8D4DAEB0-4058-4972-93C2-8DF9BF39EE30}" srcOrd="10" destOrd="0" presId="urn:microsoft.com/office/officeart/2005/8/layout/lProcess3"/>
    <dgm:cxn modelId="{BD9DF38E-2FCA-4FAD-94C9-DEDF2EFCCE61}" type="presParOf" srcId="{8D4DAEB0-4058-4972-93C2-8DF9BF39EE30}" destId="{4C3BD3DE-0220-47C8-8DBE-845990BF78B9}" srcOrd="0"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3EC8A17-FEF0-48C8-A6D1-981B3F2EC10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CFD8107F-EF4E-4304-87A6-A01CFCE950C1}">
      <dgm:prSet/>
      <dgm:spPr/>
      <dgm:t>
        <a:bodyPr/>
        <a:lstStyle/>
        <a:p>
          <a:pPr rtl="0"/>
          <a:r>
            <a:rPr lang="en-GB" b="1" i="1" dirty="0" smtClean="0">
              <a:solidFill>
                <a:srgbClr val="C00000"/>
              </a:solidFill>
            </a:rPr>
            <a:t>Plan</a:t>
          </a:r>
          <a:r>
            <a:rPr lang="en-GB" b="1" dirty="0" smtClean="0">
              <a:solidFill>
                <a:srgbClr val="C00000"/>
              </a:solidFill>
            </a:rPr>
            <a:t>: </a:t>
          </a:r>
          <a:r>
            <a:rPr lang="en-GB" dirty="0" smtClean="0"/>
            <a:t>Initiate ideas to improve the operations first by finding out what things are going wrong (i.e., identify the problems faced) in a given school system (pre-primary, primary, junior secondary, senior secondary, non-degree awarding tertiary, first degree awarding tertiary, post-graduate degree awarding tertiary institution), and come up with ideas for solving these problems.</a:t>
          </a:r>
          <a:endParaRPr lang="en-GB" dirty="0"/>
        </a:p>
      </dgm:t>
    </dgm:pt>
    <dgm:pt modelId="{C31EB405-FC28-47AB-BBE6-520872AC3054}" type="parTrans" cxnId="{64BCD49C-FA7C-4CA7-9F8C-D725F78CC991}">
      <dgm:prSet/>
      <dgm:spPr/>
      <dgm:t>
        <a:bodyPr/>
        <a:lstStyle/>
        <a:p>
          <a:endParaRPr lang="en-GB"/>
        </a:p>
      </dgm:t>
    </dgm:pt>
    <dgm:pt modelId="{EEE92FC5-71BF-49A5-B6C3-7DAC38EB548C}" type="sibTrans" cxnId="{64BCD49C-FA7C-4CA7-9F8C-D725F78CC991}">
      <dgm:prSet/>
      <dgm:spPr/>
      <dgm:t>
        <a:bodyPr/>
        <a:lstStyle/>
        <a:p>
          <a:endParaRPr lang="en-GB"/>
        </a:p>
      </dgm:t>
    </dgm:pt>
    <dgm:pt modelId="{DB06C393-1562-4F5F-A562-361872D585CC}" type="pres">
      <dgm:prSet presAssocID="{A3EC8A17-FEF0-48C8-A6D1-981B3F2EC103}" presName="Name0" presStyleCnt="0">
        <dgm:presLayoutVars>
          <dgm:chMax val="7"/>
          <dgm:dir/>
          <dgm:animLvl val="lvl"/>
          <dgm:resizeHandles val="exact"/>
        </dgm:presLayoutVars>
      </dgm:prSet>
      <dgm:spPr/>
      <dgm:t>
        <a:bodyPr/>
        <a:lstStyle/>
        <a:p>
          <a:endParaRPr lang="en-GB"/>
        </a:p>
      </dgm:t>
    </dgm:pt>
    <dgm:pt modelId="{07A4C043-08DB-4B8C-A26D-C24B705C3811}" type="pres">
      <dgm:prSet presAssocID="{CFD8107F-EF4E-4304-87A6-A01CFCE950C1}" presName="circle1" presStyleLbl="node1" presStyleIdx="0" presStyleCnt="1"/>
      <dgm:spPr/>
    </dgm:pt>
    <dgm:pt modelId="{6ABB0B8A-0A95-4C42-9215-62C1B9CF3592}" type="pres">
      <dgm:prSet presAssocID="{CFD8107F-EF4E-4304-87A6-A01CFCE950C1}" presName="space" presStyleCnt="0"/>
      <dgm:spPr/>
    </dgm:pt>
    <dgm:pt modelId="{7F5F3E00-6D79-4AF5-BDAF-D79C68352B5F}" type="pres">
      <dgm:prSet presAssocID="{CFD8107F-EF4E-4304-87A6-A01CFCE950C1}" presName="rect1" presStyleLbl="alignAcc1" presStyleIdx="0" presStyleCnt="1"/>
      <dgm:spPr/>
      <dgm:t>
        <a:bodyPr/>
        <a:lstStyle/>
        <a:p>
          <a:endParaRPr lang="en-GB"/>
        </a:p>
      </dgm:t>
    </dgm:pt>
    <dgm:pt modelId="{B95851AB-FFE0-42C4-A78C-D22F856B80F0}" type="pres">
      <dgm:prSet presAssocID="{CFD8107F-EF4E-4304-87A6-A01CFCE950C1}" presName="rect1ParTxNoCh" presStyleLbl="alignAcc1" presStyleIdx="0" presStyleCnt="1">
        <dgm:presLayoutVars>
          <dgm:chMax val="1"/>
          <dgm:bulletEnabled val="1"/>
        </dgm:presLayoutVars>
      </dgm:prSet>
      <dgm:spPr/>
      <dgm:t>
        <a:bodyPr/>
        <a:lstStyle/>
        <a:p>
          <a:endParaRPr lang="en-GB"/>
        </a:p>
      </dgm:t>
    </dgm:pt>
  </dgm:ptLst>
  <dgm:cxnLst>
    <dgm:cxn modelId="{1D61DA6F-E6F0-497E-B7B2-6B4755905129}" type="presOf" srcId="{CFD8107F-EF4E-4304-87A6-A01CFCE950C1}" destId="{B95851AB-FFE0-42C4-A78C-D22F856B80F0}" srcOrd="1" destOrd="0" presId="urn:microsoft.com/office/officeart/2005/8/layout/target3"/>
    <dgm:cxn modelId="{101258FE-9EA9-41EF-941E-DD5CB444E06D}" type="presOf" srcId="{CFD8107F-EF4E-4304-87A6-A01CFCE950C1}" destId="{7F5F3E00-6D79-4AF5-BDAF-D79C68352B5F}" srcOrd="0" destOrd="0" presId="urn:microsoft.com/office/officeart/2005/8/layout/target3"/>
    <dgm:cxn modelId="{64BCD49C-FA7C-4CA7-9F8C-D725F78CC991}" srcId="{A3EC8A17-FEF0-48C8-A6D1-981B3F2EC103}" destId="{CFD8107F-EF4E-4304-87A6-A01CFCE950C1}" srcOrd="0" destOrd="0" parTransId="{C31EB405-FC28-47AB-BBE6-520872AC3054}" sibTransId="{EEE92FC5-71BF-49A5-B6C3-7DAC38EB548C}"/>
    <dgm:cxn modelId="{EBEB347A-8430-4C28-98A9-B091ADCD6C9A}" type="presOf" srcId="{A3EC8A17-FEF0-48C8-A6D1-981B3F2EC103}" destId="{DB06C393-1562-4F5F-A562-361872D585CC}" srcOrd="0" destOrd="0" presId="urn:microsoft.com/office/officeart/2005/8/layout/target3"/>
    <dgm:cxn modelId="{A9B9CB41-83B7-4E03-9A39-5D48EACEAD8B}" type="presParOf" srcId="{DB06C393-1562-4F5F-A562-361872D585CC}" destId="{07A4C043-08DB-4B8C-A26D-C24B705C3811}" srcOrd="0" destOrd="0" presId="urn:microsoft.com/office/officeart/2005/8/layout/target3"/>
    <dgm:cxn modelId="{08FCF3C3-F94A-4803-98F0-2DEB55242A9C}" type="presParOf" srcId="{DB06C393-1562-4F5F-A562-361872D585CC}" destId="{6ABB0B8A-0A95-4C42-9215-62C1B9CF3592}" srcOrd="1" destOrd="0" presId="urn:microsoft.com/office/officeart/2005/8/layout/target3"/>
    <dgm:cxn modelId="{A3241288-1E30-4C6C-9DD5-A9C13E07D317}" type="presParOf" srcId="{DB06C393-1562-4F5F-A562-361872D585CC}" destId="{7F5F3E00-6D79-4AF5-BDAF-D79C68352B5F}" srcOrd="2" destOrd="0" presId="urn:microsoft.com/office/officeart/2005/8/layout/target3"/>
    <dgm:cxn modelId="{23E117B4-DDF4-410B-8B04-C8A289B35C56}" type="presParOf" srcId="{DB06C393-1562-4F5F-A562-361872D585CC}" destId="{B95851AB-FFE0-42C4-A78C-D22F856B80F0}" srcOrd="3" destOrd="0" presId="urn:microsoft.com/office/officeart/2005/8/layout/targe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702576F-232D-48B2-A484-2AAE1F84803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25AC8362-F3C6-4C58-A9CF-ED2D8CBE1483}">
      <dgm:prSet/>
      <dgm:spPr/>
      <dgm:t>
        <a:bodyPr/>
        <a:lstStyle/>
        <a:p>
          <a:pPr rtl="0"/>
          <a:r>
            <a:rPr lang="en-GB" b="1" i="1" dirty="0" smtClean="0">
              <a:solidFill>
                <a:srgbClr val="FF0000"/>
              </a:solidFill>
            </a:rPr>
            <a:t>Check</a:t>
          </a:r>
          <a:r>
            <a:rPr lang="en-GB" b="1" dirty="0" smtClean="0"/>
            <a:t>:</a:t>
          </a:r>
          <a:r>
            <a:rPr lang="en-GB" dirty="0" smtClean="0"/>
            <a:t> Evaluation of each unit of the production’s input, process and outcome. Also, continuously assess nominated key activities (regardless of any experimentation going on) to ensure that quality of the output is always at its best.</a:t>
          </a:r>
          <a:endParaRPr lang="en-GB" dirty="0"/>
        </a:p>
      </dgm:t>
    </dgm:pt>
    <dgm:pt modelId="{E44B19E3-8F4D-42D6-B7E3-D8B182D5C30D}" type="parTrans" cxnId="{4C7EC247-7454-4B6F-82C6-79BE93B10B43}">
      <dgm:prSet/>
      <dgm:spPr/>
      <dgm:t>
        <a:bodyPr/>
        <a:lstStyle/>
        <a:p>
          <a:endParaRPr lang="en-GB"/>
        </a:p>
      </dgm:t>
    </dgm:pt>
    <dgm:pt modelId="{CD743C0B-E02C-4065-81B2-E555F04FDAEE}" type="sibTrans" cxnId="{4C7EC247-7454-4B6F-82C6-79BE93B10B43}">
      <dgm:prSet/>
      <dgm:spPr/>
      <dgm:t>
        <a:bodyPr/>
        <a:lstStyle/>
        <a:p>
          <a:endParaRPr lang="en-GB"/>
        </a:p>
      </dgm:t>
    </dgm:pt>
    <dgm:pt modelId="{7973FA77-CBC7-4017-A54B-1DA6280E432E}" type="pres">
      <dgm:prSet presAssocID="{2702576F-232D-48B2-A484-2AAE1F84803D}" presName="cycle" presStyleCnt="0">
        <dgm:presLayoutVars>
          <dgm:dir/>
          <dgm:resizeHandles val="exact"/>
        </dgm:presLayoutVars>
      </dgm:prSet>
      <dgm:spPr/>
      <dgm:t>
        <a:bodyPr/>
        <a:lstStyle/>
        <a:p>
          <a:endParaRPr lang="en-GB"/>
        </a:p>
      </dgm:t>
    </dgm:pt>
    <dgm:pt modelId="{FC05AC5D-8529-4D93-BBDB-98893E85AB96}" type="pres">
      <dgm:prSet presAssocID="{25AC8362-F3C6-4C58-A9CF-ED2D8CBE1483}" presName="node" presStyleLbl="node1" presStyleIdx="0" presStyleCnt="1" custScaleX="143848">
        <dgm:presLayoutVars>
          <dgm:bulletEnabled val="1"/>
        </dgm:presLayoutVars>
      </dgm:prSet>
      <dgm:spPr/>
      <dgm:t>
        <a:bodyPr/>
        <a:lstStyle/>
        <a:p>
          <a:endParaRPr lang="en-GB"/>
        </a:p>
      </dgm:t>
    </dgm:pt>
  </dgm:ptLst>
  <dgm:cxnLst>
    <dgm:cxn modelId="{85E8F889-F05E-4856-AC1F-05CC37CA5867}" type="presOf" srcId="{2702576F-232D-48B2-A484-2AAE1F84803D}" destId="{7973FA77-CBC7-4017-A54B-1DA6280E432E}" srcOrd="0" destOrd="0" presId="urn:microsoft.com/office/officeart/2005/8/layout/cycle2"/>
    <dgm:cxn modelId="{4C7EC247-7454-4B6F-82C6-79BE93B10B43}" srcId="{2702576F-232D-48B2-A484-2AAE1F84803D}" destId="{25AC8362-F3C6-4C58-A9CF-ED2D8CBE1483}" srcOrd="0" destOrd="0" parTransId="{E44B19E3-8F4D-42D6-B7E3-D8B182D5C30D}" sibTransId="{CD743C0B-E02C-4065-81B2-E555F04FDAEE}"/>
    <dgm:cxn modelId="{3B94ADE2-F012-4665-BC63-236D9D9E9238}" type="presOf" srcId="{25AC8362-F3C6-4C58-A9CF-ED2D8CBE1483}" destId="{FC05AC5D-8529-4D93-BBDB-98893E85AB96}" srcOrd="0" destOrd="0" presId="urn:microsoft.com/office/officeart/2005/8/layout/cycle2"/>
    <dgm:cxn modelId="{FDD60514-8921-444C-BEFD-601B0CF44B77}" type="presParOf" srcId="{7973FA77-CBC7-4017-A54B-1DA6280E432E}" destId="{FC05AC5D-8529-4D93-BBDB-98893E85AB96}" srcOrd="0" destOrd="0" presId="urn:microsoft.com/office/officeart/2005/8/layout/cycle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1D9F317-C971-4515-8BE3-16906AD43A1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24B7744E-B479-4B7D-A955-8D192EC615F9}">
      <dgm:prSet/>
      <dgm:spPr/>
      <dgm:t>
        <a:bodyPr/>
        <a:lstStyle/>
        <a:p>
          <a:pPr rtl="0"/>
          <a:r>
            <a:rPr lang="en-GB" b="1" i="1" dirty="0" smtClean="0">
              <a:solidFill>
                <a:srgbClr val="FF0000"/>
              </a:solidFill>
            </a:rPr>
            <a:t>Act</a:t>
          </a:r>
          <a:r>
            <a:rPr lang="en-GB" b="1" dirty="0" smtClean="0"/>
            <a:t>: </a:t>
          </a:r>
          <a:r>
            <a:rPr lang="en-GB" dirty="0" smtClean="0"/>
            <a:t>is the stage where the completed product is compared with the originally predetermined or ideal product in terms of substance, quality and quantity for determination of whether the </a:t>
          </a:r>
          <a:r>
            <a:rPr lang="en-GB" b="1" dirty="0" smtClean="0"/>
            <a:t>goals</a:t>
          </a:r>
          <a:r>
            <a:rPr lang="en-GB" dirty="0" smtClean="0"/>
            <a:t> of the school are: </a:t>
          </a:r>
          <a:r>
            <a:rPr lang="en-GB" b="1" dirty="0" smtClean="0"/>
            <a:t>totally achieved</a:t>
          </a:r>
          <a:r>
            <a:rPr lang="en-GB" dirty="0" smtClean="0"/>
            <a:t>, </a:t>
          </a:r>
          <a:r>
            <a:rPr lang="en-GB" b="1" dirty="0" smtClean="0"/>
            <a:t>exceeded</a:t>
          </a:r>
          <a:r>
            <a:rPr lang="en-GB" dirty="0" smtClean="0"/>
            <a:t>, or </a:t>
          </a:r>
          <a:r>
            <a:rPr lang="en-GB" b="1" dirty="0" smtClean="0"/>
            <a:t>not achieved</a:t>
          </a:r>
          <a:r>
            <a:rPr lang="en-GB" dirty="0" smtClean="0"/>
            <a:t> in order to </a:t>
          </a:r>
          <a:r>
            <a:rPr lang="en-GB" b="1" dirty="0" smtClean="0"/>
            <a:t>implement large scale changes</a:t>
          </a:r>
          <a:r>
            <a:rPr lang="en-GB" dirty="0" smtClean="0"/>
            <a:t>. Act requires implementation of the resulting action-plan in terms of which aspects or stages of the process that demands alteration, improvement, or outright termination. </a:t>
          </a:r>
          <a:endParaRPr lang="en-GB" dirty="0"/>
        </a:p>
      </dgm:t>
    </dgm:pt>
    <dgm:pt modelId="{F9BBF9D3-257F-4B17-AEDD-F09AAD3DD623}" type="parTrans" cxnId="{65C5BE6B-41D5-4A76-BABF-571DC3218567}">
      <dgm:prSet/>
      <dgm:spPr/>
      <dgm:t>
        <a:bodyPr/>
        <a:lstStyle/>
        <a:p>
          <a:endParaRPr lang="en-GB"/>
        </a:p>
      </dgm:t>
    </dgm:pt>
    <dgm:pt modelId="{E4997853-DF7B-4DD8-A2C5-FB33AA5B66F7}" type="sibTrans" cxnId="{65C5BE6B-41D5-4A76-BABF-571DC3218567}">
      <dgm:prSet/>
      <dgm:spPr/>
      <dgm:t>
        <a:bodyPr/>
        <a:lstStyle/>
        <a:p>
          <a:endParaRPr lang="en-GB"/>
        </a:p>
      </dgm:t>
    </dgm:pt>
    <dgm:pt modelId="{D2BB9C57-D98A-4C5E-A1C4-CDB1A0C50ED4}" type="pres">
      <dgm:prSet presAssocID="{C1D9F317-C971-4515-8BE3-16906AD43A17}" presName="linear" presStyleCnt="0">
        <dgm:presLayoutVars>
          <dgm:animLvl val="lvl"/>
          <dgm:resizeHandles val="exact"/>
        </dgm:presLayoutVars>
      </dgm:prSet>
      <dgm:spPr/>
      <dgm:t>
        <a:bodyPr/>
        <a:lstStyle/>
        <a:p>
          <a:endParaRPr lang="en-GB"/>
        </a:p>
      </dgm:t>
    </dgm:pt>
    <dgm:pt modelId="{EF8551A4-6ED8-4D15-AABD-0A740B2215BD}" type="pres">
      <dgm:prSet presAssocID="{24B7744E-B479-4B7D-A955-8D192EC615F9}" presName="parentText" presStyleLbl="node1" presStyleIdx="0" presStyleCnt="1">
        <dgm:presLayoutVars>
          <dgm:chMax val="0"/>
          <dgm:bulletEnabled val="1"/>
        </dgm:presLayoutVars>
      </dgm:prSet>
      <dgm:spPr/>
      <dgm:t>
        <a:bodyPr/>
        <a:lstStyle/>
        <a:p>
          <a:endParaRPr lang="en-GB"/>
        </a:p>
      </dgm:t>
    </dgm:pt>
  </dgm:ptLst>
  <dgm:cxnLst>
    <dgm:cxn modelId="{3F8FE511-D83F-4B64-B517-6B51115F2DBD}" type="presOf" srcId="{C1D9F317-C971-4515-8BE3-16906AD43A17}" destId="{D2BB9C57-D98A-4C5E-A1C4-CDB1A0C50ED4}" srcOrd="0" destOrd="0" presId="urn:microsoft.com/office/officeart/2005/8/layout/vList2"/>
    <dgm:cxn modelId="{65C5BE6B-41D5-4A76-BABF-571DC3218567}" srcId="{C1D9F317-C971-4515-8BE3-16906AD43A17}" destId="{24B7744E-B479-4B7D-A955-8D192EC615F9}" srcOrd="0" destOrd="0" parTransId="{F9BBF9D3-257F-4B17-AEDD-F09AAD3DD623}" sibTransId="{E4997853-DF7B-4DD8-A2C5-FB33AA5B66F7}"/>
    <dgm:cxn modelId="{B9B2046A-AE4A-4A9B-8EF1-835F7B6D5591}" type="presOf" srcId="{24B7744E-B479-4B7D-A955-8D192EC615F9}" destId="{EF8551A4-6ED8-4D15-AABD-0A740B2215BD}" srcOrd="0" destOrd="0" presId="urn:microsoft.com/office/officeart/2005/8/layout/vList2"/>
    <dgm:cxn modelId="{24273E17-93EA-4250-9320-EDE919C638D4}" type="presParOf" srcId="{D2BB9C57-D98A-4C5E-A1C4-CDB1A0C50ED4}" destId="{EF8551A4-6ED8-4D15-AABD-0A740B2215BD}"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836BC0C-ACC1-4D4C-941F-A092BD8D371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45EA47DD-A4E6-4001-8357-8D1FB908F8D7}">
      <dgm:prSet custT="1"/>
      <dgm:spPr/>
      <dgm:t>
        <a:bodyPr/>
        <a:lstStyle/>
        <a:p>
          <a:pPr rtl="0"/>
          <a:r>
            <a:rPr lang="en-US" sz="2400" dirty="0" smtClean="0"/>
            <a:t>Conventionally, the university community has been the primary guardian of quality. </a:t>
          </a:r>
          <a:endParaRPr lang="en-GB" sz="2400" dirty="0"/>
        </a:p>
      </dgm:t>
    </dgm:pt>
    <dgm:pt modelId="{B7767BAD-4284-4E39-87D4-0FF3EB226649}" type="parTrans" cxnId="{C084F961-BB3B-4939-9298-1A0C41C3A11A}">
      <dgm:prSet/>
      <dgm:spPr/>
      <dgm:t>
        <a:bodyPr/>
        <a:lstStyle/>
        <a:p>
          <a:endParaRPr lang="en-GB"/>
        </a:p>
      </dgm:t>
    </dgm:pt>
    <dgm:pt modelId="{91F5BED4-1ABB-4318-9378-D8846FECB331}" type="sibTrans" cxnId="{C084F961-BB3B-4939-9298-1A0C41C3A11A}">
      <dgm:prSet/>
      <dgm:spPr/>
      <dgm:t>
        <a:bodyPr/>
        <a:lstStyle/>
        <a:p>
          <a:endParaRPr lang="en-GB"/>
        </a:p>
      </dgm:t>
    </dgm:pt>
    <dgm:pt modelId="{3F4DD13C-4ECA-40C3-BD91-69A49E8D6243}">
      <dgm:prSet custT="1"/>
      <dgm:spPr/>
      <dgm:t>
        <a:bodyPr/>
        <a:lstStyle/>
        <a:p>
          <a:pPr rtl="0"/>
          <a:r>
            <a:rPr lang="en-US" sz="2400" dirty="0" smtClean="0"/>
            <a:t>But it has largely lived below expectations</a:t>
          </a:r>
          <a:r>
            <a:rPr lang="en-US" sz="1300" dirty="0" smtClean="0"/>
            <a:t>.</a:t>
          </a:r>
          <a:endParaRPr lang="en-GB" sz="1300" dirty="0"/>
        </a:p>
      </dgm:t>
    </dgm:pt>
    <dgm:pt modelId="{7CB4AE7F-0276-4E40-882C-2A5B9074BC1D}" type="parTrans" cxnId="{1F888D77-E673-41C9-AD75-2F3E349FA9CA}">
      <dgm:prSet/>
      <dgm:spPr/>
      <dgm:t>
        <a:bodyPr/>
        <a:lstStyle/>
        <a:p>
          <a:endParaRPr lang="en-GB"/>
        </a:p>
      </dgm:t>
    </dgm:pt>
    <dgm:pt modelId="{65B30483-1D5E-4176-9264-1A1D91FD3815}" type="sibTrans" cxnId="{1F888D77-E673-41C9-AD75-2F3E349FA9CA}">
      <dgm:prSet/>
      <dgm:spPr/>
      <dgm:t>
        <a:bodyPr/>
        <a:lstStyle/>
        <a:p>
          <a:endParaRPr lang="en-GB"/>
        </a:p>
      </dgm:t>
    </dgm:pt>
    <dgm:pt modelId="{3AA76E78-B34E-489A-A940-C9A7FE7F1CAD}">
      <dgm:prSet custT="1"/>
      <dgm:spPr/>
      <dgm:t>
        <a:bodyPr/>
        <a:lstStyle/>
        <a:p>
          <a:pPr rtl="0"/>
          <a:r>
            <a:rPr lang="en-US" sz="2400" dirty="0" smtClean="0"/>
            <a:t>Its role has therefore been effectively usurped for good by</a:t>
          </a:r>
          <a:r>
            <a:rPr lang="en-US" sz="2000" dirty="0" smtClean="0"/>
            <a:t>: </a:t>
          </a:r>
          <a:endParaRPr lang="en-GB" sz="2000" dirty="0"/>
        </a:p>
      </dgm:t>
    </dgm:pt>
    <dgm:pt modelId="{DA1A6A0D-7780-437D-B8BA-DD19AAF17FE1}" type="parTrans" cxnId="{A0B2921E-A7E4-43CC-837D-F21DD2749D2D}">
      <dgm:prSet/>
      <dgm:spPr/>
      <dgm:t>
        <a:bodyPr/>
        <a:lstStyle/>
        <a:p>
          <a:endParaRPr lang="en-GB"/>
        </a:p>
      </dgm:t>
    </dgm:pt>
    <dgm:pt modelId="{A795AD62-7F8D-48D1-B898-92C8A8E3F0D2}" type="sibTrans" cxnId="{A0B2921E-A7E4-43CC-837D-F21DD2749D2D}">
      <dgm:prSet/>
      <dgm:spPr/>
      <dgm:t>
        <a:bodyPr/>
        <a:lstStyle/>
        <a:p>
          <a:endParaRPr lang="en-GB"/>
        </a:p>
      </dgm:t>
    </dgm:pt>
    <dgm:pt modelId="{1692E84D-A346-4B38-AEDC-8E3E09A49F0C}">
      <dgm:prSet custT="1"/>
      <dgm:spPr/>
      <dgm:t>
        <a:bodyPr/>
        <a:lstStyle/>
        <a:p>
          <a:pPr rtl="0"/>
          <a:r>
            <a:rPr lang="en-US" sz="2400" dirty="0" smtClean="0"/>
            <a:t>The government </a:t>
          </a:r>
          <a:endParaRPr lang="en-GB" sz="2400" dirty="0"/>
        </a:p>
      </dgm:t>
    </dgm:pt>
    <dgm:pt modelId="{4B30FA4E-89D3-410C-A6F2-28FE5446ADC2}" type="parTrans" cxnId="{6EB8E660-1A55-4F04-9DF4-E56888C21913}">
      <dgm:prSet/>
      <dgm:spPr/>
      <dgm:t>
        <a:bodyPr/>
        <a:lstStyle/>
        <a:p>
          <a:endParaRPr lang="en-GB"/>
        </a:p>
      </dgm:t>
    </dgm:pt>
    <dgm:pt modelId="{62FAA16E-9B2D-4E51-A548-FEBB45964DC4}" type="sibTrans" cxnId="{6EB8E660-1A55-4F04-9DF4-E56888C21913}">
      <dgm:prSet/>
      <dgm:spPr/>
      <dgm:t>
        <a:bodyPr/>
        <a:lstStyle/>
        <a:p>
          <a:endParaRPr lang="en-GB"/>
        </a:p>
      </dgm:t>
    </dgm:pt>
    <dgm:pt modelId="{372C0F9A-D344-43A3-A4A3-60954A9F003A}">
      <dgm:prSet custT="1"/>
      <dgm:spPr/>
      <dgm:t>
        <a:bodyPr/>
        <a:lstStyle/>
        <a:p>
          <a:pPr rtl="0"/>
          <a:r>
            <a:rPr lang="en-US" sz="2000" dirty="0" smtClean="0"/>
            <a:t>Concerned citizens outside the university system</a:t>
          </a:r>
          <a:endParaRPr lang="en-GB" sz="2000" dirty="0"/>
        </a:p>
      </dgm:t>
    </dgm:pt>
    <dgm:pt modelId="{452C6010-944D-44C1-9273-0491C382B61D}" type="parTrans" cxnId="{27FAB4DE-35C9-45DC-8DD3-B3AB3E53CA1C}">
      <dgm:prSet/>
      <dgm:spPr/>
      <dgm:t>
        <a:bodyPr/>
        <a:lstStyle/>
        <a:p>
          <a:endParaRPr lang="en-GB"/>
        </a:p>
      </dgm:t>
    </dgm:pt>
    <dgm:pt modelId="{286293F4-D2C0-44BC-B419-9B723D382D7C}" type="sibTrans" cxnId="{27FAB4DE-35C9-45DC-8DD3-B3AB3E53CA1C}">
      <dgm:prSet/>
      <dgm:spPr/>
      <dgm:t>
        <a:bodyPr/>
        <a:lstStyle/>
        <a:p>
          <a:endParaRPr lang="en-GB"/>
        </a:p>
      </dgm:t>
    </dgm:pt>
    <dgm:pt modelId="{F13171C7-379A-4125-8DF4-8C2144CFD092}">
      <dgm:prSet custT="1"/>
      <dgm:spPr/>
      <dgm:t>
        <a:bodyPr/>
        <a:lstStyle/>
        <a:p>
          <a:pPr rtl="0"/>
          <a:r>
            <a:rPr lang="en-US" sz="2400" dirty="0" smtClean="0"/>
            <a:t>Independent ranking bodies</a:t>
          </a:r>
          <a:endParaRPr lang="en-GB" sz="2400" dirty="0"/>
        </a:p>
      </dgm:t>
    </dgm:pt>
    <dgm:pt modelId="{2DD643E4-A125-48C9-97B7-952E0E865EF3}" type="parTrans" cxnId="{54377FB9-D0B0-4BC5-AF58-B2DEC45188FB}">
      <dgm:prSet/>
      <dgm:spPr/>
      <dgm:t>
        <a:bodyPr/>
        <a:lstStyle/>
        <a:p>
          <a:endParaRPr lang="en-GB"/>
        </a:p>
      </dgm:t>
    </dgm:pt>
    <dgm:pt modelId="{FED1744A-C3AE-4172-AED1-D82270341A60}" type="sibTrans" cxnId="{54377FB9-D0B0-4BC5-AF58-B2DEC45188FB}">
      <dgm:prSet/>
      <dgm:spPr/>
      <dgm:t>
        <a:bodyPr/>
        <a:lstStyle/>
        <a:p>
          <a:endParaRPr lang="en-GB"/>
        </a:p>
      </dgm:t>
    </dgm:pt>
    <dgm:pt modelId="{8C497A25-312F-4494-B580-49FDA9436BC0}">
      <dgm:prSet custT="1"/>
      <dgm:spPr/>
      <dgm:t>
        <a:bodyPr/>
        <a:lstStyle/>
        <a:p>
          <a:pPr rtl="0"/>
          <a:r>
            <a:rPr lang="en-US" sz="2400" dirty="0" smtClean="0"/>
            <a:t>International QA/QC bodies</a:t>
          </a:r>
          <a:endParaRPr lang="en-GB" sz="2400" dirty="0"/>
        </a:p>
      </dgm:t>
    </dgm:pt>
    <dgm:pt modelId="{2943543E-6819-4298-B090-D586B1198B30}" type="parTrans" cxnId="{ABB27940-EF5F-4F97-9D1D-FC36D481FD14}">
      <dgm:prSet/>
      <dgm:spPr/>
      <dgm:t>
        <a:bodyPr/>
        <a:lstStyle/>
        <a:p>
          <a:endParaRPr lang="en-GB"/>
        </a:p>
      </dgm:t>
    </dgm:pt>
    <dgm:pt modelId="{917D3A62-8AE8-4BDC-9E14-A5C9F1400C44}" type="sibTrans" cxnId="{ABB27940-EF5F-4F97-9D1D-FC36D481FD14}">
      <dgm:prSet/>
      <dgm:spPr/>
      <dgm:t>
        <a:bodyPr/>
        <a:lstStyle/>
        <a:p>
          <a:endParaRPr lang="en-GB"/>
        </a:p>
      </dgm:t>
    </dgm:pt>
    <dgm:pt modelId="{1AE15599-9041-4554-857D-740F0522A7C1}" type="pres">
      <dgm:prSet presAssocID="{5836BC0C-ACC1-4D4C-941F-A092BD8D3715}" presName="diagram" presStyleCnt="0">
        <dgm:presLayoutVars>
          <dgm:chPref val="1"/>
          <dgm:dir/>
          <dgm:animOne val="branch"/>
          <dgm:animLvl val="lvl"/>
          <dgm:resizeHandles/>
        </dgm:presLayoutVars>
      </dgm:prSet>
      <dgm:spPr/>
      <dgm:t>
        <a:bodyPr/>
        <a:lstStyle/>
        <a:p>
          <a:endParaRPr lang="en-GB"/>
        </a:p>
      </dgm:t>
    </dgm:pt>
    <dgm:pt modelId="{0B9370AF-AA06-455D-A85B-6446EE123BA0}" type="pres">
      <dgm:prSet presAssocID="{45EA47DD-A4E6-4001-8357-8D1FB908F8D7}" presName="root" presStyleCnt="0"/>
      <dgm:spPr/>
    </dgm:pt>
    <dgm:pt modelId="{9317698D-8B2E-4DA2-95AD-9C1351F3121C}" type="pres">
      <dgm:prSet presAssocID="{45EA47DD-A4E6-4001-8357-8D1FB908F8D7}" presName="rootComposite" presStyleCnt="0"/>
      <dgm:spPr/>
    </dgm:pt>
    <dgm:pt modelId="{847BFA7E-81CB-4BF8-8421-3C42C97BD3DD}" type="pres">
      <dgm:prSet presAssocID="{45EA47DD-A4E6-4001-8357-8D1FB908F8D7}" presName="rootText" presStyleLbl="node1" presStyleIdx="0" presStyleCnt="3" custScaleX="225435" custScaleY="272819" custLinFactNeighborX="-80419" custLinFactNeighborY="-2275"/>
      <dgm:spPr/>
      <dgm:t>
        <a:bodyPr/>
        <a:lstStyle/>
        <a:p>
          <a:endParaRPr lang="en-GB"/>
        </a:p>
      </dgm:t>
    </dgm:pt>
    <dgm:pt modelId="{5F90E64E-F9D0-4695-B012-4E49F24EAC03}" type="pres">
      <dgm:prSet presAssocID="{45EA47DD-A4E6-4001-8357-8D1FB908F8D7}" presName="rootConnector" presStyleLbl="node1" presStyleIdx="0" presStyleCnt="3"/>
      <dgm:spPr/>
      <dgm:t>
        <a:bodyPr/>
        <a:lstStyle/>
        <a:p>
          <a:endParaRPr lang="en-GB"/>
        </a:p>
      </dgm:t>
    </dgm:pt>
    <dgm:pt modelId="{C73ED6FC-16D6-4D45-88F0-078C73FF897B}" type="pres">
      <dgm:prSet presAssocID="{45EA47DD-A4E6-4001-8357-8D1FB908F8D7}" presName="childShape" presStyleCnt="0"/>
      <dgm:spPr/>
    </dgm:pt>
    <dgm:pt modelId="{AE4EC151-4DB7-4E86-8FBA-1E270FC1890A}" type="pres">
      <dgm:prSet presAssocID="{3F4DD13C-4ECA-40C3-BD91-69A49E8D6243}" presName="root" presStyleCnt="0"/>
      <dgm:spPr/>
    </dgm:pt>
    <dgm:pt modelId="{5594AFBE-2A67-496A-8BA2-0C65207DF69A}" type="pres">
      <dgm:prSet presAssocID="{3F4DD13C-4ECA-40C3-BD91-69A49E8D6243}" presName="rootComposite" presStyleCnt="0"/>
      <dgm:spPr/>
    </dgm:pt>
    <dgm:pt modelId="{FF97156F-F41B-4F61-B16E-1AE6162C42AB}" type="pres">
      <dgm:prSet presAssocID="{3F4DD13C-4ECA-40C3-BD91-69A49E8D6243}" presName="rootText" presStyleLbl="node1" presStyleIdx="1" presStyleCnt="3" custScaleX="146929" custScaleY="233607" custLinFactNeighborX="-6167" custLinFactNeighborY="-1177"/>
      <dgm:spPr/>
      <dgm:t>
        <a:bodyPr/>
        <a:lstStyle/>
        <a:p>
          <a:endParaRPr lang="en-GB"/>
        </a:p>
      </dgm:t>
    </dgm:pt>
    <dgm:pt modelId="{749B993B-610A-4865-964C-E9CB26A67FDA}" type="pres">
      <dgm:prSet presAssocID="{3F4DD13C-4ECA-40C3-BD91-69A49E8D6243}" presName="rootConnector" presStyleLbl="node1" presStyleIdx="1" presStyleCnt="3"/>
      <dgm:spPr/>
      <dgm:t>
        <a:bodyPr/>
        <a:lstStyle/>
        <a:p>
          <a:endParaRPr lang="en-GB"/>
        </a:p>
      </dgm:t>
    </dgm:pt>
    <dgm:pt modelId="{E7C2E1B0-3118-4B76-803C-5D8D218F8954}" type="pres">
      <dgm:prSet presAssocID="{3F4DD13C-4ECA-40C3-BD91-69A49E8D6243}" presName="childShape" presStyleCnt="0"/>
      <dgm:spPr/>
    </dgm:pt>
    <dgm:pt modelId="{F527CDD5-FE8C-439C-892C-D342A1E9D603}" type="pres">
      <dgm:prSet presAssocID="{3AA76E78-B34E-489A-A940-C9A7FE7F1CAD}" presName="root" presStyleCnt="0"/>
      <dgm:spPr/>
    </dgm:pt>
    <dgm:pt modelId="{5DD27385-0D77-4681-8FA5-F683EB6EA39A}" type="pres">
      <dgm:prSet presAssocID="{3AA76E78-B34E-489A-A940-C9A7FE7F1CAD}" presName="rootComposite" presStyleCnt="0"/>
      <dgm:spPr/>
    </dgm:pt>
    <dgm:pt modelId="{19A21947-5D88-41CA-B8F4-A6A2C3F7B8BC}" type="pres">
      <dgm:prSet presAssocID="{3AA76E78-B34E-489A-A940-C9A7FE7F1CAD}" presName="rootText" presStyleLbl="node1" presStyleIdx="2" presStyleCnt="3" custScaleX="266233" custScaleY="155311"/>
      <dgm:spPr/>
      <dgm:t>
        <a:bodyPr/>
        <a:lstStyle/>
        <a:p>
          <a:endParaRPr lang="en-GB"/>
        </a:p>
      </dgm:t>
    </dgm:pt>
    <dgm:pt modelId="{6A6A3A75-A909-42F5-8820-145E8050015D}" type="pres">
      <dgm:prSet presAssocID="{3AA76E78-B34E-489A-A940-C9A7FE7F1CAD}" presName="rootConnector" presStyleLbl="node1" presStyleIdx="2" presStyleCnt="3"/>
      <dgm:spPr/>
      <dgm:t>
        <a:bodyPr/>
        <a:lstStyle/>
        <a:p>
          <a:endParaRPr lang="en-GB"/>
        </a:p>
      </dgm:t>
    </dgm:pt>
    <dgm:pt modelId="{16148C31-6B6C-4269-9E06-2B33341A21D3}" type="pres">
      <dgm:prSet presAssocID="{3AA76E78-B34E-489A-A940-C9A7FE7F1CAD}" presName="childShape" presStyleCnt="0"/>
      <dgm:spPr/>
    </dgm:pt>
    <dgm:pt modelId="{5E2119B1-53EC-4544-9D01-2BC2D6741011}" type="pres">
      <dgm:prSet presAssocID="{4B30FA4E-89D3-410C-A6F2-28FE5446ADC2}" presName="Name13" presStyleLbl="parChTrans1D2" presStyleIdx="0" presStyleCnt="4"/>
      <dgm:spPr/>
      <dgm:t>
        <a:bodyPr/>
        <a:lstStyle/>
        <a:p>
          <a:endParaRPr lang="en-GB"/>
        </a:p>
      </dgm:t>
    </dgm:pt>
    <dgm:pt modelId="{3FBB5020-E266-400E-87C6-B4E2307F6201}" type="pres">
      <dgm:prSet presAssocID="{1692E84D-A346-4B38-AEDC-8E3E09A49F0C}" presName="childText" presStyleLbl="bgAcc1" presStyleIdx="0" presStyleCnt="4" custScaleX="216084">
        <dgm:presLayoutVars>
          <dgm:bulletEnabled val="1"/>
        </dgm:presLayoutVars>
      </dgm:prSet>
      <dgm:spPr/>
      <dgm:t>
        <a:bodyPr/>
        <a:lstStyle/>
        <a:p>
          <a:endParaRPr lang="en-GB"/>
        </a:p>
      </dgm:t>
    </dgm:pt>
    <dgm:pt modelId="{0F2B044D-79A9-4198-814C-D828C4312E07}" type="pres">
      <dgm:prSet presAssocID="{452C6010-944D-44C1-9273-0491C382B61D}" presName="Name13" presStyleLbl="parChTrans1D2" presStyleIdx="1" presStyleCnt="4"/>
      <dgm:spPr/>
      <dgm:t>
        <a:bodyPr/>
        <a:lstStyle/>
        <a:p>
          <a:endParaRPr lang="en-GB"/>
        </a:p>
      </dgm:t>
    </dgm:pt>
    <dgm:pt modelId="{46012220-8B40-4250-9735-E448663E0D5F}" type="pres">
      <dgm:prSet presAssocID="{372C0F9A-D344-43A3-A4A3-60954A9F003A}" presName="childText" presStyleLbl="bgAcc1" presStyleIdx="1" presStyleCnt="4" custScaleX="245930" custScaleY="126999">
        <dgm:presLayoutVars>
          <dgm:bulletEnabled val="1"/>
        </dgm:presLayoutVars>
      </dgm:prSet>
      <dgm:spPr/>
      <dgm:t>
        <a:bodyPr/>
        <a:lstStyle/>
        <a:p>
          <a:endParaRPr lang="en-GB"/>
        </a:p>
      </dgm:t>
    </dgm:pt>
    <dgm:pt modelId="{47025763-0392-41CD-9309-BA00322B8062}" type="pres">
      <dgm:prSet presAssocID="{2DD643E4-A125-48C9-97B7-952E0E865EF3}" presName="Name13" presStyleLbl="parChTrans1D2" presStyleIdx="2" presStyleCnt="4"/>
      <dgm:spPr/>
      <dgm:t>
        <a:bodyPr/>
        <a:lstStyle/>
        <a:p>
          <a:endParaRPr lang="en-GB"/>
        </a:p>
      </dgm:t>
    </dgm:pt>
    <dgm:pt modelId="{044C9DBC-2E8F-491B-9A49-7DF3CAB994E2}" type="pres">
      <dgm:prSet presAssocID="{F13171C7-379A-4125-8DF4-8C2144CFD092}" presName="childText" presStyleLbl="bgAcc1" presStyleIdx="2" presStyleCnt="4" custScaleX="238401">
        <dgm:presLayoutVars>
          <dgm:bulletEnabled val="1"/>
        </dgm:presLayoutVars>
      </dgm:prSet>
      <dgm:spPr/>
      <dgm:t>
        <a:bodyPr/>
        <a:lstStyle/>
        <a:p>
          <a:endParaRPr lang="en-GB"/>
        </a:p>
      </dgm:t>
    </dgm:pt>
    <dgm:pt modelId="{41B743B0-E6D8-4B5A-9EA1-C5FC85E8AE11}" type="pres">
      <dgm:prSet presAssocID="{2943543E-6819-4298-B090-D586B1198B30}" presName="Name13" presStyleLbl="parChTrans1D2" presStyleIdx="3" presStyleCnt="4"/>
      <dgm:spPr/>
      <dgm:t>
        <a:bodyPr/>
        <a:lstStyle/>
        <a:p>
          <a:endParaRPr lang="en-GB"/>
        </a:p>
      </dgm:t>
    </dgm:pt>
    <dgm:pt modelId="{A4CBA7A2-F3E5-4E0E-9525-DFDA4E69A8B6}" type="pres">
      <dgm:prSet presAssocID="{8C497A25-312F-4494-B580-49FDA9436BC0}" presName="childText" presStyleLbl="bgAcc1" presStyleIdx="3" presStyleCnt="4" custScaleX="205355">
        <dgm:presLayoutVars>
          <dgm:bulletEnabled val="1"/>
        </dgm:presLayoutVars>
      </dgm:prSet>
      <dgm:spPr/>
      <dgm:t>
        <a:bodyPr/>
        <a:lstStyle/>
        <a:p>
          <a:endParaRPr lang="en-GB"/>
        </a:p>
      </dgm:t>
    </dgm:pt>
  </dgm:ptLst>
  <dgm:cxnLst>
    <dgm:cxn modelId="{1F888D77-E673-41C9-AD75-2F3E349FA9CA}" srcId="{5836BC0C-ACC1-4D4C-941F-A092BD8D3715}" destId="{3F4DD13C-4ECA-40C3-BD91-69A49E8D6243}" srcOrd="1" destOrd="0" parTransId="{7CB4AE7F-0276-4E40-882C-2A5B9074BC1D}" sibTransId="{65B30483-1D5E-4176-9264-1A1D91FD3815}"/>
    <dgm:cxn modelId="{6EB8E660-1A55-4F04-9DF4-E56888C21913}" srcId="{3AA76E78-B34E-489A-A940-C9A7FE7F1CAD}" destId="{1692E84D-A346-4B38-AEDC-8E3E09A49F0C}" srcOrd="0" destOrd="0" parTransId="{4B30FA4E-89D3-410C-A6F2-28FE5446ADC2}" sibTransId="{62FAA16E-9B2D-4E51-A548-FEBB45964DC4}"/>
    <dgm:cxn modelId="{33CDE700-B065-4CA6-9386-FBBD35EA0061}" type="presOf" srcId="{3AA76E78-B34E-489A-A940-C9A7FE7F1CAD}" destId="{19A21947-5D88-41CA-B8F4-A6A2C3F7B8BC}" srcOrd="0" destOrd="0" presId="urn:microsoft.com/office/officeart/2005/8/layout/hierarchy3"/>
    <dgm:cxn modelId="{7B7BB9D2-B38F-435D-8959-066CC18D027C}" type="presOf" srcId="{2943543E-6819-4298-B090-D586B1198B30}" destId="{41B743B0-E6D8-4B5A-9EA1-C5FC85E8AE11}" srcOrd="0" destOrd="0" presId="urn:microsoft.com/office/officeart/2005/8/layout/hierarchy3"/>
    <dgm:cxn modelId="{366AB070-4E7A-4031-8E7D-82EEA8A4D556}" type="presOf" srcId="{8C497A25-312F-4494-B580-49FDA9436BC0}" destId="{A4CBA7A2-F3E5-4E0E-9525-DFDA4E69A8B6}" srcOrd="0" destOrd="0" presId="urn:microsoft.com/office/officeart/2005/8/layout/hierarchy3"/>
    <dgm:cxn modelId="{27FAB4DE-35C9-45DC-8DD3-B3AB3E53CA1C}" srcId="{3AA76E78-B34E-489A-A940-C9A7FE7F1CAD}" destId="{372C0F9A-D344-43A3-A4A3-60954A9F003A}" srcOrd="1" destOrd="0" parTransId="{452C6010-944D-44C1-9273-0491C382B61D}" sibTransId="{286293F4-D2C0-44BC-B419-9B723D382D7C}"/>
    <dgm:cxn modelId="{8C474264-20A9-46F4-B51F-81D02FB3FD4D}" type="presOf" srcId="{45EA47DD-A4E6-4001-8357-8D1FB908F8D7}" destId="{5F90E64E-F9D0-4695-B012-4E49F24EAC03}" srcOrd="1" destOrd="0" presId="urn:microsoft.com/office/officeart/2005/8/layout/hierarchy3"/>
    <dgm:cxn modelId="{D7730170-27E9-44CC-A796-1248F1EA132C}" type="presOf" srcId="{372C0F9A-D344-43A3-A4A3-60954A9F003A}" destId="{46012220-8B40-4250-9735-E448663E0D5F}" srcOrd="0" destOrd="0" presId="urn:microsoft.com/office/officeart/2005/8/layout/hierarchy3"/>
    <dgm:cxn modelId="{78EF8A51-2C5A-4614-A591-E14AAF17E920}" type="presOf" srcId="{5836BC0C-ACC1-4D4C-941F-A092BD8D3715}" destId="{1AE15599-9041-4554-857D-740F0522A7C1}" srcOrd="0" destOrd="0" presId="urn:microsoft.com/office/officeart/2005/8/layout/hierarchy3"/>
    <dgm:cxn modelId="{174A7912-7AC6-4EB5-BEB6-0CF295B850D7}" type="presOf" srcId="{F13171C7-379A-4125-8DF4-8C2144CFD092}" destId="{044C9DBC-2E8F-491B-9A49-7DF3CAB994E2}" srcOrd="0" destOrd="0" presId="urn:microsoft.com/office/officeart/2005/8/layout/hierarchy3"/>
    <dgm:cxn modelId="{54377FB9-D0B0-4BC5-AF58-B2DEC45188FB}" srcId="{3AA76E78-B34E-489A-A940-C9A7FE7F1CAD}" destId="{F13171C7-379A-4125-8DF4-8C2144CFD092}" srcOrd="2" destOrd="0" parTransId="{2DD643E4-A125-48C9-97B7-952E0E865EF3}" sibTransId="{FED1744A-C3AE-4172-AED1-D82270341A60}"/>
    <dgm:cxn modelId="{57CF7E77-5A43-4F02-84FE-EDB9A4818212}" type="presOf" srcId="{3AA76E78-B34E-489A-A940-C9A7FE7F1CAD}" destId="{6A6A3A75-A909-42F5-8820-145E8050015D}" srcOrd="1" destOrd="0" presId="urn:microsoft.com/office/officeart/2005/8/layout/hierarchy3"/>
    <dgm:cxn modelId="{F60B8136-9975-433E-A92B-C21551629E26}" type="presOf" srcId="{2DD643E4-A125-48C9-97B7-952E0E865EF3}" destId="{47025763-0392-41CD-9309-BA00322B8062}" srcOrd="0" destOrd="0" presId="urn:microsoft.com/office/officeart/2005/8/layout/hierarchy3"/>
    <dgm:cxn modelId="{0F8E32FF-3B53-4653-B6E6-8A89E07B04D3}" type="presOf" srcId="{3F4DD13C-4ECA-40C3-BD91-69A49E8D6243}" destId="{FF97156F-F41B-4F61-B16E-1AE6162C42AB}" srcOrd="0" destOrd="0" presId="urn:microsoft.com/office/officeart/2005/8/layout/hierarchy3"/>
    <dgm:cxn modelId="{A3D80127-8F38-40F4-B6AC-AF513DF05BB1}" type="presOf" srcId="{452C6010-944D-44C1-9273-0491C382B61D}" destId="{0F2B044D-79A9-4198-814C-D828C4312E07}" srcOrd="0" destOrd="0" presId="urn:microsoft.com/office/officeart/2005/8/layout/hierarchy3"/>
    <dgm:cxn modelId="{BEB01279-03EA-4C74-9B29-E73BB9C9B50B}" type="presOf" srcId="{1692E84D-A346-4B38-AEDC-8E3E09A49F0C}" destId="{3FBB5020-E266-400E-87C6-B4E2307F6201}" srcOrd="0" destOrd="0" presId="urn:microsoft.com/office/officeart/2005/8/layout/hierarchy3"/>
    <dgm:cxn modelId="{05AD5796-9925-4F79-87B5-5610399C9D22}" type="presOf" srcId="{4B30FA4E-89D3-410C-A6F2-28FE5446ADC2}" destId="{5E2119B1-53EC-4544-9D01-2BC2D6741011}" srcOrd="0" destOrd="0" presId="urn:microsoft.com/office/officeart/2005/8/layout/hierarchy3"/>
    <dgm:cxn modelId="{0A3959AB-E5AA-4A9F-9706-AD178C653F84}" type="presOf" srcId="{45EA47DD-A4E6-4001-8357-8D1FB908F8D7}" destId="{847BFA7E-81CB-4BF8-8421-3C42C97BD3DD}" srcOrd="0" destOrd="0" presId="urn:microsoft.com/office/officeart/2005/8/layout/hierarchy3"/>
    <dgm:cxn modelId="{A2AC5560-DD58-42B1-BFED-66B2BA94CE16}" type="presOf" srcId="{3F4DD13C-4ECA-40C3-BD91-69A49E8D6243}" destId="{749B993B-610A-4865-964C-E9CB26A67FDA}" srcOrd="1" destOrd="0" presId="urn:microsoft.com/office/officeart/2005/8/layout/hierarchy3"/>
    <dgm:cxn modelId="{A0B2921E-A7E4-43CC-837D-F21DD2749D2D}" srcId="{5836BC0C-ACC1-4D4C-941F-A092BD8D3715}" destId="{3AA76E78-B34E-489A-A940-C9A7FE7F1CAD}" srcOrd="2" destOrd="0" parTransId="{DA1A6A0D-7780-437D-B8BA-DD19AAF17FE1}" sibTransId="{A795AD62-7F8D-48D1-B898-92C8A8E3F0D2}"/>
    <dgm:cxn modelId="{ABB27940-EF5F-4F97-9D1D-FC36D481FD14}" srcId="{3AA76E78-B34E-489A-A940-C9A7FE7F1CAD}" destId="{8C497A25-312F-4494-B580-49FDA9436BC0}" srcOrd="3" destOrd="0" parTransId="{2943543E-6819-4298-B090-D586B1198B30}" sibTransId="{917D3A62-8AE8-4BDC-9E14-A5C9F1400C44}"/>
    <dgm:cxn modelId="{C084F961-BB3B-4939-9298-1A0C41C3A11A}" srcId="{5836BC0C-ACC1-4D4C-941F-A092BD8D3715}" destId="{45EA47DD-A4E6-4001-8357-8D1FB908F8D7}" srcOrd="0" destOrd="0" parTransId="{B7767BAD-4284-4E39-87D4-0FF3EB226649}" sibTransId="{91F5BED4-1ABB-4318-9378-D8846FECB331}"/>
    <dgm:cxn modelId="{373045D8-F5D0-4788-8098-5FCFD59B2034}" type="presParOf" srcId="{1AE15599-9041-4554-857D-740F0522A7C1}" destId="{0B9370AF-AA06-455D-A85B-6446EE123BA0}" srcOrd="0" destOrd="0" presId="urn:microsoft.com/office/officeart/2005/8/layout/hierarchy3"/>
    <dgm:cxn modelId="{F44B651D-9F12-4302-AFF4-856071C469EA}" type="presParOf" srcId="{0B9370AF-AA06-455D-A85B-6446EE123BA0}" destId="{9317698D-8B2E-4DA2-95AD-9C1351F3121C}" srcOrd="0" destOrd="0" presId="urn:microsoft.com/office/officeart/2005/8/layout/hierarchy3"/>
    <dgm:cxn modelId="{A11D5291-6F63-4ACC-BA50-91E6288A648C}" type="presParOf" srcId="{9317698D-8B2E-4DA2-95AD-9C1351F3121C}" destId="{847BFA7E-81CB-4BF8-8421-3C42C97BD3DD}" srcOrd="0" destOrd="0" presId="urn:microsoft.com/office/officeart/2005/8/layout/hierarchy3"/>
    <dgm:cxn modelId="{BA058FFE-55DA-48CC-BC10-54EF75EC6A64}" type="presParOf" srcId="{9317698D-8B2E-4DA2-95AD-9C1351F3121C}" destId="{5F90E64E-F9D0-4695-B012-4E49F24EAC03}" srcOrd="1" destOrd="0" presId="urn:microsoft.com/office/officeart/2005/8/layout/hierarchy3"/>
    <dgm:cxn modelId="{36F19303-3D55-49B4-A25F-3516350D4693}" type="presParOf" srcId="{0B9370AF-AA06-455D-A85B-6446EE123BA0}" destId="{C73ED6FC-16D6-4D45-88F0-078C73FF897B}" srcOrd="1" destOrd="0" presId="urn:microsoft.com/office/officeart/2005/8/layout/hierarchy3"/>
    <dgm:cxn modelId="{EB44F4B0-9D16-4C44-8665-4E59BDA1C709}" type="presParOf" srcId="{1AE15599-9041-4554-857D-740F0522A7C1}" destId="{AE4EC151-4DB7-4E86-8FBA-1E270FC1890A}" srcOrd="1" destOrd="0" presId="urn:microsoft.com/office/officeart/2005/8/layout/hierarchy3"/>
    <dgm:cxn modelId="{A08A51F4-70B8-4D6E-BE76-371262771209}" type="presParOf" srcId="{AE4EC151-4DB7-4E86-8FBA-1E270FC1890A}" destId="{5594AFBE-2A67-496A-8BA2-0C65207DF69A}" srcOrd="0" destOrd="0" presId="urn:microsoft.com/office/officeart/2005/8/layout/hierarchy3"/>
    <dgm:cxn modelId="{A34B7167-D73F-4144-ACBA-271B014FA94C}" type="presParOf" srcId="{5594AFBE-2A67-496A-8BA2-0C65207DF69A}" destId="{FF97156F-F41B-4F61-B16E-1AE6162C42AB}" srcOrd="0" destOrd="0" presId="urn:microsoft.com/office/officeart/2005/8/layout/hierarchy3"/>
    <dgm:cxn modelId="{D4958F08-26C6-4763-B306-BA3F70D29E2C}" type="presParOf" srcId="{5594AFBE-2A67-496A-8BA2-0C65207DF69A}" destId="{749B993B-610A-4865-964C-E9CB26A67FDA}" srcOrd="1" destOrd="0" presId="urn:microsoft.com/office/officeart/2005/8/layout/hierarchy3"/>
    <dgm:cxn modelId="{75E534AE-31EB-4EE3-A592-5208E5D089DE}" type="presParOf" srcId="{AE4EC151-4DB7-4E86-8FBA-1E270FC1890A}" destId="{E7C2E1B0-3118-4B76-803C-5D8D218F8954}" srcOrd="1" destOrd="0" presId="urn:microsoft.com/office/officeart/2005/8/layout/hierarchy3"/>
    <dgm:cxn modelId="{B520704D-21F8-432E-86C1-76209F5BD433}" type="presParOf" srcId="{1AE15599-9041-4554-857D-740F0522A7C1}" destId="{F527CDD5-FE8C-439C-892C-D342A1E9D603}" srcOrd="2" destOrd="0" presId="urn:microsoft.com/office/officeart/2005/8/layout/hierarchy3"/>
    <dgm:cxn modelId="{E29F85F4-8C83-4BD1-A61E-491C32FCC595}" type="presParOf" srcId="{F527CDD5-FE8C-439C-892C-D342A1E9D603}" destId="{5DD27385-0D77-4681-8FA5-F683EB6EA39A}" srcOrd="0" destOrd="0" presId="urn:microsoft.com/office/officeart/2005/8/layout/hierarchy3"/>
    <dgm:cxn modelId="{7C6BBEB3-6344-47F1-BFF6-E91B8424DB45}" type="presParOf" srcId="{5DD27385-0D77-4681-8FA5-F683EB6EA39A}" destId="{19A21947-5D88-41CA-B8F4-A6A2C3F7B8BC}" srcOrd="0" destOrd="0" presId="urn:microsoft.com/office/officeart/2005/8/layout/hierarchy3"/>
    <dgm:cxn modelId="{B04BDB47-7916-4756-9B86-778BE6DF304B}" type="presParOf" srcId="{5DD27385-0D77-4681-8FA5-F683EB6EA39A}" destId="{6A6A3A75-A909-42F5-8820-145E8050015D}" srcOrd="1" destOrd="0" presId="urn:microsoft.com/office/officeart/2005/8/layout/hierarchy3"/>
    <dgm:cxn modelId="{418E2A0A-0067-46A0-969A-A3C3BB24D405}" type="presParOf" srcId="{F527CDD5-FE8C-439C-892C-D342A1E9D603}" destId="{16148C31-6B6C-4269-9E06-2B33341A21D3}" srcOrd="1" destOrd="0" presId="urn:microsoft.com/office/officeart/2005/8/layout/hierarchy3"/>
    <dgm:cxn modelId="{F892A729-1765-4034-B106-E5BE23788100}" type="presParOf" srcId="{16148C31-6B6C-4269-9E06-2B33341A21D3}" destId="{5E2119B1-53EC-4544-9D01-2BC2D6741011}" srcOrd="0" destOrd="0" presId="urn:microsoft.com/office/officeart/2005/8/layout/hierarchy3"/>
    <dgm:cxn modelId="{E415E3F8-4CBF-4853-8406-C30CD7509D15}" type="presParOf" srcId="{16148C31-6B6C-4269-9E06-2B33341A21D3}" destId="{3FBB5020-E266-400E-87C6-B4E2307F6201}" srcOrd="1" destOrd="0" presId="urn:microsoft.com/office/officeart/2005/8/layout/hierarchy3"/>
    <dgm:cxn modelId="{33F5A479-AB5D-49C8-B9B4-4CF6936B4EDF}" type="presParOf" srcId="{16148C31-6B6C-4269-9E06-2B33341A21D3}" destId="{0F2B044D-79A9-4198-814C-D828C4312E07}" srcOrd="2" destOrd="0" presId="urn:microsoft.com/office/officeart/2005/8/layout/hierarchy3"/>
    <dgm:cxn modelId="{7842A898-D503-4B93-BD19-E8DBE67E655A}" type="presParOf" srcId="{16148C31-6B6C-4269-9E06-2B33341A21D3}" destId="{46012220-8B40-4250-9735-E448663E0D5F}" srcOrd="3" destOrd="0" presId="urn:microsoft.com/office/officeart/2005/8/layout/hierarchy3"/>
    <dgm:cxn modelId="{7AF4F753-7D99-4A51-A603-AAE905AD0A27}" type="presParOf" srcId="{16148C31-6B6C-4269-9E06-2B33341A21D3}" destId="{47025763-0392-41CD-9309-BA00322B8062}" srcOrd="4" destOrd="0" presId="urn:microsoft.com/office/officeart/2005/8/layout/hierarchy3"/>
    <dgm:cxn modelId="{1CCDEFB1-090E-4141-8AAC-5EAD276E9A85}" type="presParOf" srcId="{16148C31-6B6C-4269-9E06-2B33341A21D3}" destId="{044C9DBC-2E8F-491B-9A49-7DF3CAB994E2}" srcOrd="5" destOrd="0" presId="urn:microsoft.com/office/officeart/2005/8/layout/hierarchy3"/>
    <dgm:cxn modelId="{0A8C1908-B5C4-4128-84F3-A1F89EB2D5F6}" type="presParOf" srcId="{16148C31-6B6C-4269-9E06-2B33341A21D3}" destId="{41B743B0-E6D8-4B5A-9EA1-C5FC85E8AE11}" srcOrd="6" destOrd="0" presId="urn:microsoft.com/office/officeart/2005/8/layout/hierarchy3"/>
    <dgm:cxn modelId="{2B34FBF9-9CB0-438A-83C6-8970944BAF40}" type="presParOf" srcId="{16148C31-6B6C-4269-9E06-2B33341A21D3}" destId="{A4CBA7A2-F3E5-4E0E-9525-DFDA4E69A8B6}" srcOrd="7" destOrd="0" presId="urn:microsoft.com/office/officeart/2005/8/layout/hierarchy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A105FB8-2DDC-417E-826C-9C882E0F7F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51E844D-D013-45AB-9C92-D09BE035D54A}">
      <dgm:prSet/>
      <dgm:spPr/>
      <dgm:t>
        <a:bodyPr/>
        <a:lstStyle/>
        <a:p>
          <a:pPr rtl="0"/>
          <a:r>
            <a:rPr lang="en-GB" b="0" dirty="0" smtClean="0"/>
            <a:t>The Finnish Higher Education Evaluation Council, which focuses on quality enhancement processes in which universities are assessed against their own criteria for improvement of praxis</a:t>
          </a:r>
          <a:r>
            <a:rPr lang="en-GB" dirty="0" smtClean="0"/>
            <a:t>.</a:t>
          </a:r>
          <a:endParaRPr lang="en-GB" dirty="0"/>
        </a:p>
      </dgm:t>
    </dgm:pt>
    <dgm:pt modelId="{A9F76D70-5196-40AC-A921-FD8F6B6E1E12}" type="parTrans" cxnId="{87574080-67E6-412E-A1BA-3CB17E50C459}">
      <dgm:prSet/>
      <dgm:spPr/>
      <dgm:t>
        <a:bodyPr/>
        <a:lstStyle/>
        <a:p>
          <a:endParaRPr lang="en-GB"/>
        </a:p>
      </dgm:t>
    </dgm:pt>
    <dgm:pt modelId="{2340C257-6C03-4234-8916-98BD28C4A075}" type="sibTrans" cxnId="{87574080-67E6-412E-A1BA-3CB17E50C459}">
      <dgm:prSet/>
      <dgm:spPr/>
      <dgm:t>
        <a:bodyPr/>
        <a:lstStyle/>
        <a:p>
          <a:endParaRPr lang="en-GB"/>
        </a:p>
      </dgm:t>
    </dgm:pt>
    <dgm:pt modelId="{62230487-DA37-4B0B-849E-9C851F10DFEE}">
      <dgm:prSet/>
      <dgm:spPr/>
      <dgm:t>
        <a:bodyPr/>
        <a:lstStyle/>
        <a:p>
          <a:pPr rtl="0"/>
          <a:r>
            <a:rPr lang="en-GB" dirty="0" smtClean="0"/>
            <a:t>The Tertiary Education Quality and Standards Agency that regulates and evaluates performance of higher education-providers against standards set by the government.</a:t>
          </a:r>
          <a:endParaRPr lang="en-GB" dirty="0"/>
        </a:p>
      </dgm:t>
    </dgm:pt>
    <dgm:pt modelId="{D632C624-2213-47C6-A4EE-8EC3F7C0AA18}" type="parTrans" cxnId="{85BF7E09-D17C-4C4E-92C9-0AF5A501DF9D}">
      <dgm:prSet/>
      <dgm:spPr/>
      <dgm:t>
        <a:bodyPr/>
        <a:lstStyle/>
        <a:p>
          <a:endParaRPr lang="en-GB"/>
        </a:p>
      </dgm:t>
    </dgm:pt>
    <dgm:pt modelId="{A3E0DBEA-3546-416A-B26D-DD7B7BC577D4}" type="sibTrans" cxnId="{85BF7E09-D17C-4C4E-92C9-0AF5A501DF9D}">
      <dgm:prSet/>
      <dgm:spPr/>
      <dgm:t>
        <a:bodyPr/>
        <a:lstStyle/>
        <a:p>
          <a:endParaRPr lang="en-GB"/>
        </a:p>
      </dgm:t>
    </dgm:pt>
    <dgm:pt modelId="{1D99A54F-F1C8-42B6-9D52-A8A77FA78AAA}">
      <dgm:prSet/>
      <dgm:spPr/>
      <dgm:t>
        <a:bodyPr/>
        <a:lstStyle/>
        <a:p>
          <a:pPr rtl="0"/>
          <a:r>
            <a:rPr lang="en-GB" dirty="0" smtClean="0"/>
            <a:t>The Carnegie Classification System that provides a workable framework to describe differences between institutions according to universally acceptable mission.</a:t>
          </a:r>
          <a:endParaRPr lang="en-GB" dirty="0"/>
        </a:p>
      </dgm:t>
    </dgm:pt>
    <dgm:pt modelId="{1A86014A-6D4E-4E2D-962A-65ABFA6831E2}" type="parTrans" cxnId="{9A3F7CC0-44C2-4A4C-AB4E-882AB1A82F71}">
      <dgm:prSet/>
      <dgm:spPr/>
      <dgm:t>
        <a:bodyPr/>
        <a:lstStyle/>
        <a:p>
          <a:endParaRPr lang="en-GB"/>
        </a:p>
      </dgm:t>
    </dgm:pt>
    <dgm:pt modelId="{5D9D07AF-4C3D-4BB4-99B2-8D9181395E17}" type="sibTrans" cxnId="{9A3F7CC0-44C2-4A4C-AB4E-882AB1A82F71}">
      <dgm:prSet/>
      <dgm:spPr/>
      <dgm:t>
        <a:bodyPr/>
        <a:lstStyle/>
        <a:p>
          <a:endParaRPr lang="en-GB"/>
        </a:p>
      </dgm:t>
    </dgm:pt>
    <dgm:pt modelId="{EEFDAEB4-FF14-423C-913E-A8462DEA301B}" type="pres">
      <dgm:prSet presAssocID="{BA105FB8-2DDC-417E-826C-9C882E0F7F99}" presName="linear" presStyleCnt="0">
        <dgm:presLayoutVars>
          <dgm:animLvl val="lvl"/>
          <dgm:resizeHandles val="exact"/>
        </dgm:presLayoutVars>
      </dgm:prSet>
      <dgm:spPr/>
      <dgm:t>
        <a:bodyPr/>
        <a:lstStyle/>
        <a:p>
          <a:endParaRPr lang="en-GB"/>
        </a:p>
      </dgm:t>
    </dgm:pt>
    <dgm:pt modelId="{1F65FE39-E32B-4796-9C7F-3CDC3D8DF9D3}" type="pres">
      <dgm:prSet presAssocID="{D51E844D-D013-45AB-9C92-D09BE035D54A}" presName="parentText" presStyleLbl="node1" presStyleIdx="0" presStyleCnt="3">
        <dgm:presLayoutVars>
          <dgm:chMax val="0"/>
          <dgm:bulletEnabled val="1"/>
        </dgm:presLayoutVars>
      </dgm:prSet>
      <dgm:spPr/>
      <dgm:t>
        <a:bodyPr/>
        <a:lstStyle/>
        <a:p>
          <a:endParaRPr lang="en-GB"/>
        </a:p>
      </dgm:t>
    </dgm:pt>
    <dgm:pt modelId="{C20FB9F0-4DA9-4E63-B712-FEA41A3B0BCE}" type="pres">
      <dgm:prSet presAssocID="{2340C257-6C03-4234-8916-98BD28C4A075}" presName="spacer" presStyleCnt="0"/>
      <dgm:spPr/>
    </dgm:pt>
    <dgm:pt modelId="{A5831DC3-C6F5-4889-96EF-16F24F81CD84}" type="pres">
      <dgm:prSet presAssocID="{62230487-DA37-4B0B-849E-9C851F10DFEE}" presName="parentText" presStyleLbl="node1" presStyleIdx="1" presStyleCnt="3">
        <dgm:presLayoutVars>
          <dgm:chMax val="0"/>
          <dgm:bulletEnabled val="1"/>
        </dgm:presLayoutVars>
      </dgm:prSet>
      <dgm:spPr/>
      <dgm:t>
        <a:bodyPr/>
        <a:lstStyle/>
        <a:p>
          <a:endParaRPr lang="en-GB"/>
        </a:p>
      </dgm:t>
    </dgm:pt>
    <dgm:pt modelId="{D30204C4-9342-4118-82B7-E473239C84AF}" type="pres">
      <dgm:prSet presAssocID="{A3E0DBEA-3546-416A-B26D-DD7B7BC577D4}" presName="spacer" presStyleCnt="0"/>
      <dgm:spPr/>
    </dgm:pt>
    <dgm:pt modelId="{78EB339B-1ED9-4A76-B55B-6E29C173F90F}" type="pres">
      <dgm:prSet presAssocID="{1D99A54F-F1C8-42B6-9D52-A8A77FA78AAA}" presName="parentText" presStyleLbl="node1" presStyleIdx="2" presStyleCnt="3">
        <dgm:presLayoutVars>
          <dgm:chMax val="0"/>
          <dgm:bulletEnabled val="1"/>
        </dgm:presLayoutVars>
      </dgm:prSet>
      <dgm:spPr/>
      <dgm:t>
        <a:bodyPr/>
        <a:lstStyle/>
        <a:p>
          <a:endParaRPr lang="en-GB"/>
        </a:p>
      </dgm:t>
    </dgm:pt>
  </dgm:ptLst>
  <dgm:cxnLst>
    <dgm:cxn modelId="{AC566214-B2F8-4E4D-A02F-AE495AD317E1}" type="presOf" srcId="{1D99A54F-F1C8-42B6-9D52-A8A77FA78AAA}" destId="{78EB339B-1ED9-4A76-B55B-6E29C173F90F}" srcOrd="0" destOrd="0" presId="urn:microsoft.com/office/officeart/2005/8/layout/vList2"/>
    <dgm:cxn modelId="{D6994409-FBA5-4DCC-91DA-9A122D03DA25}" type="presOf" srcId="{62230487-DA37-4B0B-849E-9C851F10DFEE}" destId="{A5831DC3-C6F5-4889-96EF-16F24F81CD84}" srcOrd="0" destOrd="0" presId="urn:microsoft.com/office/officeart/2005/8/layout/vList2"/>
    <dgm:cxn modelId="{87574080-67E6-412E-A1BA-3CB17E50C459}" srcId="{BA105FB8-2DDC-417E-826C-9C882E0F7F99}" destId="{D51E844D-D013-45AB-9C92-D09BE035D54A}" srcOrd="0" destOrd="0" parTransId="{A9F76D70-5196-40AC-A921-FD8F6B6E1E12}" sibTransId="{2340C257-6C03-4234-8916-98BD28C4A075}"/>
    <dgm:cxn modelId="{8DA4CC7C-441D-4C47-8DA2-D7DF2C8B801F}" type="presOf" srcId="{BA105FB8-2DDC-417E-826C-9C882E0F7F99}" destId="{EEFDAEB4-FF14-423C-913E-A8462DEA301B}" srcOrd="0" destOrd="0" presId="urn:microsoft.com/office/officeart/2005/8/layout/vList2"/>
    <dgm:cxn modelId="{85BF7E09-D17C-4C4E-92C9-0AF5A501DF9D}" srcId="{BA105FB8-2DDC-417E-826C-9C882E0F7F99}" destId="{62230487-DA37-4B0B-849E-9C851F10DFEE}" srcOrd="1" destOrd="0" parTransId="{D632C624-2213-47C6-A4EE-8EC3F7C0AA18}" sibTransId="{A3E0DBEA-3546-416A-B26D-DD7B7BC577D4}"/>
    <dgm:cxn modelId="{96C32B5A-7BBC-4636-ACCD-97710BF8A8B9}" type="presOf" srcId="{D51E844D-D013-45AB-9C92-D09BE035D54A}" destId="{1F65FE39-E32B-4796-9C7F-3CDC3D8DF9D3}" srcOrd="0" destOrd="0" presId="urn:microsoft.com/office/officeart/2005/8/layout/vList2"/>
    <dgm:cxn modelId="{9A3F7CC0-44C2-4A4C-AB4E-882AB1A82F71}" srcId="{BA105FB8-2DDC-417E-826C-9C882E0F7F99}" destId="{1D99A54F-F1C8-42B6-9D52-A8A77FA78AAA}" srcOrd="2" destOrd="0" parTransId="{1A86014A-6D4E-4E2D-962A-65ABFA6831E2}" sibTransId="{5D9D07AF-4C3D-4BB4-99B2-8D9181395E17}"/>
    <dgm:cxn modelId="{1C1500C2-110F-44A9-B0BD-142776C39A15}" type="presParOf" srcId="{EEFDAEB4-FF14-423C-913E-A8462DEA301B}" destId="{1F65FE39-E32B-4796-9C7F-3CDC3D8DF9D3}" srcOrd="0" destOrd="0" presId="urn:microsoft.com/office/officeart/2005/8/layout/vList2"/>
    <dgm:cxn modelId="{74C5ADA0-8955-47E7-9737-1F2705A99D76}" type="presParOf" srcId="{EEFDAEB4-FF14-423C-913E-A8462DEA301B}" destId="{C20FB9F0-4DA9-4E63-B712-FEA41A3B0BCE}" srcOrd="1" destOrd="0" presId="urn:microsoft.com/office/officeart/2005/8/layout/vList2"/>
    <dgm:cxn modelId="{711E53B0-0B6D-4441-A108-9781256720FA}" type="presParOf" srcId="{EEFDAEB4-FF14-423C-913E-A8462DEA301B}" destId="{A5831DC3-C6F5-4889-96EF-16F24F81CD84}" srcOrd="2" destOrd="0" presId="urn:microsoft.com/office/officeart/2005/8/layout/vList2"/>
    <dgm:cxn modelId="{9B61EC85-E29B-4261-B08A-6FC2964FF3E7}" type="presParOf" srcId="{EEFDAEB4-FF14-423C-913E-A8462DEA301B}" destId="{D30204C4-9342-4118-82B7-E473239C84AF}" srcOrd="3" destOrd="0" presId="urn:microsoft.com/office/officeart/2005/8/layout/vList2"/>
    <dgm:cxn modelId="{8007DC5D-FFD2-4304-B47C-6403ADAAF80F}" type="presParOf" srcId="{EEFDAEB4-FF14-423C-913E-A8462DEA301B}" destId="{78EB339B-1ED9-4A76-B55B-6E29C173F90F}"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552AC12-B075-4344-BB45-863D2D302E38}" type="doc">
      <dgm:prSet loTypeId="urn:microsoft.com/office/officeart/2005/8/layout/chevron2" loCatId="process" qsTypeId="urn:microsoft.com/office/officeart/2005/8/quickstyle/simple1" qsCatId="simple" csTypeId="urn:microsoft.com/office/officeart/2005/8/colors/accent1_2" csCatId="accent1"/>
      <dgm:spPr/>
      <dgm:t>
        <a:bodyPr/>
        <a:lstStyle/>
        <a:p>
          <a:endParaRPr lang="en-GB"/>
        </a:p>
      </dgm:t>
    </dgm:pt>
    <dgm:pt modelId="{CCBE9740-C8AB-46CC-8BF4-5EB0A48CEFE3}">
      <dgm:prSet custT="1"/>
      <dgm:spPr/>
      <dgm:t>
        <a:bodyPr/>
        <a:lstStyle/>
        <a:p>
          <a:pPr rtl="0"/>
          <a:r>
            <a:rPr lang="en-US" sz="4000" b="1" dirty="0" smtClean="0"/>
            <a:t>Examples Contd.</a:t>
          </a:r>
          <a:endParaRPr lang="en-GB" sz="4000" dirty="0"/>
        </a:p>
      </dgm:t>
    </dgm:pt>
    <dgm:pt modelId="{4E685BC3-49C7-498E-8BDD-ACA9555645CD}" type="parTrans" cxnId="{EF1F9722-9793-44B0-991A-74A6DCC7F983}">
      <dgm:prSet/>
      <dgm:spPr/>
      <dgm:t>
        <a:bodyPr/>
        <a:lstStyle/>
        <a:p>
          <a:endParaRPr lang="en-GB"/>
        </a:p>
      </dgm:t>
    </dgm:pt>
    <dgm:pt modelId="{F97AC9B7-CAB8-4956-ADB7-F05E410C954F}" type="sibTrans" cxnId="{EF1F9722-9793-44B0-991A-74A6DCC7F983}">
      <dgm:prSet/>
      <dgm:spPr/>
      <dgm:t>
        <a:bodyPr/>
        <a:lstStyle/>
        <a:p>
          <a:endParaRPr lang="en-GB"/>
        </a:p>
      </dgm:t>
    </dgm:pt>
    <dgm:pt modelId="{20454F7D-34C5-4FDE-BEEE-EC5135B44E77}">
      <dgm:prSet/>
      <dgm:spPr/>
      <dgm:t>
        <a:bodyPr/>
        <a:lstStyle/>
        <a:p>
          <a:pPr rtl="0"/>
          <a:r>
            <a:rPr lang="en-US" dirty="0" smtClean="0"/>
            <a:t>OECD’s AHELO</a:t>
          </a:r>
          <a:endParaRPr lang="en-GB" dirty="0"/>
        </a:p>
      </dgm:t>
    </dgm:pt>
    <dgm:pt modelId="{D3BC9661-652D-4C98-B610-5BE04A771CC1}" type="parTrans" cxnId="{B9BD0C7B-E598-45CD-AD4F-7F92F5C9F6AB}">
      <dgm:prSet/>
      <dgm:spPr/>
      <dgm:t>
        <a:bodyPr/>
        <a:lstStyle/>
        <a:p>
          <a:endParaRPr lang="en-GB"/>
        </a:p>
      </dgm:t>
    </dgm:pt>
    <dgm:pt modelId="{045B3813-9CAA-43BD-A500-385031D805F3}" type="sibTrans" cxnId="{B9BD0C7B-E598-45CD-AD4F-7F92F5C9F6AB}">
      <dgm:prSet/>
      <dgm:spPr/>
      <dgm:t>
        <a:bodyPr/>
        <a:lstStyle/>
        <a:p>
          <a:endParaRPr lang="en-GB"/>
        </a:p>
      </dgm:t>
    </dgm:pt>
    <dgm:pt modelId="{35B7A278-F0CB-4384-AE19-04A26B22D959}">
      <dgm:prSet/>
      <dgm:spPr/>
      <dgm:t>
        <a:bodyPr/>
        <a:lstStyle/>
        <a:p>
          <a:pPr rtl="0"/>
          <a:r>
            <a:rPr lang="en-GB" dirty="0" smtClean="0"/>
            <a:t>The U-Map Project of the European Union.</a:t>
          </a:r>
          <a:endParaRPr lang="en-GB" dirty="0"/>
        </a:p>
      </dgm:t>
    </dgm:pt>
    <dgm:pt modelId="{A16CFA2E-A8F2-44FB-985D-AC4ADF700F23}" type="parTrans" cxnId="{89C33004-A55D-4327-A770-B66FB1E1BEBA}">
      <dgm:prSet/>
      <dgm:spPr/>
      <dgm:t>
        <a:bodyPr/>
        <a:lstStyle/>
        <a:p>
          <a:endParaRPr lang="en-GB"/>
        </a:p>
      </dgm:t>
    </dgm:pt>
    <dgm:pt modelId="{8AB2AFDB-2FA2-4432-B08D-A279D3FEDBAE}" type="sibTrans" cxnId="{89C33004-A55D-4327-A770-B66FB1E1BEBA}">
      <dgm:prSet/>
      <dgm:spPr/>
      <dgm:t>
        <a:bodyPr/>
        <a:lstStyle/>
        <a:p>
          <a:endParaRPr lang="en-GB"/>
        </a:p>
      </dgm:t>
    </dgm:pt>
    <dgm:pt modelId="{71990665-42C1-4568-9A12-D6F893AF48B9}">
      <dgm:prSet/>
      <dgm:spPr/>
      <dgm:t>
        <a:bodyPr/>
        <a:lstStyle/>
        <a:p>
          <a:pPr rtl="0"/>
          <a:r>
            <a:rPr lang="en-GB" dirty="0" smtClean="0"/>
            <a:t>UK Quality Code for Higher Education</a:t>
          </a:r>
          <a:endParaRPr lang="en-GB" dirty="0"/>
        </a:p>
      </dgm:t>
    </dgm:pt>
    <dgm:pt modelId="{C11484CA-5817-4800-B85E-80E1E27A78AE}" type="parTrans" cxnId="{2E6288CC-2538-4D7C-A3AE-AE42E8639E2B}">
      <dgm:prSet/>
      <dgm:spPr/>
      <dgm:t>
        <a:bodyPr/>
        <a:lstStyle/>
        <a:p>
          <a:endParaRPr lang="en-GB"/>
        </a:p>
      </dgm:t>
    </dgm:pt>
    <dgm:pt modelId="{FE3F54B6-7572-4EC7-925C-D8D85BA26805}" type="sibTrans" cxnId="{2E6288CC-2538-4D7C-A3AE-AE42E8639E2B}">
      <dgm:prSet/>
      <dgm:spPr/>
      <dgm:t>
        <a:bodyPr/>
        <a:lstStyle/>
        <a:p>
          <a:endParaRPr lang="en-GB"/>
        </a:p>
      </dgm:t>
    </dgm:pt>
    <dgm:pt modelId="{66BD6B65-A7D0-4104-9185-430F80FF5742}">
      <dgm:prSet/>
      <dgm:spPr/>
      <dgm:t>
        <a:bodyPr/>
        <a:lstStyle/>
        <a:p>
          <a:pPr rtl="0"/>
          <a:r>
            <a:rPr lang="en-GB" dirty="0" smtClean="0"/>
            <a:t>The Degree Qualifications Profile by Lumina Foundations in US.</a:t>
          </a:r>
          <a:endParaRPr lang="en-GB" dirty="0"/>
        </a:p>
      </dgm:t>
    </dgm:pt>
    <dgm:pt modelId="{4A763C2D-BF5B-44CB-8D28-E962F0985C90}" type="parTrans" cxnId="{5688E282-ADBA-4D8C-8246-5AD109BB1FA0}">
      <dgm:prSet/>
      <dgm:spPr/>
      <dgm:t>
        <a:bodyPr/>
        <a:lstStyle/>
        <a:p>
          <a:endParaRPr lang="en-GB"/>
        </a:p>
      </dgm:t>
    </dgm:pt>
    <dgm:pt modelId="{4F449421-8A8E-4D42-A271-4305C7907ACD}" type="sibTrans" cxnId="{5688E282-ADBA-4D8C-8246-5AD109BB1FA0}">
      <dgm:prSet/>
      <dgm:spPr/>
      <dgm:t>
        <a:bodyPr/>
        <a:lstStyle/>
        <a:p>
          <a:endParaRPr lang="en-GB"/>
        </a:p>
      </dgm:t>
    </dgm:pt>
    <dgm:pt modelId="{53902B90-19BC-47B8-BA85-948101A4E1E7}">
      <dgm:prSet/>
      <dgm:spPr/>
      <dgm:t>
        <a:bodyPr/>
        <a:lstStyle/>
        <a:p>
          <a:pPr rtl="0"/>
          <a:r>
            <a:rPr lang="en-GB" dirty="0" smtClean="0"/>
            <a:t>The Britain and Catalonia Public Scrutiny of Universities Performance.</a:t>
          </a:r>
          <a:endParaRPr lang="en-GB" dirty="0"/>
        </a:p>
      </dgm:t>
    </dgm:pt>
    <dgm:pt modelId="{E3DF8006-632E-44A1-BDB7-C6D6A657D475}" type="parTrans" cxnId="{34BD1842-F46D-4505-807C-1FE295B0F87B}">
      <dgm:prSet/>
      <dgm:spPr/>
      <dgm:t>
        <a:bodyPr/>
        <a:lstStyle/>
        <a:p>
          <a:endParaRPr lang="en-GB"/>
        </a:p>
      </dgm:t>
    </dgm:pt>
    <dgm:pt modelId="{72E7A711-B16B-4A02-A6F6-CD595C01C5C0}" type="sibTrans" cxnId="{34BD1842-F46D-4505-807C-1FE295B0F87B}">
      <dgm:prSet/>
      <dgm:spPr/>
      <dgm:t>
        <a:bodyPr/>
        <a:lstStyle/>
        <a:p>
          <a:endParaRPr lang="en-GB"/>
        </a:p>
      </dgm:t>
    </dgm:pt>
    <dgm:pt modelId="{1AE4AB08-1247-4524-AB35-AC5E097BAF75}">
      <dgm:prSet/>
      <dgm:spPr/>
      <dgm:t>
        <a:bodyPr/>
        <a:lstStyle/>
        <a:p>
          <a:pPr rtl="0"/>
          <a:r>
            <a:rPr lang="en-GB" dirty="0" smtClean="0"/>
            <a:t>UNESCO’s Education Quality Assurance Task Force.</a:t>
          </a:r>
          <a:endParaRPr lang="en-GB" dirty="0"/>
        </a:p>
      </dgm:t>
    </dgm:pt>
    <dgm:pt modelId="{23680409-C7D1-4BDD-92BF-23AFBBC64FEF}" type="parTrans" cxnId="{045F07F6-8C43-46C2-8AF6-AC95A2FB1EBF}">
      <dgm:prSet/>
      <dgm:spPr/>
      <dgm:t>
        <a:bodyPr/>
        <a:lstStyle/>
        <a:p>
          <a:endParaRPr lang="en-GB"/>
        </a:p>
      </dgm:t>
    </dgm:pt>
    <dgm:pt modelId="{A185175E-05BB-40F9-AE2F-21E34C65EF3E}" type="sibTrans" cxnId="{045F07F6-8C43-46C2-8AF6-AC95A2FB1EBF}">
      <dgm:prSet/>
      <dgm:spPr/>
      <dgm:t>
        <a:bodyPr/>
        <a:lstStyle/>
        <a:p>
          <a:endParaRPr lang="en-GB"/>
        </a:p>
      </dgm:t>
    </dgm:pt>
    <dgm:pt modelId="{617BFA83-0EA6-490C-AC99-D3207E5D2E9C}" type="pres">
      <dgm:prSet presAssocID="{F552AC12-B075-4344-BB45-863D2D302E38}" presName="linearFlow" presStyleCnt="0">
        <dgm:presLayoutVars>
          <dgm:dir/>
          <dgm:animLvl val="lvl"/>
          <dgm:resizeHandles val="exact"/>
        </dgm:presLayoutVars>
      </dgm:prSet>
      <dgm:spPr/>
      <dgm:t>
        <a:bodyPr/>
        <a:lstStyle/>
        <a:p>
          <a:endParaRPr lang="en-GB"/>
        </a:p>
      </dgm:t>
    </dgm:pt>
    <dgm:pt modelId="{FE5EF2E8-9AF2-408B-81CE-35FB3EE1EB54}" type="pres">
      <dgm:prSet presAssocID="{CCBE9740-C8AB-46CC-8BF4-5EB0A48CEFE3}" presName="composite" presStyleCnt="0"/>
      <dgm:spPr/>
    </dgm:pt>
    <dgm:pt modelId="{F77ACDD9-718B-42AB-9B1D-5945B4D9D459}" type="pres">
      <dgm:prSet presAssocID="{CCBE9740-C8AB-46CC-8BF4-5EB0A48CEFE3}" presName="parentText" presStyleLbl="alignNode1" presStyleIdx="0" presStyleCnt="1">
        <dgm:presLayoutVars>
          <dgm:chMax val="1"/>
          <dgm:bulletEnabled val="1"/>
        </dgm:presLayoutVars>
      </dgm:prSet>
      <dgm:spPr/>
      <dgm:t>
        <a:bodyPr/>
        <a:lstStyle/>
        <a:p>
          <a:endParaRPr lang="en-GB"/>
        </a:p>
      </dgm:t>
    </dgm:pt>
    <dgm:pt modelId="{7274E304-C985-4819-9C8F-089230E71D26}" type="pres">
      <dgm:prSet presAssocID="{CCBE9740-C8AB-46CC-8BF4-5EB0A48CEFE3}" presName="descendantText" presStyleLbl="alignAcc1" presStyleIdx="0" presStyleCnt="1">
        <dgm:presLayoutVars>
          <dgm:bulletEnabled val="1"/>
        </dgm:presLayoutVars>
      </dgm:prSet>
      <dgm:spPr/>
      <dgm:t>
        <a:bodyPr/>
        <a:lstStyle/>
        <a:p>
          <a:endParaRPr lang="en-GB"/>
        </a:p>
      </dgm:t>
    </dgm:pt>
  </dgm:ptLst>
  <dgm:cxnLst>
    <dgm:cxn modelId="{DC2E266E-BA3F-4C63-A414-7E38058E8147}" type="presOf" srcId="{F552AC12-B075-4344-BB45-863D2D302E38}" destId="{617BFA83-0EA6-490C-AC99-D3207E5D2E9C}" srcOrd="0" destOrd="0" presId="urn:microsoft.com/office/officeart/2005/8/layout/chevron2"/>
    <dgm:cxn modelId="{34BD1842-F46D-4505-807C-1FE295B0F87B}" srcId="{CCBE9740-C8AB-46CC-8BF4-5EB0A48CEFE3}" destId="{53902B90-19BC-47B8-BA85-948101A4E1E7}" srcOrd="4" destOrd="0" parTransId="{E3DF8006-632E-44A1-BDB7-C6D6A657D475}" sibTransId="{72E7A711-B16B-4A02-A6F6-CD595C01C5C0}"/>
    <dgm:cxn modelId="{08356DDF-8163-415E-938D-21401679A559}" type="presOf" srcId="{71990665-42C1-4568-9A12-D6F893AF48B9}" destId="{7274E304-C985-4819-9C8F-089230E71D26}" srcOrd="0" destOrd="2" presId="urn:microsoft.com/office/officeart/2005/8/layout/chevron2"/>
    <dgm:cxn modelId="{B9BD0C7B-E598-45CD-AD4F-7F92F5C9F6AB}" srcId="{CCBE9740-C8AB-46CC-8BF4-5EB0A48CEFE3}" destId="{20454F7D-34C5-4FDE-BEEE-EC5135B44E77}" srcOrd="0" destOrd="0" parTransId="{D3BC9661-652D-4C98-B610-5BE04A771CC1}" sibTransId="{045B3813-9CAA-43BD-A500-385031D805F3}"/>
    <dgm:cxn modelId="{9CA66611-0BAD-4551-9394-B7368A4E0FA6}" type="presOf" srcId="{1AE4AB08-1247-4524-AB35-AC5E097BAF75}" destId="{7274E304-C985-4819-9C8F-089230E71D26}" srcOrd="0" destOrd="5" presId="urn:microsoft.com/office/officeart/2005/8/layout/chevron2"/>
    <dgm:cxn modelId="{5688E282-ADBA-4D8C-8246-5AD109BB1FA0}" srcId="{CCBE9740-C8AB-46CC-8BF4-5EB0A48CEFE3}" destId="{66BD6B65-A7D0-4104-9185-430F80FF5742}" srcOrd="3" destOrd="0" parTransId="{4A763C2D-BF5B-44CB-8D28-E962F0985C90}" sibTransId="{4F449421-8A8E-4D42-A271-4305C7907ACD}"/>
    <dgm:cxn modelId="{297A6B3A-BA74-4580-890A-0BD5FCD37BE5}" type="presOf" srcId="{35B7A278-F0CB-4384-AE19-04A26B22D959}" destId="{7274E304-C985-4819-9C8F-089230E71D26}" srcOrd="0" destOrd="1" presId="urn:microsoft.com/office/officeart/2005/8/layout/chevron2"/>
    <dgm:cxn modelId="{045F07F6-8C43-46C2-8AF6-AC95A2FB1EBF}" srcId="{CCBE9740-C8AB-46CC-8BF4-5EB0A48CEFE3}" destId="{1AE4AB08-1247-4524-AB35-AC5E097BAF75}" srcOrd="5" destOrd="0" parTransId="{23680409-C7D1-4BDD-92BF-23AFBBC64FEF}" sibTransId="{A185175E-05BB-40F9-AE2F-21E34C65EF3E}"/>
    <dgm:cxn modelId="{89C33004-A55D-4327-A770-B66FB1E1BEBA}" srcId="{CCBE9740-C8AB-46CC-8BF4-5EB0A48CEFE3}" destId="{35B7A278-F0CB-4384-AE19-04A26B22D959}" srcOrd="1" destOrd="0" parTransId="{A16CFA2E-A8F2-44FB-985D-AC4ADF700F23}" sibTransId="{8AB2AFDB-2FA2-4432-B08D-A279D3FEDBAE}"/>
    <dgm:cxn modelId="{BA602867-F5C6-42C0-BCA9-356C3B45B220}" type="presOf" srcId="{CCBE9740-C8AB-46CC-8BF4-5EB0A48CEFE3}" destId="{F77ACDD9-718B-42AB-9B1D-5945B4D9D459}" srcOrd="0" destOrd="0" presId="urn:microsoft.com/office/officeart/2005/8/layout/chevron2"/>
    <dgm:cxn modelId="{36C652D3-E70C-44B9-8F5E-6E4D3A63A90B}" type="presOf" srcId="{20454F7D-34C5-4FDE-BEEE-EC5135B44E77}" destId="{7274E304-C985-4819-9C8F-089230E71D26}" srcOrd="0" destOrd="0" presId="urn:microsoft.com/office/officeart/2005/8/layout/chevron2"/>
    <dgm:cxn modelId="{5569EE58-9906-43BF-8494-2BD8F6FB5288}" type="presOf" srcId="{66BD6B65-A7D0-4104-9185-430F80FF5742}" destId="{7274E304-C985-4819-9C8F-089230E71D26}" srcOrd="0" destOrd="3" presId="urn:microsoft.com/office/officeart/2005/8/layout/chevron2"/>
    <dgm:cxn modelId="{EF1F9722-9793-44B0-991A-74A6DCC7F983}" srcId="{F552AC12-B075-4344-BB45-863D2D302E38}" destId="{CCBE9740-C8AB-46CC-8BF4-5EB0A48CEFE3}" srcOrd="0" destOrd="0" parTransId="{4E685BC3-49C7-498E-8BDD-ACA9555645CD}" sibTransId="{F97AC9B7-CAB8-4956-ADB7-F05E410C954F}"/>
    <dgm:cxn modelId="{44DF8B10-07B7-424A-AB3A-CFB58BF69B7F}" type="presOf" srcId="{53902B90-19BC-47B8-BA85-948101A4E1E7}" destId="{7274E304-C985-4819-9C8F-089230E71D26}" srcOrd="0" destOrd="4" presId="urn:microsoft.com/office/officeart/2005/8/layout/chevron2"/>
    <dgm:cxn modelId="{2E6288CC-2538-4D7C-A3AE-AE42E8639E2B}" srcId="{CCBE9740-C8AB-46CC-8BF4-5EB0A48CEFE3}" destId="{71990665-42C1-4568-9A12-D6F893AF48B9}" srcOrd="2" destOrd="0" parTransId="{C11484CA-5817-4800-B85E-80E1E27A78AE}" sibTransId="{FE3F54B6-7572-4EC7-925C-D8D85BA26805}"/>
    <dgm:cxn modelId="{BC937BCD-9DD5-44DF-987A-E7E3AA8EE93B}" type="presParOf" srcId="{617BFA83-0EA6-490C-AC99-D3207E5D2E9C}" destId="{FE5EF2E8-9AF2-408B-81CE-35FB3EE1EB54}" srcOrd="0" destOrd="0" presId="urn:microsoft.com/office/officeart/2005/8/layout/chevron2"/>
    <dgm:cxn modelId="{7D0C5D5F-E0DD-48EF-93FD-953650859A32}" type="presParOf" srcId="{FE5EF2E8-9AF2-408B-81CE-35FB3EE1EB54}" destId="{F77ACDD9-718B-42AB-9B1D-5945B4D9D459}" srcOrd="0" destOrd="0" presId="urn:microsoft.com/office/officeart/2005/8/layout/chevron2"/>
    <dgm:cxn modelId="{64EE324B-58AB-4307-B19A-3D3A34978EB5}" type="presParOf" srcId="{FE5EF2E8-9AF2-408B-81CE-35FB3EE1EB54}" destId="{7274E304-C985-4819-9C8F-089230E71D26}"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B46C877-44BB-4A3A-9DBD-DD7F848D550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85595F2-49B4-4B58-94CD-A88B56628CF1}">
      <dgm:prSet/>
      <dgm:spPr/>
      <dgm:t>
        <a:bodyPr/>
        <a:lstStyle/>
        <a:p>
          <a:pPr rtl="0"/>
          <a:r>
            <a:rPr lang="en-GB" b="1" dirty="0" smtClean="0"/>
            <a:t>Examples Contd. </a:t>
          </a:r>
          <a:endParaRPr lang="en-GB" b="1" dirty="0"/>
        </a:p>
      </dgm:t>
    </dgm:pt>
    <dgm:pt modelId="{F08CCC0A-69D6-41F7-A69F-B23E221A7AB5}" type="parTrans" cxnId="{93E6BA24-6C94-4D69-B7B3-C1F66ADD047F}">
      <dgm:prSet/>
      <dgm:spPr/>
      <dgm:t>
        <a:bodyPr/>
        <a:lstStyle/>
        <a:p>
          <a:endParaRPr lang="en-GB"/>
        </a:p>
      </dgm:t>
    </dgm:pt>
    <dgm:pt modelId="{D0953E6A-1412-479A-A350-6065AE4DE9E2}" type="sibTrans" cxnId="{93E6BA24-6C94-4D69-B7B3-C1F66ADD047F}">
      <dgm:prSet/>
      <dgm:spPr/>
      <dgm:t>
        <a:bodyPr/>
        <a:lstStyle/>
        <a:p>
          <a:endParaRPr lang="en-GB"/>
        </a:p>
      </dgm:t>
    </dgm:pt>
    <dgm:pt modelId="{6B8938E8-AE03-4434-A00A-BCC8CED5942F}">
      <dgm:prSet/>
      <dgm:spPr/>
      <dgm:t>
        <a:bodyPr/>
        <a:lstStyle/>
        <a:p>
          <a:pPr rtl="0"/>
          <a:r>
            <a:rPr lang="en-GB" b="1" dirty="0" smtClean="0"/>
            <a:t>The U.S. News and World Reports’ Ranking of World Universities</a:t>
          </a:r>
          <a:r>
            <a:rPr lang="en-GB" dirty="0" smtClean="0"/>
            <a:t>.</a:t>
          </a:r>
          <a:endParaRPr lang="en-GB" dirty="0"/>
        </a:p>
      </dgm:t>
    </dgm:pt>
    <dgm:pt modelId="{526E8803-61B4-4BC9-BD56-08CE30E66F33}" type="parTrans" cxnId="{0C02C162-E6A1-4E9D-BC2B-8B0FC6D0700D}">
      <dgm:prSet/>
      <dgm:spPr/>
      <dgm:t>
        <a:bodyPr/>
        <a:lstStyle/>
        <a:p>
          <a:endParaRPr lang="en-GB"/>
        </a:p>
      </dgm:t>
    </dgm:pt>
    <dgm:pt modelId="{70259D76-2FA3-4FD2-A4E0-3F344828E663}" type="sibTrans" cxnId="{0C02C162-E6A1-4E9D-BC2B-8B0FC6D0700D}">
      <dgm:prSet/>
      <dgm:spPr/>
      <dgm:t>
        <a:bodyPr/>
        <a:lstStyle/>
        <a:p>
          <a:endParaRPr lang="en-GB"/>
        </a:p>
      </dgm:t>
    </dgm:pt>
    <dgm:pt modelId="{6ADBCB41-40E6-4C9C-B0E7-B6E5C4BA4C95}">
      <dgm:prSet/>
      <dgm:spPr/>
      <dgm:t>
        <a:bodyPr/>
        <a:lstStyle/>
        <a:p>
          <a:pPr rtl="0"/>
          <a:r>
            <a:rPr lang="en-GB" b="1" dirty="0" smtClean="0"/>
            <a:t>The Ranking Web of Universities (Webometrics).</a:t>
          </a:r>
          <a:endParaRPr lang="en-GB" b="1" dirty="0"/>
        </a:p>
      </dgm:t>
    </dgm:pt>
    <dgm:pt modelId="{2870E794-B4F8-40FE-87E6-283942787A7B}" type="parTrans" cxnId="{CC4D2B58-7625-425A-A307-87F8EE1A48BD}">
      <dgm:prSet/>
      <dgm:spPr/>
      <dgm:t>
        <a:bodyPr/>
        <a:lstStyle/>
        <a:p>
          <a:endParaRPr lang="en-GB"/>
        </a:p>
      </dgm:t>
    </dgm:pt>
    <dgm:pt modelId="{F5AA4758-61DD-4D0D-AB46-C3B4FD8C4B8C}" type="sibTrans" cxnId="{CC4D2B58-7625-425A-A307-87F8EE1A48BD}">
      <dgm:prSet/>
      <dgm:spPr/>
      <dgm:t>
        <a:bodyPr/>
        <a:lstStyle/>
        <a:p>
          <a:endParaRPr lang="en-GB"/>
        </a:p>
      </dgm:t>
    </dgm:pt>
    <dgm:pt modelId="{65480E9C-F981-4C43-B1C9-1E366F255825}">
      <dgm:prSet/>
      <dgm:spPr/>
      <dgm:t>
        <a:bodyPr/>
        <a:lstStyle/>
        <a:p>
          <a:pPr rtl="0"/>
          <a:r>
            <a:rPr lang="en-GB" b="1" dirty="0" smtClean="0"/>
            <a:t>Academic Ranking of World Universities (Shanghai Ranking</a:t>
          </a:r>
          <a:r>
            <a:rPr lang="en-GB" dirty="0" smtClean="0"/>
            <a:t>).</a:t>
          </a:r>
          <a:endParaRPr lang="en-GB" dirty="0"/>
        </a:p>
      </dgm:t>
    </dgm:pt>
    <dgm:pt modelId="{E132A417-FFC5-4417-A50A-192E73CDDC31}" type="parTrans" cxnId="{C8ECDE13-1FE6-49EC-9750-57F5F574EC10}">
      <dgm:prSet/>
      <dgm:spPr/>
      <dgm:t>
        <a:bodyPr/>
        <a:lstStyle/>
        <a:p>
          <a:endParaRPr lang="en-GB"/>
        </a:p>
      </dgm:t>
    </dgm:pt>
    <dgm:pt modelId="{554F7660-9FE5-4BDE-987B-27BDA05F88B5}" type="sibTrans" cxnId="{C8ECDE13-1FE6-49EC-9750-57F5F574EC10}">
      <dgm:prSet/>
      <dgm:spPr/>
      <dgm:t>
        <a:bodyPr/>
        <a:lstStyle/>
        <a:p>
          <a:endParaRPr lang="en-GB"/>
        </a:p>
      </dgm:t>
    </dgm:pt>
    <dgm:pt modelId="{AB5E0472-F53D-4459-826C-364008A97167}">
      <dgm:prSet/>
      <dgm:spPr/>
      <dgm:t>
        <a:bodyPr/>
        <a:lstStyle/>
        <a:p>
          <a:pPr rtl="0"/>
          <a:r>
            <a:rPr lang="en-GB" b="1" dirty="0" smtClean="0"/>
            <a:t>QS World University Rankings.</a:t>
          </a:r>
          <a:endParaRPr lang="en-GB" b="1" dirty="0"/>
        </a:p>
      </dgm:t>
    </dgm:pt>
    <dgm:pt modelId="{7A466DA6-BEB9-485C-BC9E-92794176E7B1}" type="parTrans" cxnId="{603A8B81-EBB4-426E-A017-AE6DA0DA17CB}">
      <dgm:prSet/>
      <dgm:spPr/>
      <dgm:t>
        <a:bodyPr/>
        <a:lstStyle/>
        <a:p>
          <a:endParaRPr lang="en-GB"/>
        </a:p>
      </dgm:t>
    </dgm:pt>
    <dgm:pt modelId="{21BF6E51-A15A-43F3-BCAA-8375FD7D011D}" type="sibTrans" cxnId="{603A8B81-EBB4-426E-A017-AE6DA0DA17CB}">
      <dgm:prSet/>
      <dgm:spPr/>
      <dgm:t>
        <a:bodyPr/>
        <a:lstStyle/>
        <a:p>
          <a:endParaRPr lang="en-GB"/>
        </a:p>
      </dgm:t>
    </dgm:pt>
    <dgm:pt modelId="{C321036A-52AA-4629-959A-EB634AB5F4B1}">
      <dgm:prSet/>
      <dgm:spPr/>
      <dgm:t>
        <a:bodyPr/>
        <a:lstStyle/>
        <a:p>
          <a:pPr rtl="0"/>
          <a:r>
            <a:rPr lang="en-GB" b="1" dirty="0" smtClean="0"/>
            <a:t>Time Higher Education World University Rankings</a:t>
          </a:r>
          <a:r>
            <a:rPr lang="en-GB" dirty="0" smtClean="0"/>
            <a:t>.</a:t>
          </a:r>
          <a:endParaRPr lang="en-GB" dirty="0"/>
        </a:p>
      </dgm:t>
    </dgm:pt>
    <dgm:pt modelId="{A87C676E-51C9-4F62-818D-D22DB9D5EFAB}" type="parTrans" cxnId="{604524EC-ED36-4C3A-9BFA-F7715F298670}">
      <dgm:prSet/>
      <dgm:spPr/>
      <dgm:t>
        <a:bodyPr/>
        <a:lstStyle/>
        <a:p>
          <a:endParaRPr lang="en-GB"/>
        </a:p>
      </dgm:t>
    </dgm:pt>
    <dgm:pt modelId="{C7D70316-2A11-43C5-9C94-977BAAC30027}" type="sibTrans" cxnId="{604524EC-ED36-4C3A-9BFA-F7715F298670}">
      <dgm:prSet/>
      <dgm:spPr/>
      <dgm:t>
        <a:bodyPr/>
        <a:lstStyle/>
        <a:p>
          <a:endParaRPr lang="en-GB"/>
        </a:p>
      </dgm:t>
    </dgm:pt>
    <dgm:pt modelId="{80245398-D507-434E-B07B-574549BE6B4F}">
      <dgm:prSet/>
      <dgm:spPr/>
      <dgm:t>
        <a:bodyPr/>
        <a:lstStyle/>
        <a:p>
          <a:pPr rtl="0"/>
          <a:r>
            <a:rPr lang="en-GB" b="1" dirty="0" smtClean="0"/>
            <a:t>The 4 International Colleges and Universities rankings</a:t>
          </a:r>
          <a:r>
            <a:rPr lang="en-GB" dirty="0" smtClean="0"/>
            <a:t>.</a:t>
          </a:r>
          <a:endParaRPr lang="en-GB" dirty="0"/>
        </a:p>
      </dgm:t>
    </dgm:pt>
    <dgm:pt modelId="{D7A2E527-3BCD-419C-9816-CDB67AEB0CC0}" type="parTrans" cxnId="{971F4846-0B7F-4F89-B479-D058F9B6BE35}">
      <dgm:prSet/>
      <dgm:spPr/>
      <dgm:t>
        <a:bodyPr/>
        <a:lstStyle/>
        <a:p>
          <a:endParaRPr lang="en-GB"/>
        </a:p>
      </dgm:t>
    </dgm:pt>
    <dgm:pt modelId="{83773EE2-48A4-41F6-98FB-63E3274BC698}" type="sibTrans" cxnId="{971F4846-0B7F-4F89-B479-D058F9B6BE35}">
      <dgm:prSet/>
      <dgm:spPr/>
      <dgm:t>
        <a:bodyPr/>
        <a:lstStyle/>
        <a:p>
          <a:endParaRPr lang="en-GB"/>
        </a:p>
      </dgm:t>
    </dgm:pt>
    <dgm:pt modelId="{DD32C263-0179-409A-9FBA-7936BA195B01}" type="pres">
      <dgm:prSet presAssocID="{DB46C877-44BB-4A3A-9DBD-DD7F848D550F}" presName="compositeShape" presStyleCnt="0">
        <dgm:presLayoutVars>
          <dgm:chMax val="7"/>
          <dgm:dir/>
          <dgm:resizeHandles val="exact"/>
        </dgm:presLayoutVars>
      </dgm:prSet>
      <dgm:spPr/>
      <dgm:t>
        <a:bodyPr/>
        <a:lstStyle/>
        <a:p>
          <a:endParaRPr lang="en-GB"/>
        </a:p>
      </dgm:t>
    </dgm:pt>
    <dgm:pt modelId="{518D9500-EB6C-41C9-B37A-5024E1F696BB}" type="pres">
      <dgm:prSet presAssocID="{B85595F2-49B4-4B58-94CD-A88B56628CF1}" presName="circ1" presStyleLbl="vennNode1" presStyleIdx="0" presStyleCnt="7"/>
      <dgm:spPr/>
    </dgm:pt>
    <dgm:pt modelId="{C8FF49B6-59C9-4B07-8881-DB4CF869C27A}" type="pres">
      <dgm:prSet presAssocID="{B85595F2-49B4-4B58-94CD-A88B56628CF1}" presName="circ1Tx" presStyleLbl="revTx" presStyleIdx="0" presStyleCnt="0">
        <dgm:presLayoutVars>
          <dgm:chMax val="0"/>
          <dgm:chPref val="0"/>
          <dgm:bulletEnabled val="1"/>
        </dgm:presLayoutVars>
      </dgm:prSet>
      <dgm:spPr/>
      <dgm:t>
        <a:bodyPr/>
        <a:lstStyle/>
        <a:p>
          <a:endParaRPr lang="en-GB"/>
        </a:p>
      </dgm:t>
    </dgm:pt>
    <dgm:pt modelId="{4FD193FB-2FFF-4549-8B87-7507EFBE65CD}" type="pres">
      <dgm:prSet presAssocID="{6B8938E8-AE03-4434-A00A-BCC8CED5942F}" presName="circ2" presStyleLbl="vennNode1" presStyleIdx="1" presStyleCnt="7"/>
      <dgm:spPr/>
    </dgm:pt>
    <dgm:pt modelId="{CDC3D9B9-6ADA-4140-B3CE-0FA7DEA19A88}" type="pres">
      <dgm:prSet presAssocID="{6B8938E8-AE03-4434-A00A-BCC8CED5942F}" presName="circ2Tx" presStyleLbl="revTx" presStyleIdx="0" presStyleCnt="0">
        <dgm:presLayoutVars>
          <dgm:chMax val="0"/>
          <dgm:chPref val="0"/>
          <dgm:bulletEnabled val="1"/>
        </dgm:presLayoutVars>
      </dgm:prSet>
      <dgm:spPr/>
      <dgm:t>
        <a:bodyPr/>
        <a:lstStyle/>
        <a:p>
          <a:endParaRPr lang="en-GB"/>
        </a:p>
      </dgm:t>
    </dgm:pt>
    <dgm:pt modelId="{BC2FAC7D-51C7-44E5-8271-48D758BF139E}" type="pres">
      <dgm:prSet presAssocID="{6ADBCB41-40E6-4C9C-B0E7-B6E5C4BA4C95}" presName="circ3" presStyleLbl="vennNode1" presStyleIdx="2" presStyleCnt="7"/>
      <dgm:spPr/>
    </dgm:pt>
    <dgm:pt modelId="{98D101B7-D572-4A36-A99C-B32B584E994C}" type="pres">
      <dgm:prSet presAssocID="{6ADBCB41-40E6-4C9C-B0E7-B6E5C4BA4C95}" presName="circ3Tx" presStyleLbl="revTx" presStyleIdx="0" presStyleCnt="0">
        <dgm:presLayoutVars>
          <dgm:chMax val="0"/>
          <dgm:chPref val="0"/>
          <dgm:bulletEnabled val="1"/>
        </dgm:presLayoutVars>
      </dgm:prSet>
      <dgm:spPr/>
      <dgm:t>
        <a:bodyPr/>
        <a:lstStyle/>
        <a:p>
          <a:endParaRPr lang="en-GB"/>
        </a:p>
      </dgm:t>
    </dgm:pt>
    <dgm:pt modelId="{1BCA389D-D554-4400-8FB3-2EF6F48FAA2F}" type="pres">
      <dgm:prSet presAssocID="{65480E9C-F981-4C43-B1C9-1E366F255825}" presName="circ4" presStyleLbl="vennNode1" presStyleIdx="3" presStyleCnt="7"/>
      <dgm:spPr/>
    </dgm:pt>
    <dgm:pt modelId="{676E3424-1FC5-41FC-BC61-63D19C9BE97B}" type="pres">
      <dgm:prSet presAssocID="{65480E9C-F981-4C43-B1C9-1E366F255825}" presName="circ4Tx" presStyleLbl="revTx" presStyleIdx="0" presStyleCnt="0">
        <dgm:presLayoutVars>
          <dgm:chMax val="0"/>
          <dgm:chPref val="0"/>
          <dgm:bulletEnabled val="1"/>
        </dgm:presLayoutVars>
      </dgm:prSet>
      <dgm:spPr/>
      <dgm:t>
        <a:bodyPr/>
        <a:lstStyle/>
        <a:p>
          <a:endParaRPr lang="en-GB"/>
        </a:p>
      </dgm:t>
    </dgm:pt>
    <dgm:pt modelId="{89A3CEF5-1166-4448-823A-21218E8B9700}" type="pres">
      <dgm:prSet presAssocID="{AB5E0472-F53D-4459-826C-364008A97167}" presName="circ5" presStyleLbl="vennNode1" presStyleIdx="4" presStyleCnt="7"/>
      <dgm:spPr/>
    </dgm:pt>
    <dgm:pt modelId="{9CD66A9E-474B-42B1-B481-C53980F51B87}" type="pres">
      <dgm:prSet presAssocID="{AB5E0472-F53D-4459-826C-364008A97167}" presName="circ5Tx" presStyleLbl="revTx" presStyleIdx="0" presStyleCnt="0">
        <dgm:presLayoutVars>
          <dgm:chMax val="0"/>
          <dgm:chPref val="0"/>
          <dgm:bulletEnabled val="1"/>
        </dgm:presLayoutVars>
      </dgm:prSet>
      <dgm:spPr/>
      <dgm:t>
        <a:bodyPr/>
        <a:lstStyle/>
        <a:p>
          <a:endParaRPr lang="en-GB"/>
        </a:p>
      </dgm:t>
    </dgm:pt>
    <dgm:pt modelId="{39F522B6-E5BA-4310-B8EE-B8B3C3F106FD}" type="pres">
      <dgm:prSet presAssocID="{C321036A-52AA-4629-959A-EB634AB5F4B1}" presName="circ6" presStyleLbl="vennNode1" presStyleIdx="5" presStyleCnt="7"/>
      <dgm:spPr/>
    </dgm:pt>
    <dgm:pt modelId="{539FB13A-A417-4FCD-BE60-42C5CFB2A1BC}" type="pres">
      <dgm:prSet presAssocID="{C321036A-52AA-4629-959A-EB634AB5F4B1}" presName="circ6Tx" presStyleLbl="revTx" presStyleIdx="0" presStyleCnt="0">
        <dgm:presLayoutVars>
          <dgm:chMax val="0"/>
          <dgm:chPref val="0"/>
          <dgm:bulletEnabled val="1"/>
        </dgm:presLayoutVars>
      </dgm:prSet>
      <dgm:spPr/>
      <dgm:t>
        <a:bodyPr/>
        <a:lstStyle/>
        <a:p>
          <a:endParaRPr lang="en-GB"/>
        </a:p>
      </dgm:t>
    </dgm:pt>
    <dgm:pt modelId="{C8FABE5A-09D9-4DBA-96C1-85FF19125CDB}" type="pres">
      <dgm:prSet presAssocID="{80245398-D507-434E-B07B-574549BE6B4F}" presName="circ7" presStyleLbl="vennNode1" presStyleIdx="6" presStyleCnt="7"/>
      <dgm:spPr/>
    </dgm:pt>
    <dgm:pt modelId="{A5A283F6-94FA-472A-8782-69170706853B}" type="pres">
      <dgm:prSet presAssocID="{80245398-D507-434E-B07B-574549BE6B4F}" presName="circ7Tx" presStyleLbl="revTx" presStyleIdx="0" presStyleCnt="0">
        <dgm:presLayoutVars>
          <dgm:chMax val="0"/>
          <dgm:chPref val="0"/>
          <dgm:bulletEnabled val="1"/>
        </dgm:presLayoutVars>
      </dgm:prSet>
      <dgm:spPr/>
      <dgm:t>
        <a:bodyPr/>
        <a:lstStyle/>
        <a:p>
          <a:endParaRPr lang="en-GB"/>
        </a:p>
      </dgm:t>
    </dgm:pt>
  </dgm:ptLst>
  <dgm:cxnLst>
    <dgm:cxn modelId="{80D378AD-0D21-4F4C-83E5-1150506BD67E}" type="presOf" srcId="{AB5E0472-F53D-4459-826C-364008A97167}" destId="{9CD66A9E-474B-42B1-B481-C53980F51B87}" srcOrd="0" destOrd="0" presId="urn:microsoft.com/office/officeart/2005/8/layout/venn1"/>
    <dgm:cxn modelId="{CC4D2B58-7625-425A-A307-87F8EE1A48BD}" srcId="{DB46C877-44BB-4A3A-9DBD-DD7F848D550F}" destId="{6ADBCB41-40E6-4C9C-B0E7-B6E5C4BA4C95}" srcOrd="2" destOrd="0" parTransId="{2870E794-B4F8-40FE-87E6-283942787A7B}" sibTransId="{F5AA4758-61DD-4D0D-AB46-C3B4FD8C4B8C}"/>
    <dgm:cxn modelId="{90CB6D1F-4022-40B0-B20B-EEB396E490DE}" type="presOf" srcId="{B85595F2-49B4-4B58-94CD-A88B56628CF1}" destId="{C8FF49B6-59C9-4B07-8881-DB4CF869C27A}" srcOrd="0" destOrd="0" presId="urn:microsoft.com/office/officeart/2005/8/layout/venn1"/>
    <dgm:cxn modelId="{203E195C-B0D8-487A-B1F0-E294309D3A79}" type="presOf" srcId="{C321036A-52AA-4629-959A-EB634AB5F4B1}" destId="{539FB13A-A417-4FCD-BE60-42C5CFB2A1BC}" srcOrd="0" destOrd="0" presId="urn:microsoft.com/office/officeart/2005/8/layout/venn1"/>
    <dgm:cxn modelId="{603A8B81-EBB4-426E-A017-AE6DA0DA17CB}" srcId="{DB46C877-44BB-4A3A-9DBD-DD7F848D550F}" destId="{AB5E0472-F53D-4459-826C-364008A97167}" srcOrd="4" destOrd="0" parTransId="{7A466DA6-BEB9-485C-BC9E-92794176E7B1}" sibTransId="{21BF6E51-A15A-43F3-BCAA-8375FD7D011D}"/>
    <dgm:cxn modelId="{FBF0E9D5-124B-41A9-AC6D-828496AB3885}" type="presOf" srcId="{65480E9C-F981-4C43-B1C9-1E366F255825}" destId="{676E3424-1FC5-41FC-BC61-63D19C9BE97B}" srcOrd="0" destOrd="0" presId="urn:microsoft.com/office/officeart/2005/8/layout/venn1"/>
    <dgm:cxn modelId="{0C02C162-E6A1-4E9D-BC2B-8B0FC6D0700D}" srcId="{DB46C877-44BB-4A3A-9DBD-DD7F848D550F}" destId="{6B8938E8-AE03-4434-A00A-BCC8CED5942F}" srcOrd="1" destOrd="0" parTransId="{526E8803-61B4-4BC9-BD56-08CE30E66F33}" sibTransId="{70259D76-2FA3-4FD2-A4E0-3F344828E663}"/>
    <dgm:cxn modelId="{93E6BA24-6C94-4D69-B7B3-C1F66ADD047F}" srcId="{DB46C877-44BB-4A3A-9DBD-DD7F848D550F}" destId="{B85595F2-49B4-4B58-94CD-A88B56628CF1}" srcOrd="0" destOrd="0" parTransId="{F08CCC0A-69D6-41F7-A69F-B23E221A7AB5}" sibTransId="{D0953E6A-1412-479A-A350-6065AE4DE9E2}"/>
    <dgm:cxn modelId="{CC87DF5E-171B-4D7C-8EBC-89F262C10D3F}" type="presOf" srcId="{6B8938E8-AE03-4434-A00A-BCC8CED5942F}" destId="{CDC3D9B9-6ADA-4140-B3CE-0FA7DEA19A88}" srcOrd="0" destOrd="0" presId="urn:microsoft.com/office/officeart/2005/8/layout/venn1"/>
    <dgm:cxn modelId="{48EA508A-D891-49E5-B202-FB1DC2250293}" type="presOf" srcId="{80245398-D507-434E-B07B-574549BE6B4F}" destId="{A5A283F6-94FA-472A-8782-69170706853B}" srcOrd="0" destOrd="0" presId="urn:microsoft.com/office/officeart/2005/8/layout/venn1"/>
    <dgm:cxn modelId="{69B9A816-C3B7-4336-8DBB-0DCE1701F5EE}" type="presOf" srcId="{DB46C877-44BB-4A3A-9DBD-DD7F848D550F}" destId="{DD32C263-0179-409A-9FBA-7936BA195B01}" srcOrd="0" destOrd="0" presId="urn:microsoft.com/office/officeart/2005/8/layout/venn1"/>
    <dgm:cxn modelId="{CAD96AC7-A8FC-4B71-ABD1-7FF9BFB53F7E}" type="presOf" srcId="{6ADBCB41-40E6-4C9C-B0E7-B6E5C4BA4C95}" destId="{98D101B7-D572-4A36-A99C-B32B584E994C}" srcOrd="0" destOrd="0" presId="urn:microsoft.com/office/officeart/2005/8/layout/venn1"/>
    <dgm:cxn modelId="{604524EC-ED36-4C3A-9BFA-F7715F298670}" srcId="{DB46C877-44BB-4A3A-9DBD-DD7F848D550F}" destId="{C321036A-52AA-4629-959A-EB634AB5F4B1}" srcOrd="5" destOrd="0" parTransId="{A87C676E-51C9-4F62-818D-D22DB9D5EFAB}" sibTransId="{C7D70316-2A11-43C5-9C94-977BAAC30027}"/>
    <dgm:cxn modelId="{971F4846-0B7F-4F89-B479-D058F9B6BE35}" srcId="{DB46C877-44BB-4A3A-9DBD-DD7F848D550F}" destId="{80245398-D507-434E-B07B-574549BE6B4F}" srcOrd="6" destOrd="0" parTransId="{D7A2E527-3BCD-419C-9816-CDB67AEB0CC0}" sibTransId="{83773EE2-48A4-41F6-98FB-63E3274BC698}"/>
    <dgm:cxn modelId="{C8ECDE13-1FE6-49EC-9750-57F5F574EC10}" srcId="{DB46C877-44BB-4A3A-9DBD-DD7F848D550F}" destId="{65480E9C-F981-4C43-B1C9-1E366F255825}" srcOrd="3" destOrd="0" parTransId="{E132A417-FFC5-4417-A50A-192E73CDDC31}" sibTransId="{554F7660-9FE5-4BDE-987B-27BDA05F88B5}"/>
    <dgm:cxn modelId="{BE88303B-32DB-4834-8539-4F5453ACB0BE}" type="presParOf" srcId="{DD32C263-0179-409A-9FBA-7936BA195B01}" destId="{518D9500-EB6C-41C9-B37A-5024E1F696BB}" srcOrd="0" destOrd="0" presId="urn:microsoft.com/office/officeart/2005/8/layout/venn1"/>
    <dgm:cxn modelId="{9B6B86AE-80E6-405E-92E2-FB9FCE9EF882}" type="presParOf" srcId="{DD32C263-0179-409A-9FBA-7936BA195B01}" destId="{C8FF49B6-59C9-4B07-8881-DB4CF869C27A}" srcOrd="1" destOrd="0" presId="urn:microsoft.com/office/officeart/2005/8/layout/venn1"/>
    <dgm:cxn modelId="{E50A98D3-7E91-42D0-87E6-E500C499DE51}" type="presParOf" srcId="{DD32C263-0179-409A-9FBA-7936BA195B01}" destId="{4FD193FB-2FFF-4549-8B87-7507EFBE65CD}" srcOrd="2" destOrd="0" presId="urn:microsoft.com/office/officeart/2005/8/layout/venn1"/>
    <dgm:cxn modelId="{84BAEFE5-DDE0-44E6-8D07-1C96959DEC7B}" type="presParOf" srcId="{DD32C263-0179-409A-9FBA-7936BA195B01}" destId="{CDC3D9B9-6ADA-4140-B3CE-0FA7DEA19A88}" srcOrd="3" destOrd="0" presId="urn:microsoft.com/office/officeart/2005/8/layout/venn1"/>
    <dgm:cxn modelId="{98598F6D-C6A0-4BCC-BD0F-F191B872DAE2}" type="presParOf" srcId="{DD32C263-0179-409A-9FBA-7936BA195B01}" destId="{BC2FAC7D-51C7-44E5-8271-48D758BF139E}" srcOrd="4" destOrd="0" presId="urn:microsoft.com/office/officeart/2005/8/layout/venn1"/>
    <dgm:cxn modelId="{44C32D10-1142-4E01-B129-2DBBFB569529}" type="presParOf" srcId="{DD32C263-0179-409A-9FBA-7936BA195B01}" destId="{98D101B7-D572-4A36-A99C-B32B584E994C}" srcOrd="5" destOrd="0" presId="urn:microsoft.com/office/officeart/2005/8/layout/venn1"/>
    <dgm:cxn modelId="{5B3CB87E-8F65-4F1F-9653-88A7EBC2D595}" type="presParOf" srcId="{DD32C263-0179-409A-9FBA-7936BA195B01}" destId="{1BCA389D-D554-4400-8FB3-2EF6F48FAA2F}" srcOrd="6" destOrd="0" presId="urn:microsoft.com/office/officeart/2005/8/layout/venn1"/>
    <dgm:cxn modelId="{77EBA971-AFC6-4AAD-995F-461DC39A21B0}" type="presParOf" srcId="{DD32C263-0179-409A-9FBA-7936BA195B01}" destId="{676E3424-1FC5-41FC-BC61-63D19C9BE97B}" srcOrd="7" destOrd="0" presId="urn:microsoft.com/office/officeart/2005/8/layout/venn1"/>
    <dgm:cxn modelId="{1F18AB5D-C431-4948-8EEB-83EBF429BF96}" type="presParOf" srcId="{DD32C263-0179-409A-9FBA-7936BA195B01}" destId="{89A3CEF5-1166-4448-823A-21218E8B9700}" srcOrd="8" destOrd="0" presId="urn:microsoft.com/office/officeart/2005/8/layout/venn1"/>
    <dgm:cxn modelId="{24EF4DF4-08A1-4961-A81C-6A74B139754D}" type="presParOf" srcId="{DD32C263-0179-409A-9FBA-7936BA195B01}" destId="{9CD66A9E-474B-42B1-B481-C53980F51B87}" srcOrd="9" destOrd="0" presId="urn:microsoft.com/office/officeart/2005/8/layout/venn1"/>
    <dgm:cxn modelId="{7A7E774C-A752-44C5-AF8F-55BC9CF84D88}" type="presParOf" srcId="{DD32C263-0179-409A-9FBA-7936BA195B01}" destId="{39F522B6-E5BA-4310-B8EE-B8B3C3F106FD}" srcOrd="10" destOrd="0" presId="urn:microsoft.com/office/officeart/2005/8/layout/venn1"/>
    <dgm:cxn modelId="{4E5CA057-C6A3-4E20-9BD9-19B4A567E3C3}" type="presParOf" srcId="{DD32C263-0179-409A-9FBA-7936BA195B01}" destId="{539FB13A-A417-4FCD-BE60-42C5CFB2A1BC}" srcOrd="11" destOrd="0" presId="urn:microsoft.com/office/officeart/2005/8/layout/venn1"/>
    <dgm:cxn modelId="{57FE81CC-D478-4DDD-AC9B-494E22638A9E}" type="presParOf" srcId="{DD32C263-0179-409A-9FBA-7936BA195B01}" destId="{C8FABE5A-09D9-4DBA-96C1-85FF19125CDB}" srcOrd="12" destOrd="0" presId="urn:microsoft.com/office/officeart/2005/8/layout/venn1"/>
    <dgm:cxn modelId="{EE23C226-3FB1-4CC7-9CD1-15EE682F2BC0}" type="presParOf" srcId="{DD32C263-0179-409A-9FBA-7936BA195B01}" destId="{A5A283F6-94FA-472A-8782-69170706853B}" srcOrd="13" destOrd="0" presId="urn:microsoft.com/office/officeart/2005/8/layout/ven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87D006-0894-410C-B7EB-C67E69F771BA}"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GB"/>
        </a:p>
      </dgm:t>
    </dgm:pt>
    <dgm:pt modelId="{667551C8-D3FD-4056-B0A2-96562DBE38EE}">
      <dgm:prSet custT="1"/>
      <dgm:spPr/>
      <dgm:t>
        <a:bodyPr/>
        <a:lstStyle/>
        <a:p>
          <a:pPr rtl="0"/>
          <a:r>
            <a:rPr lang="en-GB" sz="2800" dirty="0" smtClean="0">
              <a:solidFill>
                <a:schemeClr val="tx1"/>
              </a:solidFill>
            </a:rPr>
            <a:t>Without QA, there may not be a product or service that QC demands. </a:t>
          </a:r>
          <a:endParaRPr lang="en-GB" sz="2800" dirty="0">
            <a:solidFill>
              <a:schemeClr val="tx1"/>
            </a:solidFill>
          </a:endParaRPr>
        </a:p>
      </dgm:t>
    </dgm:pt>
    <dgm:pt modelId="{B3576989-8B2E-46FA-BEFB-55E05B04E4B8}" type="parTrans" cxnId="{942116B1-2A45-4AB1-B99F-4BEAA37CE34C}">
      <dgm:prSet/>
      <dgm:spPr/>
      <dgm:t>
        <a:bodyPr/>
        <a:lstStyle/>
        <a:p>
          <a:endParaRPr lang="en-GB"/>
        </a:p>
      </dgm:t>
    </dgm:pt>
    <dgm:pt modelId="{2D6ED555-B6AE-4FC4-AC95-BE13BE390DE5}" type="sibTrans" cxnId="{942116B1-2A45-4AB1-B99F-4BEAA37CE34C}">
      <dgm:prSet/>
      <dgm:spPr/>
      <dgm:t>
        <a:bodyPr/>
        <a:lstStyle/>
        <a:p>
          <a:endParaRPr lang="en-GB"/>
        </a:p>
      </dgm:t>
    </dgm:pt>
    <dgm:pt modelId="{113B70D7-4788-4087-AB67-2CA5229A5CF3}">
      <dgm:prSet custT="1"/>
      <dgm:spPr/>
      <dgm:t>
        <a:bodyPr/>
        <a:lstStyle/>
        <a:p>
          <a:pPr rtl="0"/>
          <a:r>
            <a:rPr lang="en-GB" sz="2800" dirty="0" smtClean="0">
              <a:solidFill>
                <a:schemeClr val="tx1"/>
              </a:solidFill>
            </a:rPr>
            <a:t>Without QC, the final worth of a product or service that QA has culminated, may not be ascertained</a:t>
          </a:r>
          <a:r>
            <a:rPr lang="en-GB" sz="2100" dirty="0" smtClean="0">
              <a:solidFill>
                <a:schemeClr val="tx1"/>
              </a:solidFill>
            </a:rPr>
            <a:t>. </a:t>
          </a:r>
          <a:endParaRPr lang="en-GB" sz="2100" dirty="0">
            <a:solidFill>
              <a:schemeClr val="tx1"/>
            </a:solidFill>
          </a:endParaRPr>
        </a:p>
      </dgm:t>
    </dgm:pt>
    <dgm:pt modelId="{9F54A8D0-55A0-4310-8D48-739DE326E724}" type="parTrans" cxnId="{1429FA1D-0023-4F7A-896A-375E15E6DE0F}">
      <dgm:prSet/>
      <dgm:spPr/>
      <dgm:t>
        <a:bodyPr/>
        <a:lstStyle/>
        <a:p>
          <a:endParaRPr lang="en-GB"/>
        </a:p>
      </dgm:t>
    </dgm:pt>
    <dgm:pt modelId="{1DE04247-1861-4662-81A3-7FAC956E6C6B}" type="sibTrans" cxnId="{1429FA1D-0023-4F7A-896A-375E15E6DE0F}">
      <dgm:prSet/>
      <dgm:spPr/>
      <dgm:t>
        <a:bodyPr/>
        <a:lstStyle/>
        <a:p>
          <a:endParaRPr lang="en-GB"/>
        </a:p>
      </dgm:t>
    </dgm:pt>
    <dgm:pt modelId="{1E08BE12-C125-4D95-B7DF-F9F1744BBF55}">
      <dgm:prSet custT="1"/>
      <dgm:spPr/>
      <dgm:t>
        <a:bodyPr/>
        <a:lstStyle/>
        <a:p>
          <a:pPr rtl="0"/>
          <a:r>
            <a:rPr lang="en-GB" sz="2800" dirty="0" smtClean="0">
              <a:solidFill>
                <a:schemeClr val="tx1"/>
              </a:solidFill>
            </a:rPr>
            <a:t>To this end, QA and QC in education, as in some other industries, complement each other; and are thus used interchangeably or as QA/QC in this paper</a:t>
          </a:r>
          <a:r>
            <a:rPr lang="en-GB" sz="2100" dirty="0" smtClean="0"/>
            <a:t>. </a:t>
          </a:r>
          <a:endParaRPr lang="en-GB" sz="2100" dirty="0"/>
        </a:p>
      </dgm:t>
    </dgm:pt>
    <dgm:pt modelId="{93F675AF-0DEF-4F9A-9796-2D5910FF9671}" type="parTrans" cxnId="{C17905D3-CC21-44F1-8FA2-26A7EDACEE61}">
      <dgm:prSet/>
      <dgm:spPr/>
      <dgm:t>
        <a:bodyPr/>
        <a:lstStyle/>
        <a:p>
          <a:endParaRPr lang="en-GB"/>
        </a:p>
      </dgm:t>
    </dgm:pt>
    <dgm:pt modelId="{3DA88115-BBE4-439E-8745-49F6C81CB9D1}" type="sibTrans" cxnId="{C17905D3-CC21-44F1-8FA2-26A7EDACEE61}">
      <dgm:prSet/>
      <dgm:spPr/>
      <dgm:t>
        <a:bodyPr/>
        <a:lstStyle/>
        <a:p>
          <a:endParaRPr lang="en-GB"/>
        </a:p>
      </dgm:t>
    </dgm:pt>
    <dgm:pt modelId="{AF9439F7-9E10-40C3-90F1-CA3DE2538BC7}">
      <dgm:prSet/>
      <dgm:spPr/>
      <dgm:t>
        <a:bodyPr/>
        <a:lstStyle/>
        <a:p>
          <a:pPr rtl="0"/>
          <a:r>
            <a:rPr lang="en-GB" dirty="0" smtClean="0">
              <a:solidFill>
                <a:srgbClr val="FF0000"/>
              </a:solidFill>
            </a:rPr>
            <a:t>What is </a:t>
          </a:r>
          <a:r>
            <a:rPr lang="en-GB" b="1" dirty="0" smtClean="0">
              <a:solidFill>
                <a:srgbClr val="FF0000"/>
              </a:solidFill>
            </a:rPr>
            <a:t>Quality</a:t>
          </a:r>
          <a:r>
            <a:rPr lang="en-GB" dirty="0" smtClean="0">
              <a:solidFill>
                <a:srgbClr val="FF0000"/>
              </a:solidFill>
            </a:rPr>
            <a:t> in the framework of QA/QC?</a:t>
          </a:r>
          <a:endParaRPr lang="en-GB" dirty="0">
            <a:solidFill>
              <a:srgbClr val="FF0000"/>
            </a:solidFill>
          </a:endParaRPr>
        </a:p>
      </dgm:t>
    </dgm:pt>
    <dgm:pt modelId="{E1494B1F-4F8D-4594-AC95-6AB3A68C557E}" type="parTrans" cxnId="{5DF3E678-CF0C-4661-8774-390569FE29EE}">
      <dgm:prSet/>
      <dgm:spPr/>
      <dgm:t>
        <a:bodyPr/>
        <a:lstStyle/>
        <a:p>
          <a:endParaRPr lang="en-GB"/>
        </a:p>
      </dgm:t>
    </dgm:pt>
    <dgm:pt modelId="{FC7D56A6-7BAC-4ECC-9D6E-6340077607A8}" type="sibTrans" cxnId="{5DF3E678-CF0C-4661-8774-390569FE29EE}">
      <dgm:prSet/>
      <dgm:spPr/>
      <dgm:t>
        <a:bodyPr/>
        <a:lstStyle/>
        <a:p>
          <a:endParaRPr lang="en-GB"/>
        </a:p>
      </dgm:t>
    </dgm:pt>
    <dgm:pt modelId="{28A0AC5A-7E8E-4419-8F07-512ECF4E0BDD}" type="pres">
      <dgm:prSet presAssocID="{6587D006-0894-410C-B7EB-C67E69F771BA}" presName="linearFlow" presStyleCnt="0">
        <dgm:presLayoutVars>
          <dgm:dir/>
          <dgm:resizeHandles val="exact"/>
        </dgm:presLayoutVars>
      </dgm:prSet>
      <dgm:spPr/>
      <dgm:t>
        <a:bodyPr/>
        <a:lstStyle/>
        <a:p>
          <a:endParaRPr lang="en-GB"/>
        </a:p>
      </dgm:t>
    </dgm:pt>
    <dgm:pt modelId="{32EEB9EF-1A29-4DFF-BE1C-601FAC86AD05}" type="pres">
      <dgm:prSet presAssocID="{667551C8-D3FD-4056-B0A2-96562DBE38EE}" presName="composite" presStyleCnt="0"/>
      <dgm:spPr/>
    </dgm:pt>
    <dgm:pt modelId="{0F0F3108-9E57-4546-9307-069C113A9927}" type="pres">
      <dgm:prSet presAssocID="{667551C8-D3FD-4056-B0A2-96562DBE38EE}" presName="imgShp" presStyleLbl="fgImgPlace1" presStyleIdx="0" presStyleCnt="4" custScaleX="45143" custLinFactX="-70869" custLinFactNeighborX="-100000" custLinFactNeighborY="12259"/>
      <dgm:spPr/>
    </dgm:pt>
    <dgm:pt modelId="{635C4184-8F92-4DFC-9457-13BF2CAF25CE}" type="pres">
      <dgm:prSet presAssocID="{667551C8-D3FD-4056-B0A2-96562DBE38EE}" presName="txShp" presStyleLbl="node1" presStyleIdx="0" presStyleCnt="4" custScaleX="140574">
        <dgm:presLayoutVars>
          <dgm:bulletEnabled val="1"/>
        </dgm:presLayoutVars>
      </dgm:prSet>
      <dgm:spPr/>
      <dgm:t>
        <a:bodyPr/>
        <a:lstStyle/>
        <a:p>
          <a:endParaRPr lang="en-GB"/>
        </a:p>
      </dgm:t>
    </dgm:pt>
    <dgm:pt modelId="{74F5B207-5B3C-4E30-B289-A773C85C4384}" type="pres">
      <dgm:prSet presAssocID="{2D6ED555-B6AE-4FC4-AC95-BE13BE390DE5}" presName="spacing" presStyleCnt="0"/>
      <dgm:spPr/>
    </dgm:pt>
    <dgm:pt modelId="{0AFE39F8-2EA1-4BD5-9326-D9D84224E9DE}" type="pres">
      <dgm:prSet presAssocID="{113B70D7-4788-4087-AB67-2CA5229A5CF3}" presName="composite" presStyleCnt="0"/>
      <dgm:spPr/>
    </dgm:pt>
    <dgm:pt modelId="{D47C3CFC-85CE-43EC-89E2-0A66420DB645}" type="pres">
      <dgm:prSet presAssocID="{113B70D7-4788-4087-AB67-2CA5229A5CF3}" presName="imgShp" presStyleLbl="fgImgPlace1" presStyleIdx="1" presStyleCnt="4" custScaleX="30204" custLinFactX="-92925" custLinFactNeighborX="-100000" custLinFactNeighborY="-1007"/>
      <dgm:spPr/>
    </dgm:pt>
    <dgm:pt modelId="{94D5111E-9EA3-4484-9A64-4EF41367C518}" type="pres">
      <dgm:prSet presAssocID="{113B70D7-4788-4087-AB67-2CA5229A5CF3}" presName="txShp" presStyleLbl="node1" presStyleIdx="1" presStyleCnt="4" custScaleX="146840">
        <dgm:presLayoutVars>
          <dgm:bulletEnabled val="1"/>
        </dgm:presLayoutVars>
      </dgm:prSet>
      <dgm:spPr/>
      <dgm:t>
        <a:bodyPr/>
        <a:lstStyle/>
        <a:p>
          <a:endParaRPr lang="en-GB"/>
        </a:p>
      </dgm:t>
    </dgm:pt>
    <dgm:pt modelId="{571F1CD0-994C-4FC4-9844-FD90C6BAF94F}" type="pres">
      <dgm:prSet presAssocID="{1DE04247-1861-4662-81A3-7FAC956E6C6B}" presName="spacing" presStyleCnt="0"/>
      <dgm:spPr/>
    </dgm:pt>
    <dgm:pt modelId="{5087B591-4243-4D9E-BC84-4CB1A178A4D5}" type="pres">
      <dgm:prSet presAssocID="{1E08BE12-C125-4D95-B7DF-F9F1744BBF55}" presName="composite" presStyleCnt="0"/>
      <dgm:spPr/>
    </dgm:pt>
    <dgm:pt modelId="{E4C65942-0F5C-438D-B20A-A49904A7A61A}" type="pres">
      <dgm:prSet presAssocID="{1E08BE12-C125-4D95-B7DF-F9F1744BBF55}" presName="imgShp" presStyleLbl="fgImgPlace1" presStyleIdx="2" presStyleCnt="4" custScaleX="30204" custLinFactX="-70869" custLinFactNeighborX="-100000" custLinFactNeighborY="6301"/>
      <dgm:spPr/>
    </dgm:pt>
    <dgm:pt modelId="{316F5BD5-B38D-4A76-8318-58A473F9F124}" type="pres">
      <dgm:prSet presAssocID="{1E08BE12-C125-4D95-B7DF-F9F1744BBF55}" presName="txShp" presStyleLbl="node1" presStyleIdx="2" presStyleCnt="4" custScaleX="144232" custScaleY="251670">
        <dgm:presLayoutVars>
          <dgm:bulletEnabled val="1"/>
        </dgm:presLayoutVars>
      </dgm:prSet>
      <dgm:spPr/>
      <dgm:t>
        <a:bodyPr/>
        <a:lstStyle/>
        <a:p>
          <a:endParaRPr lang="en-GB"/>
        </a:p>
      </dgm:t>
    </dgm:pt>
    <dgm:pt modelId="{A6E333A5-7AA4-428C-BA3E-788728E2B003}" type="pres">
      <dgm:prSet presAssocID="{3DA88115-BBE4-439E-8745-49F6C81CB9D1}" presName="spacing" presStyleCnt="0"/>
      <dgm:spPr/>
    </dgm:pt>
    <dgm:pt modelId="{36A22D94-09DF-45F2-8D17-84574633D589}" type="pres">
      <dgm:prSet presAssocID="{AF9439F7-9E10-40C3-90F1-CA3DE2538BC7}" presName="composite" presStyleCnt="0"/>
      <dgm:spPr/>
    </dgm:pt>
    <dgm:pt modelId="{FD2B4912-4653-4151-AB06-06DE81DAA637}" type="pres">
      <dgm:prSet presAssocID="{AF9439F7-9E10-40C3-90F1-CA3DE2538BC7}" presName="imgShp" presStyleLbl="fgImgPlace1" presStyleIdx="3" presStyleCnt="4" custScaleX="30204" custLinFactX="-30767" custLinFactNeighborX="-100000" custLinFactNeighborY="154"/>
      <dgm:spPr/>
    </dgm:pt>
    <dgm:pt modelId="{9332AE14-59BD-4C67-828E-10BFB514B474}" type="pres">
      <dgm:prSet presAssocID="{AF9439F7-9E10-40C3-90F1-CA3DE2538BC7}" presName="txShp" presStyleLbl="node1" presStyleIdx="3" presStyleCnt="4" custScaleX="144232" custLinFactNeighborX="1759" custLinFactNeighborY="154">
        <dgm:presLayoutVars>
          <dgm:bulletEnabled val="1"/>
        </dgm:presLayoutVars>
      </dgm:prSet>
      <dgm:spPr/>
      <dgm:t>
        <a:bodyPr/>
        <a:lstStyle/>
        <a:p>
          <a:endParaRPr lang="en-GB"/>
        </a:p>
      </dgm:t>
    </dgm:pt>
  </dgm:ptLst>
  <dgm:cxnLst>
    <dgm:cxn modelId="{942116B1-2A45-4AB1-B99F-4BEAA37CE34C}" srcId="{6587D006-0894-410C-B7EB-C67E69F771BA}" destId="{667551C8-D3FD-4056-B0A2-96562DBE38EE}" srcOrd="0" destOrd="0" parTransId="{B3576989-8B2E-46FA-BEFB-55E05B04E4B8}" sibTransId="{2D6ED555-B6AE-4FC4-AC95-BE13BE390DE5}"/>
    <dgm:cxn modelId="{6745340C-D364-47DD-83B7-B018A9933B35}" type="presOf" srcId="{6587D006-0894-410C-B7EB-C67E69F771BA}" destId="{28A0AC5A-7E8E-4419-8F07-512ECF4E0BDD}" srcOrd="0" destOrd="0" presId="urn:microsoft.com/office/officeart/2005/8/layout/vList3#2"/>
    <dgm:cxn modelId="{DCAE84C8-1B76-4943-A031-E0469B208FAA}" type="presOf" srcId="{AF9439F7-9E10-40C3-90F1-CA3DE2538BC7}" destId="{9332AE14-59BD-4C67-828E-10BFB514B474}" srcOrd="0" destOrd="0" presId="urn:microsoft.com/office/officeart/2005/8/layout/vList3#2"/>
    <dgm:cxn modelId="{2E11785E-C15E-49F7-8918-AB85DA487514}" type="presOf" srcId="{1E08BE12-C125-4D95-B7DF-F9F1744BBF55}" destId="{316F5BD5-B38D-4A76-8318-58A473F9F124}" srcOrd="0" destOrd="0" presId="urn:microsoft.com/office/officeart/2005/8/layout/vList3#2"/>
    <dgm:cxn modelId="{1429FA1D-0023-4F7A-896A-375E15E6DE0F}" srcId="{6587D006-0894-410C-B7EB-C67E69F771BA}" destId="{113B70D7-4788-4087-AB67-2CA5229A5CF3}" srcOrd="1" destOrd="0" parTransId="{9F54A8D0-55A0-4310-8D48-739DE326E724}" sibTransId="{1DE04247-1861-4662-81A3-7FAC956E6C6B}"/>
    <dgm:cxn modelId="{80C02772-D042-413D-A648-F3C722463B0D}" type="presOf" srcId="{113B70D7-4788-4087-AB67-2CA5229A5CF3}" destId="{94D5111E-9EA3-4484-9A64-4EF41367C518}" srcOrd="0" destOrd="0" presId="urn:microsoft.com/office/officeart/2005/8/layout/vList3#2"/>
    <dgm:cxn modelId="{5DF3E678-CF0C-4661-8774-390569FE29EE}" srcId="{6587D006-0894-410C-B7EB-C67E69F771BA}" destId="{AF9439F7-9E10-40C3-90F1-CA3DE2538BC7}" srcOrd="3" destOrd="0" parTransId="{E1494B1F-4F8D-4594-AC95-6AB3A68C557E}" sibTransId="{FC7D56A6-7BAC-4ECC-9D6E-6340077607A8}"/>
    <dgm:cxn modelId="{C17905D3-CC21-44F1-8FA2-26A7EDACEE61}" srcId="{6587D006-0894-410C-B7EB-C67E69F771BA}" destId="{1E08BE12-C125-4D95-B7DF-F9F1744BBF55}" srcOrd="2" destOrd="0" parTransId="{93F675AF-0DEF-4F9A-9796-2D5910FF9671}" sibTransId="{3DA88115-BBE4-439E-8745-49F6C81CB9D1}"/>
    <dgm:cxn modelId="{84E206DD-6A1E-405F-84ED-04C63182BA57}" type="presOf" srcId="{667551C8-D3FD-4056-B0A2-96562DBE38EE}" destId="{635C4184-8F92-4DFC-9457-13BF2CAF25CE}" srcOrd="0" destOrd="0" presId="urn:microsoft.com/office/officeart/2005/8/layout/vList3#2"/>
    <dgm:cxn modelId="{9631813A-6CF4-4D03-822E-2A4717FB757C}" type="presParOf" srcId="{28A0AC5A-7E8E-4419-8F07-512ECF4E0BDD}" destId="{32EEB9EF-1A29-4DFF-BE1C-601FAC86AD05}" srcOrd="0" destOrd="0" presId="urn:microsoft.com/office/officeart/2005/8/layout/vList3#2"/>
    <dgm:cxn modelId="{3BECBA74-B61E-4194-B7F4-D1B1D8CA7A4D}" type="presParOf" srcId="{32EEB9EF-1A29-4DFF-BE1C-601FAC86AD05}" destId="{0F0F3108-9E57-4546-9307-069C113A9927}" srcOrd="0" destOrd="0" presId="urn:microsoft.com/office/officeart/2005/8/layout/vList3#2"/>
    <dgm:cxn modelId="{826316C8-4F85-4D63-9C18-E4B5D051ED82}" type="presParOf" srcId="{32EEB9EF-1A29-4DFF-BE1C-601FAC86AD05}" destId="{635C4184-8F92-4DFC-9457-13BF2CAF25CE}" srcOrd="1" destOrd="0" presId="urn:microsoft.com/office/officeart/2005/8/layout/vList3#2"/>
    <dgm:cxn modelId="{D7F33781-FA06-4B33-90E6-4365A654195B}" type="presParOf" srcId="{28A0AC5A-7E8E-4419-8F07-512ECF4E0BDD}" destId="{74F5B207-5B3C-4E30-B289-A773C85C4384}" srcOrd="1" destOrd="0" presId="urn:microsoft.com/office/officeart/2005/8/layout/vList3#2"/>
    <dgm:cxn modelId="{99E42EAE-B427-4E28-8BE9-9D7FD48A3FC4}" type="presParOf" srcId="{28A0AC5A-7E8E-4419-8F07-512ECF4E0BDD}" destId="{0AFE39F8-2EA1-4BD5-9326-D9D84224E9DE}" srcOrd="2" destOrd="0" presId="urn:microsoft.com/office/officeart/2005/8/layout/vList3#2"/>
    <dgm:cxn modelId="{A61FA597-B881-4018-B3AE-89B30D0B89E4}" type="presParOf" srcId="{0AFE39F8-2EA1-4BD5-9326-D9D84224E9DE}" destId="{D47C3CFC-85CE-43EC-89E2-0A66420DB645}" srcOrd="0" destOrd="0" presId="urn:microsoft.com/office/officeart/2005/8/layout/vList3#2"/>
    <dgm:cxn modelId="{3CC06C78-8605-4F35-B183-5C47128CC318}" type="presParOf" srcId="{0AFE39F8-2EA1-4BD5-9326-D9D84224E9DE}" destId="{94D5111E-9EA3-4484-9A64-4EF41367C518}" srcOrd="1" destOrd="0" presId="urn:microsoft.com/office/officeart/2005/8/layout/vList3#2"/>
    <dgm:cxn modelId="{54951C84-D54A-4745-B475-AC4B178FC8DD}" type="presParOf" srcId="{28A0AC5A-7E8E-4419-8F07-512ECF4E0BDD}" destId="{571F1CD0-994C-4FC4-9844-FD90C6BAF94F}" srcOrd="3" destOrd="0" presId="urn:microsoft.com/office/officeart/2005/8/layout/vList3#2"/>
    <dgm:cxn modelId="{F28F810B-F917-47BB-A205-CB202BB5D524}" type="presParOf" srcId="{28A0AC5A-7E8E-4419-8F07-512ECF4E0BDD}" destId="{5087B591-4243-4D9E-BC84-4CB1A178A4D5}" srcOrd="4" destOrd="0" presId="urn:microsoft.com/office/officeart/2005/8/layout/vList3#2"/>
    <dgm:cxn modelId="{2537FBC2-FC9C-4054-B19B-1E0EA01957B8}" type="presParOf" srcId="{5087B591-4243-4D9E-BC84-4CB1A178A4D5}" destId="{E4C65942-0F5C-438D-B20A-A49904A7A61A}" srcOrd="0" destOrd="0" presId="urn:microsoft.com/office/officeart/2005/8/layout/vList3#2"/>
    <dgm:cxn modelId="{1D9D0A93-E305-4A38-871D-D009673EDEAC}" type="presParOf" srcId="{5087B591-4243-4D9E-BC84-4CB1A178A4D5}" destId="{316F5BD5-B38D-4A76-8318-58A473F9F124}" srcOrd="1" destOrd="0" presId="urn:microsoft.com/office/officeart/2005/8/layout/vList3#2"/>
    <dgm:cxn modelId="{F309D78E-D52D-41C3-A6D1-8FB7E6C29412}" type="presParOf" srcId="{28A0AC5A-7E8E-4419-8F07-512ECF4E0BDD}" destId="{A6E333A5-7AA4-428C-BA3E-788728E2B003}" srcOrd="5" destOrd="0" presId="urn:microsoft.com/office/officeart/2005/8/layout/vList3#2"/>
    <dgm:cxn modelId="{CA539E75-760F-4F1B-8990-00198E990100}" type="presParOf" srcId="{28A0AC5A-7E8E-4419-8F07-512ECF4E0BDD}" destId="{36A22D94-09DF-45F2-8D17-84574633D589}" srcOrd="6" destOrd="0" presId="urn:microsoft.com/office/officeart/2005/8/layout/vList3#2"/>
    <dgm:cxn modelId="{4F53941C-A005-49C0-A439-962136813006}" type="presParOf" srcId="{36A22D94-09DF-45F2-8D17-84574633D589}" destId="{FD2B4912-4653-4151-AB06-06DE81DAA637}" srcOrd="0" destOrd="0" presId="urn:microsoft.com/office/officeart/2005/8/layout/vList3#2"/>
    <dgm:cxn modelId="{6C4BF400-6D2F-4FF6-99D1-CB80F56D214C}" type="presParOf" srcId="{36A22D94-09DF-45F2-8D17-84574633D589}" destId="{9332AE14-59BD-4C67-828E-10BFB514B474}" srcOrd="1" destOrd="0" presId="urn:microsoft.com/office/officeart/2005/8/layout/vList3#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3551889-C37B-49C9-8C6A-C7A49C16C3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46DB60E-EA58-483C-BCC2-BF145E8EFA26}">
      <dgm:prSet/>
      <dgm:spPr>
        <a:solidFill>
          <a:srgbClr val="C00000"/>
        </a:solidFill>
      </dgm:spPr>
      <dgm:t>
        <a:bodyPr/>
        <a:lstStyle/>
        <a:p>
          <a:pPr rtl="0"/>
          <a:r>
            <a:rPr lang="en-GB" b="1" dirty="0" smtClean="0">
              <a:solidFill>
                <a:schemeClr val="bg1"/>
              </a:solidFill>
            </a:rPr>
            <a:t>The quality of higher education and research are core indicators of national competitiveness as higher education is the only undisputable engine for radical economic advancement</a:t>
          </a:r>
          <a:r>
            <a:rPr lang="en-GB" dirty="0" smtClean="0">
              <a:solidFill>
                <a:schemeClr val="bg1"/>
              </a:solidFill>
            </a:rPr>
            <a:t> </a:t>
          </a:r>
          <a:endParaRPr lang="en-GB" dirty="0">
            <a:solidFill>
              <a:schemeClr val="bg1"/>
            </a:solidFill>
          </a:endParaRPr>
        </a:p>
      </dgm:t>
    </dgm:pt>
    <dgm:pt modelId="{655F2FE2-DE64-40B4-B4B6-1FD57471A944}" type="parTrans" cxnId="{98B5C765-18D3-498A-8BAB-2CE200BA5173}">
      <dgm:prSet/>
      <dgm:spPr/>
      <dgm:t>
        <a:bodyPr/>
        <a:lstStyle/>
        <a:p>
          <a:endParaRPr lang="en-GB"/>
        </a:p>
      </dgm:t>
    </dgm:pt>
    <dgm:pt modelId="{C6D54D69-DC95-4324-8A14-B991A2D33A9A}" type="sibTrans" cxnId="{98B5C765-18D3-498A-8BAB-2CE200BA5173}">
      <dgm:prSet/>
      <dgm:spPr/>
      <dgm:t>
        <a:bodyPr/>
        <a:lstStyle/>
        <a:p>
          <a:endParaRPr lang="en-GB"/>
        </a:p>
      </dgm:t>
    </dgm:pt>
    <dgm:pt modelId="{C258AB09-63D1-4F20-A22A-01B69EEEAF91}">
      <dgm:prSet/>
      <dgm:spPr>
        <a:solidFill>
          <a:srgbClr val="C00000"/>
        </a:solidFill>
      </dgm:spPr>
      <dgm:t>
        <a:bodyPr/>
        <a:lstStyle/>
        <a:p>
          <a:pPr rtl="0"/>
          <a:r>
            <a:rPr lang="en-GB" b="1" dirty="0" smtClean="0">
              <a:solidFill>
                <a:schemeClr val="bg1"/>
              </a:solidFill>
            </a:rPr>
            <a:t>Universities function as the magnetic determinant of industrial; commercial; and human capital growth that demand heavy fiscal investment that has distinguished every developed nation. </a:t>
          </a:r>
          <a:endParaRPr lang="en-GB" b="1" dirty="0">
            <a:solidFill>
              <a:schemeClr val="bg1"/>
            </a:solidFill>
          </a:endParaRPr>
        </a:p>
      </dgm:t>
    </dgm:pt>
    <dgm:pt modelId="{4E8B2A82-8430-4BF2-834C-DFA0621A59E3}" type="parTrans" cxnId="{D600B805-1495-43B7-BF5B-97D78F4D39F4}">
      <dgm:prSet/>
      <dgm:spPr/>
      <dgm:t>
        <a:bodyPr/>
        <a:lstStyle/>
        <a:p>
          <a:endParaRPr lang="en-GB"/>
        </a:p>
      </dgm:t>
    </dgm:pt>
    <dgm:pt modelId="{20C4256A-0B4F-4E82-AC32-47CA0A3A1C28}" type="sibTrans" cxnId="{D600B805-1495-43B7-BF5B-97D78F4D39F4}">
      <dgm:prSet/>
      <dgm:spPr/>
      <dgm:t>
        <a:bodyPr/>
        <a:lstStyle/>
        <a:p>
          <a:endParaRPr lang="en-GB"/>
        </a:p>
      </dgm:t>
    </dgm:pt>
    <dgm:pt modelId="{C4596641-A465-49FA-BDF2-3AC99C4A2BE8}">
      <dgm:prSet/>
      <dgm:spPr>
        <a:solidFill>
          <a:srgbClr val="C00000"/>
        </a:solidFill>
      </dgm:spPr>
      <dgm:t>
        <a:bodyPr/>
        <a:lstStyle/>
        <a:p>
          <a:pPr rtl="0"/>
          <a:r>
            <a:rPr lang="en-GB" b="1" dirty="0" smtClean="0">
              <a:solidFill>
                <a:schemeClr val="bg1"/>
              </a:solidFill>
            </a:rPr>
            <a:t>National and global rankings of universities now play critical role in encouraging quality higher education</a:t>
          </a:r>
          <a:r>
            <a:rPr lang="en-GB" dirty="0" smtClean="0">
              <a:solidFill>
                <a:schemeClr val="bg1"/>
              </a:solidFill>
            </a:rPr>
            <a:t>. </a:t>
          </a:r>
          <a:endParaRPr lang="en-GB" dirty="0">
            <a:solidFill>
              <a:schemeClr val="bg1"/>
            </a:solidFill>
          </a:endParaRPr>
        </a:p>
      </dgm:t>
    </dgm:pt>
    <dgm:pt modelId="{141189DC-56E0-414F-BB62-5270E1BE465E}" type="parTrans" cxnId="{A9FE9F8E-0F1F-4049-840F-72DB9898FFB8}">
      <dgm:prSet/>
      <dgm:spPr/>
      <dgm:t>
        <a:bodyPr/>
        <a:lstStyle/>
        <a:p>
          <a:endParaRPr lang="en-GB"/>
        </a:p>
      </dgm:t>
    </dgm:pt>
    <dgm:pt modelId="{1ECF31EA-E4E5-4795-BE6B-47E8813CFA69}" type="sibTrans" cxnId="{A9FE9F8E-0F1F-4049-840F-72DB9898FFB8}">
      <dgm:prSet/>
      <dgm:spPr/>
      <dgm:t>
        <a:bodyPr/>
        <a:lstStyle/>
        <a:p>
          <a:endParaRPr lang="en-GB"/>
        </a:p>
      </dgm:t>
    </dgm:pt>
    <dgm:pt modelId="{FD0231C4-BC65-4513-9FAE-C5D7B50372B4}" type="pres">
      <dgm:prSet presAssocID="{93551889-C37B-49C9-8C6A-C7A49C16C337}" presName="linear" presStyleCnt="0">
        <dgm:presLayoutVars>
          <dgm:animLvl val="lvl"/>
          <dgm:resizeHandles val="exact"/>
        </dgm:presLayoutVars>
      </dgm:prSet>
      <dgm:spPr/>
      <dgm:t>
        <a:bodyPr/>
        <a:lstStyle/>
        <a:p>
          <a:endParaRPr lang="en-GB"/>
        </a:p>
      </dgm:t>
    </dgm:pt>
    <dgm:pt modelId="{3520F338-955B-4CB3-89CC-D35F9454CD0F}" type="pres">
      <dgm:prSet presAssocID="{746DB60E-EA58-483C-BCC2-BF145E8EFA26}" presName="parentText" presStyleLbl="node1" presStyleIdx="0" presStyleCnt="3" custLinFactNeighborY="72907">
        <dgm:presLayoutVars>
          <dgm:chMax val="0"/>
          <dgm:bulletEnabled val="1"/>
        </dgm:presLayoutVars>
      </dgm:prSet>
      <dgm:spPr/>
      <dgm:t>
        <a:bodyPr/>
        <a:lstStyle/>
        <a:p>
          <a:endParaRPr lang="en-GB"/>
        </a:p>
      </dgm:t>
    </dgm:pt>
    <dgm:pt modelId="{AA06126E-9E80-4516-9093-5AE59196F62C}" type="pres">
      <dgm:prSet presAssocID="{C6D54D69-DC95-4324-8A14-B991A2D33A9A}" presName="spacer" presStyleCnt="0"/>
      <dgm:spPr/>
    </dgm:pt>
    <dgm:pt modelId="{6E6BE389-7D50-4302-B301-1631368B37D4}" type="pres">
      <dgm:prSet presAssocID="{C258AB09-63D1-4F20-A22A-01B69EEEAF91}" presName="parentText" presStyleLbl="node1" presStyleIdx="1" presStyleCnt="3">
        <dgm:presLayoutVars>
          <dgm:chMax val="0"/>
          <dgm:bulletEnabled val="1"/>
        </dgm:presLayoutVars>
      </dgm:prSet>
      <dgm:spPr/>
      <dgm:t>
        <a:bodyPr/>
        <a:lstStyle/>
        <a:p>
          <a:endParaRPr lang="en-GB"/>
        </a:p>
      </dgm:t>
    </dgm:pt>
    <dgm:pt modelId="{B4A8361A-AD45-417D-B751-F891F44F6EB9}" type="pres">
      <dgm:prSet presAssocID="{20C4256A-0B4F-4E82-AC32-47CA0A3A1C28}" presName="spacer" presStyleCnt="0"/>
      <dgm:spPr/>
    </dgm:pt>
    <dgm:pt modelId="{83144D4D-7D4E-4B41-896C-16508A29A56C}" type="pres">
      <dgm:prSet presAssocID="{C4596641-A465-49FA-BDF2-3AC99C4A2BE8}" presName="parentText" presStyleLbl="node1" presStyleIdx="2" presStyleCnt="3">
        <dgm:presLayoutVars>
          <dgm:chMax val="0"/>
          <dgm:bulletEnabled val="1"/>
        </dgm:presLayoutVars>
      </dgm:prSet>
      <dgm:spPr/>
      <dgm:t>
        <a:bodyPr/>
        <a:lstStyle/>
        <a:p>
          <a:endParaRPr lang="en-GB"/>
        </a:p>
      </dgm:t>
    </dgm:pt>
  </dgm:ptLst>
  <dgm:cxnLst>
    <dgm:cxn modelId="{CBA43219-E6AF-4D23-BC3C-EAA748E6FB0D}" type="presOf" srcId="{93551889-C37B-49C9-8C6A-C7A49C16C337}" destId="{FD0231C4-BC65-4513-9FAE-C5D7B50372B4}" srcOrd="0" destOrd="0" presId="urn:microsoft.com/office/officeart/2005/8/layout/vList2"/>
    <dgm:cxn modelId="{DBBE6989-BDE0-4A2F-B1A7-EB2EFC647EA9}" type="presOf" srcId="{C258AB09-63D1-4F20-A22A-01B69EEEAF91}" destId="{6E6BE389-7D50-4302-B301-1631368B37D4}" srcOrd="0" destOrd="0" presId="urn:microsoft.com/office/officeart/2005/8/layout/vList2"/>
    <dgm:cxn modelId="{D600B805-1495-43B7-BF5B-97D78F4D39F4}" srcId="{93551889-C37B-49C9-8C6A-C7A49C16C337}" destId="{C258AB09-63D1-4F20-A22A-01B69EEEAF91}" srcOrd="1" destOrd="0" parTransId="{4E8B2A82-8430-4BF2-834C-DFA0621A59E3}" sibTransId="{20C4256A-0B4F-4E82-AC32-47CA0A3A1C28}"/>
    <dgm:cxn modelId="{EA7470E4-E7BD-42AC-8BBE-CA4C5C464237}" type="presOf" srcId="{746DB60E-EA58-483C-BCC2-BF145E8EFA26}" destId="{3520F338-955B-4CB3-89CC-D35F9454CD0F}" srcOrd="0" destOrd="0" presId="urn:microsoft.com/office/officeart/2005/8/layout/vList2"/>
    <dgm:cxn modelId="{98B5C765-18D3-498A-8BAB-2CE200BA5173}" srcId="{93551889-C37B-49C9-8C6A-C7A49C16C337}" destId="{746DB60E-EA58-483C-BCC2-BF145E8EFA26}" srcOrd="0" destOrd="0" parTransId="{655F2FE2-DE64-40B4-B4B6-1FD57471A944}" sibTransId="{C6D54D69-DC95-4324-8A14-B991A2D33A9A}"/>
    <dgm:cxn modelId="{A9FE9F8E-0F1F-4049-840F-72DB9898FFB8}" srcId="{93551889-C37B-49C9-8C6A-C7A49C16C337}" destId="{C4596641-A465-49FA-BDF2-3AC99C4A2BE8}" srcOrd="2" destOrd="0" parTransId="{141189DC-56E0-414F-BB62-5270E1BE465E}" sibTransId="{1ECF31EA-E4E5-4795-BE6B-47E8813CFA69}"/>
    <dgm:cxn modelId="{B30C2DB9-E73A-463B-9897-EAD64B638042}" type="presOf" srcId="{C4596641-A465-49FA-BDF2-3AC99C4A2BE8}" destId="{83144D4D-7D4E-4B41-896C-16508A29A56C}" srcOrd="0" destOrd="0" presId="urn:microsoft.com/office/officeart/2005/8/layout/vList2"/>
    <dgm:cxn modelId="{F55672F3-8B55-4E49-93C9-26A011892789}" type="presParOf" srcId="{FD0231C4-BC65-4513-9FAE-C5D7B50372B4}" destId="{3520F338-955B-4CB3-89CC-D35F9454CD0F}" srcOrd="0" destOrd="0" presId="urn:microsoft.com/office/officeart/2005/8/layout/vList2"/>
    <dgm:cxn modelId="{6D483D1E-FF9F-4AA5-8003-EB00CB7536CE}" type="presParOf" srcId="{FD0231C4-BC65-4513-9FAE-C5D7B50372B4}" destId="{AA06126E-9E80-4516-9093-5AE59196F62C}" srcOrd="1" destOrd="0" presId="urn:microsoft.com/office/officeart/2005/8/layout/vList2"/>
    <dgm:cxn modelId="{C1B68C6D-2100-4394-915D-687211366078}" type="presParOf" srcId="{FD0231C4-BC65-4513-9FAE-C5D7B50372B4}" destId="{6E6BE389-7D50-4302-B301-1631368B37D4}" srcOrd="2" destOrd="0" presId="urn:microsoft.com/office/officeart/2005/8/layout/vList2"/>
    <dgm:cxn modelId="{D84F9973-2305-47A5-8793-F99E3E481B2D}" type="presParOf" srcId="{FD0231C4-BC65-4513-9FAE-C5D7B50372B4}" destId="{B4A8361A-AD45-417D-B751-F891F44F6EB9}" srcOrd="3" destOrd="0" presId="urn:microsoft.com/office/officeart/2005/8/layout/vList2"/>
    <dgm:cxn modelId="{765ADAA5-FE68-450D-8E74-AC3A370D38E2}" type="presParOf" srcId="{FD0231C4-BC65-4513-9FAE-C5D7B50372B4}" destId="{83144D4D-7D4E-4B41-896C-16508A29A56C}"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F3ADF21-B252-4ED1-8245-B30737C9A2F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50690822-E41B-41FB-8AE0-6C77F7C5EB2B}">
      <dgm:prSet custT="1"/>
      <dgm:spPr>
        <a:solidFill>
          <a:srgbClr val="C00000"/>
        </a:solidFill>
      </dgm:spPr>
      <dgm:t>
        <a:bodyPr/>
        <a:lstStyle/>
        <a:p>
          <a:pPr rtl="0"/>
          <a:r>
            <a:rPr lang="en-GB" sz="2400" dirty="0" smtClean="0"/>
            <a:t>The growth of functional global labour market depends strictly on the graduates’ and employers’ confidence in the quality and comparability of qualifications</a:t>
          </a:r>
          <a:r>
            <a:rPr lang="en-GB" sz="1800" dirty="0" smtClean="0"/>
            <a:t>. </a:t>
          </a:r>
          <a:endParaRPr lang="en-GB" sz="1800" dirty="0"/>
        </a:p>
      </dgm:t>
    </dgm:pt>
    <dgm:pt modelId="{479F3F14-247B-4C0A-A491-837819CB9385}" type="parTrans" cxnId="{42A7A49A-39DB-4766-B027-308FDF4D4499}">
      <dgm:prSet/>
      <dgm:spPr/>
      <dgm:t>
        <a:bodyPr/>
        <a:lstStyle/>
        <a:p>
          <a:endParaRPr lang="en-GB"/>
        </a:p>
      </dgm:t>
    </dgm:pt>
    <dgm:pt modelId="{1F67B890-241E-4591-94DE-F32A3E114A0F}" type="sibTrans" cxnId="{42A7A49A-39DB-4766-B027-308FDF4D4499}">
      <dgm:prSet/>
      <dgm:spPr/>
      <dgm:t>
        <a:bodyPr/>
        <a:lstStyle/>
        <a:p>
          <a:endParaRPr lang="en-GB" dirty="0"/>
        </a:p>
      </dgm:t>
    </dgm:pt>
    <dgm:pt modelId="{3614F21D-5D74-4D35-AE18-1BB366C99D60}">
      <dgm:prSet custT="1"/>
      <dgm:spPr>
        <a:solidFill>
          <a:srgbClr val="C00000"/>
        </a:solidFill>
      </dgm:spPr>
      <dgm:t>
        <a:bodyPr/>
        <a:lstStyle/>
        <a:p>
          <a:pPr rtl="0"/>
          <a:r>
            <a:rPr lang="en-GB" sz="2400" dirty="0" smtClean="0"/>
            <a:t>The need for establishment of international accreditation bodies for ensuring optimum quality in higher education is increasing dramatically</a:t>
          </a:r>
          <a:r>
            <a:rPr lang="en-GB" sz="2800" dirty="0" smtClean="0"/>
            <a:t>. </a:t>
          </a:r>
          <a:endParaRPr lang="en-GB" sz="2800" dirty="0"/>
        </a:p>
      </dgm:t>
    </dgm:pt>
    <dgm:pt modelId="{92DA935D-ADDB-48AD-8F1B-495CBEA900B7}" type="parTrans" cxnId="{FC69E6A8-1C6C-4055-B5ED-5F2933BFB69E}">
      <dgm:prSet/>
      <dgm:spPr/>
      <dgm:t>
        <a:bodyPr/>
        <a:lstStyle/>
        <a:p>
          <a:endParaRPr lang="en-GB"/>
        </a:p>
      </dgm:t>
    </dgm:pt>
    <dgm:pt modelId="{103F31FC-B8B1-4C05-B4C2-CC083435D723}" type="sibTrans" cxnId="{FC69E6A8-1C6C-4055-B5ED-5F2933BFB69E}">
      <dgm:prSet/>
      <dgm:spPr/>
      <dgm:t>
        <a:bodyPr/>
        <a:lstStyle/>
        <a:p>
          <a:endParaRPr lang="en-GB" dirty="0"/>
        </a:p>
      </dgm:t>
    </dgm:pt>
    <dgm:pt modelId="{4BD2D8D6-BD4F-4D06-A3F6-E921D71F53C5}">
      <dgm:prSet custT="1"/>
      <dgm:spPr>
        <a:solidFill>
          <a:srgbClr val="FFFF00"/>
        </a:solidFill>
      </dgm:spPr>
      <dgm:t>
        <a:bodyPr/>
        <a:lstStyle/>
        <a:p>
          <a:pPr rtl="0"/>
          <a:r>
            <a:rPr lang="en-GB" sz="2400" dirty="0" smtClean="0">
              <a:solidFill>
                <a:srgbClr val="C00000"/>
              </a:solidFill>
            </a:rPr>
            <a:t>Consequently, the Nigerian Army Education Corps (NAEC) has taken up the responsibility of ensuring quality higher education in Nigeria with this all important Education Summit. </a:t>
          </a:r>
          <a:endParaRPr lang="en-GB" sz="2400" dirty="0">
            <a:solidFill>
              <a:srgbClr val="C00000"/>
            </a:solidFill>
          </a:endParaRPr>
        </a:p>
      </dgm:t>
    </dgm:pt>
    <dgm:pt modelId="{CC9AA245-2A51-4CEB-A457-295A2FC08A23}" type="parTrans" cxnId="{392BA9AE-E65A-4B12-BD1E-333038405AD9}">
      <dgm:prSet/>
      <dgm:spPr/>
      <dgm:t>
        <a:bodyPr/>
        <a:lstStyle/>
        <a:p>
          <a:endParaRPr lang="en-GB"/>
        </a:p>
      </dgm:t>
    </dgm:pt>
    <dgm:pt modelId="{EEDB233E-A77D-4C8D-857F-B1222D8029C7}" type="sibTrans" cxnId="{392BA9AE-E65A-4B12-BD1E-333038405AD9}">
      <dgm:prSet/>
      <dgm:spPr/>
      <dgm:t>
        <a:bodyPr/>
        <a:lstStyle/>
        <a:p>
          <a:endParaRPr lang="en-GB"/>
        </a:p>
      </dgm:t>
    </dgm:pt>
    <dgm:pt modelId="{BB8DA801-9B51-4009-8129-F2AB816BE1AA}" type="pres">
      <dgm:prSet presAssocID="{FF3ADF21-B252-4ED1-8245-B30737C9A2FB}" presName="Name0" presStyleCnt="0">
        <dgm:presLayoutVars>
          <dgm:dir/>
          <dgm:resizeHandles val="exact"/>
        </dgm:presLayoutVars>
      </dgm:prSet>
      <dgm:spPr/>
      <dgm:t>
        <a:bodyPr/>
        <a:lstStyle/>
        <a:p>
          <a:endParaRPr lang="en-GB"/>
        </a:p>
      </dgm:t>
    </dgm:pt>
    <dgm:pt modelId="{4462E803-8289-4448-B222-643478DCE137}" type="pres">
      <dgm:prSet presAssocID="{50690822-E41B-41FB-8AE0-6C77F7C5EB2B}" presName="node" presStyleLbl="node1" presStyleIdx="0" presStyleCnt="3" custScaleY="159853">
        <dgm:presLayoutVars>
          <dgm:bulletEnabled val="1"/>
        </dgm:presLayoutVars>
      </dgm:prSet>
      <dgm:spPr/>
      <dgm:t>
        <a:bodyPr/>
        <a:lstStyle/>
        <a:p>
          <a:endParaRPr lang="en-GB"/>
        </a:p>
      </dgm:t>
    </dgm:pt>
    <dgm:pt modelId="{B7DF1219-4117-4154-93E6-D506961A0E34}" type="pres">
      <dgm:prSet presAssocID="{1F67B890-241E-4591-94DE-F32A3E114A0F}" presName="sibTrans" presStyleLbl="sibTrans2D1" presStyleIdx="0" presStyleCnt="2"/>
      <dgm:spPr/>
      <dgm:t>
        <a:bodyPr/>
        <a:lstStyle/>
        <a:p>
          <a:endParaRPr lang="en-GB"/>
        </a:p>
      </dgm:t>
    </dgm:pt>
    <dgm:pt modelId="{114DAEF9-D472-431D-B0EF-2F241C4A86E7}" type="pres">
      <dgm:prSet presAssocID="{1F67B890-241E-4591-94DE-F32A3E114A0F}" presName="connectorText" presStyleLbl="sibTrans2D1" presStyleIdx="0" presStyleCnt="2"/>
      <dgm:spPr/>
      <dgm:t>
        <a:bodyPr/>
        <a:lstStyle/>
        <a:p>
          <a:endParaRPr lang="en-GB"/>
        </a:p>
      </dgm:t>
    </dgm:pt>
    <dgm:pt modelId="{712BCBFE-00C7-492F-A615-4345DF603CAD}" type="pres">
      <dgm:prSet presAssocID="{3614F21D-5D74-4D35-AE18-1BB366C99D60}" presName="node" presStyleLbl="node1" presStyleIdx="1" presStyleCnt="3" custScaleY="154333">
        <dgm:presLayoutVars>
          <dgm:bulletEnabled val="1"/>
        </dgm:presLayoutVars>
      </dgm:prSet>
      <dgm:spPr/>
      <dgm:t>
        <a:bodyPr/>
        <a:lstStyle/>
        <a:p>
          <a:endParaRPr lang="en-GB"/>
        </a:p>
      </dgm:t>
    </dgm:pt>
    <dgm:pt modelId="{C61F4EC0-5A3E-42C4-9951-E69CBDF40AF4}" type="pres">
      <dgm:prSet presAssocID="{103F31FC-B8B1-4C05-B4C2-CC083435D723}" presName="sibTrans" presStyleLbl="sibTrans2D1" presStyleIdx="1" presStyleCnt="2"/>
      <dgm:spPr/>
      <dgm:t>
        <a:bodyPr/>
        <a:lstStyle/>
        <a:p>
          <a:endParaRPr lang="en-GB"/>
        </a:p>
      </dgm:t>
    </dgm:pt>
    <dgm:pt modelId="{7FB11977-43A2-4ADB-AD3A-AD2AAF0C53DC}" type="pres">
      <dgm:prSet presAssocID="{103F31FC-B8B1-4C05-B4C2-CC083435D723}" presName="connectorText" presStyleLbl="sibTrans2D1" presStyleIdx="1" presStyleCnt="2"/>
      <dgm:spPr/>
      <dgm:t>
        <a:bodyPr/>
        <a:lstStyle/>
        <a:p>
          <a:endParaRPr lang="en-GB"/>
        </a:p>
      </dgm:t>
    </dgm:pt>
    <dgm:pt modelId="{49668E75-B434-48BE-B3DE-5CBFFF3CE587}" type="pres">
      <dgm:prSet presAssocID="{4BD2D8D6-BD4F-4D06-A3F6-E921D71F53C5}" presName="node" presStyleLbl="node1" presStyleIdx="2" presStyleCnt="3" custScaleX="136160" custScaleY="154333">
        <dgm:presLayoutVars>
          <dgm:bulletEnabled val="1"/>
        </dgm:presLayoutVars>
      </dgm:prSet>
      <dgm:spPr/>
      <dgm:t>
        <a:bodyPr/>
        <a:lstStyle/>
        <a:p>
          <a:endParaRPr lang="en-GB"/>
        </a:p>
      </dgm:t>
    </dgm:pt>
  </dgm:ptLst>
  <dgm:cxnLst>
    <dgm:cxn modelId="{C0144D29-8766-4ACE-BC3B-7DD60CFB553A}" type="presOf" srcId="{1F67B890-241E-4591-94DE-F32A3E114A0F}" destId="{114DAEF9-D472-431D-B0EF-2F241C4A86E7}" srcOrd="1" destOrd="0" presId="urn:microsoft.com/office/officeart/2005/8/layout/process1"/>
    <dgm:cxn modelId="{BCE83892-2098-440E-9717-2C72533B939B}" type="presOf" srcId="{3614F21D-5D74-4D35-AE18-1BB366C99D60}" destId="{712BCBFE-00C7-492F-A615-4345DF603CAD}" srcOrd="0" destOrd="0" presId="urn:microsoft.com/office/officeart/2005/8/layout/process1"/>
    <dgm:cxn modelId="{88B251EC-5DAE-4DA0-B0E8-5EF19FF4786D}" type="presOf" srcId="{4BD2D8D6-BD4F-4D06-A3F6-E921D71F53C5}" destId="{49668E75-B434-48BE-B3DE-5CBFFF3CE587}" srcOrd="0" destOrd="0" presId="urn:microsoft.com/office/officeart/2005/8/layout/process1"/>
    <dgm:cxn modelId="{FC69E6A8-1C6C-4055-B5ED-5F2933BFB69E}" srcId="{FF3ADF21-B252-4ED1-8245-B30737C9A2FB}" destId="{3614F21D-5D74-4D35-AE18-1BB366C99D60}" srcOrd="1" destOrd="0" parTransId="{92DA935D-ADDB-48AD-8F1B-495CBEA900B7}" sibTransId="{103F31FC-B8B1-4C05-B4C2-CC083435D723}"/>
    <dgm:cxn modelId="{392BA9AE-E65A-4B12-BD1E-333038405AD9}" srcId="{FF3ADF21-B252-4ED1-8245-B30737C9A2FB}" destId="{4BD2D8D6-BD4F-4D06-A3F6-E921D71F53C5}" srcOrd="2" destOrd="0" parTransId="{CC9AA245-2A51-4CEB-A457-295A2FC08A23}" sibTransId="{EEDB233E-A77D-4C8D-857F-B1222D8029C7}"/>
    <dgm:cxn modelId="{07F87FAE-7B5A-4991-B076-8465B8C577DC}" type="presOf" srcId="{1F67B890-241E-4591-94DE-F32A3E114A0F}" destId="{B7DF1219-4117-4154-93E6-D506961A0E34}" srcOrd="0" destOrd="0" presId="urn:microsoft.com/office/officeart/2005/8/layout/process1"/>
    <dgm:cxn modelId="{B387664D-B74F-4541-AD8B-8FDFDF31D253}" type="presOf" srcId="{50690822-E41B-41FB-8AE0-6C77F7C5EB2B}" destId="{4462E803-8289-4448-B222-643478DCE137}" srcOrd="0" destOrd="0" presId="urn:microsoft.com/office/officeart/2005/8/layout/process1"/>
    <dgm:cxn modelId="{CF84563F-CCC2-4BFB-AB3B-25E62ACEA985}" type="presOf" srcId="{103F31FC-B8B1-4C05-B4C2-CC083435D723}" destId="{C61F4EC0-5A3E-42C4-9951-E69CBDF40AF4}" srcOrd="0" destOrd="0" presId="urn:microsoft.com/office/officeart/2005/8/layout/process1"/>
    <dgm:cxn modelId="{42A7A49A-39DB-4766-B027-308FDF4D4499}" srcId="{FF3ADF21-B252-4ED1-8245-B30737C9A2FB}" destId="{50690822-E41B-41FB-8AE0-6C77F7C5EB2B}" srcOrd="0" destOrd="0" parTransId="{479F3F14-247B-4C0A-A491-837819CB9385}" sibTransId="{1F67B890-241E-4591-94DE-F32A3E114A0F}"/>
    <dgm:cxn modelId="{B3A360DA-36A0-4894-A7FA-E364D9677E61}" type="presOf" srcId="{FF3ADF21-B252-4ED1-8245-B30737C9A2FB}" destId="{BB8DA801-9B51-4009-8129-F2AB816BE1AA}" srcOrd="0" destOrd="0" presId="urn:microsoft.com/office/officeart/2005/8/layout/process1"/>
    <dgm:cxn modelId="{8CE09C6A-50EB-4B75-BB04-24342CB21B42}" type="presOf" srcId="{103F31FC-B8B1-4C05-B4C2-CC083435D723}" destId="{7FB11977-43A2-4ADB-AD3A-AD2AAF0C53DC}" srcOrd="1" destOrd="0" presId="urn:microsoft.com/office/officeart/2005/8/layout/process1"/>
    <dgm:cxn modelId="{F2A7E45D-97F2-4626-85CF-2DCAE0E41941}" type="presParOf" srcId="{BB8DA801-9B51-4009-8129-F2AB816BE1AA}" destId="{4462E803-8289-4448-B222-643478DCE137}" srcOrd="0" destOrd="0" presId="urn:microsoft.com/office/officeart/2005/8/layout/process1"/>
    <dgm:cxn modelId="{F1125716-68F5-4AA5-B43E-35176E4DE59E}" type="presParOf" srcId="{BB8DA801-9B51-4009-8129-F2AB816BE1AA}" destId="{B7DF1219-4117-4154-93E6-D506961A0E34}" srcOrd="1" destOrd="0" presId="urn:microsoft.com/office/officeart/2005/8/layout/process1"/>
    <dgm:cxn modelId="{F7D05334-B499-4428-89B1-C10902DA3AC6}" type="presParOf" srcId="{B7DF1219-4117-4154-93E6-D506961A0E34}" destId="{114DAEF9-D472-431D-B0EF-2F241C4A86E7}" srcOrd="0" destOrd="0" presId="urn:microsoft.com/office/officeart/2005/8/layout/process1"/>
    <dgm:cxn modelId="{09298AD7-4624-43F9-9522-1128AD34289B}" type="presParOf" srcId="{BB8DA801-9B51-4009-8129-F2AB816BE1AA}" destId="{712BCBFE-00C7-492F-A615-4345DF603CAD}" srcOrd="2" destOrd="0" presId="urn:microsoft.com/office/officeart/2005/8/layout/process1"/>
    <dgm:cxn modelId="{F38114FB-14C8-4460-9EAD-C7F29B6F2E2B}" type="presParOf" srcId="{BB8DA801-9B51-4009-8129-F2AB816BE1AA}" destId="{C61F4EC0-5A3E-42C4-9951-E69CBDF40AF4}" srcOrd="3" destOrd="0" presId="urn:microsoft.com/office/officeart/2005/8/layout/process1"/>
    <dgm:cxn modelId="{2EBC4D5A-5A10-40A6-B5F3-E6F989014E41}" type="presParOf" srcId="{C61F4EC0-5A3E-42C4-9951-E69CBDF40AF4}" destId="{7FB11977-43A2-4ADB-AD3A-AD2AAF0C53DC}" srcOrd="0" destOrd="0" presId="urn:microsoft.com/office/officeart/2005/8/layout/process1"/>
    <dgm:cxn modelId="{6DD7EFB7-209F-4F5D-9A28-8C5DB51BF58C}" type="presParOf" srcId="{BB8DA801-9B51-4009-8129-F2AB816BE1AA}" destId="{49668E75-B434-48BE-B3DE-5CBFFF3CE587}" srcOrd="4" destOrd="0" presId="urn:microsoft.com/office/officeart/2005/8/layout/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C7B84BFB-67FD-4668-82C7-D8290F4EC23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F7C1698E-29F1-4B45-9BBB-42993B1412DB}">
      <dgm:prSet custT="1"/>
      <dgm:spPr/>
      <dgm:t>
        <a:bodyPr/>
        <a:lstStyle/>
        <a:p>
          <a:pPr rtl="0"/>
          <a:r>
            <a:rPr lang="en-GB" sz="2800" dirty="0" smtClean="0">
              <a:solidFill>
                <a:srgbClr val="FF0000"/>
              </a:solidFill>
            </a:rPr>
            <a:t>The additional challenge that the NAEC has to urgently meet is, the development of a Universities Ranking Software System that will regularly compare and rank all universities in the world online objectively, reliably, and validly. </a:t>
          </a:r>
          <a:endParaRPr lang="en-GB" sz="2800" dirty="0">
            <a:solidFill>
              <a:srgbClr val="FF0000"/>
            </a:solidFill>
          </a:endParaRPr>
        </a:p>
      </dgm:t>
    </dgm:pt>
    <dgm:pt modelId="{B1B37F43-FD9B-4028-869F-6B1605578FAB}" type="parTrans" cxnId="{AD94519B-7480-42AC-820A-2DA246FB7831}">
      <dgm:prSet/>
      <dgm:spPr/>
      <dgm:t>
        <a:bodyPr/>
        <a:lstStyle/>
        <a:p>
          <a:endParaRPr lang="en-GB"/>
        </a:p>
      </dgm:t>
    </dgm:pt>
    <dgm:pt modelId="{C0939D15-4DF0-4974-99DF-3AEB0E0371EC}" type="sibTrans" cxnId="{AD94519B-7480-42AC-820A-2DA246FB7831}">
      <dgm:prSet/>
      <dgm:spPr/>
      <dgm:t>
        <a:bodyPr/>
        <a:lstStyle/>
        <a:p>
          <a:endParaRPr lang="en-GB"/>
        </a:p>
      </dgm:t>
    </dgm:pt>
    <dgm:pt modelId="{3066EFD1-8CB2-4132-B785-1E731FACD3F1}">
      <dgm:prSet/>
      <dgm:spPr/>
      <dgm:t>
        <a:bodyPr/>
        <a:lstStyle/>
        <a:p>
          <a:pPr rtl="0"/>
          <a:r>
            <a:rPr lang="en-GB" b="1" dirty="0" smtClean="0">
              <a:solidFill>
                <a:srgbClr val="FF0000"/>
              </a:solidFill>
            </a:rPr>
            <a:t>I</a:t>
          </a:r>
          <a:r>
            <a:rPr lang="en-US" b="1" dirty="0" smtClean="0">
              <a:solidFill>
                <a:srgbClr val="FF0000"/>
              </a:solidFill>
            </a:rPr>
            <a:t>t is the cybernetic rankings of universities globally by NAEC that shall automatically take the NAEC’s commitment to higher education quality to its zenith. </a:t>
          </a:r>
          <a:endParaRPr lang="en-GB" b="1" dirty="0">
            <a:solidFill>
              <a:srgbClr val="FF0000"/>
            </a:solidFill>
          </a:endParaRPr>
        </a:p>
      </dgm:t>
    </dgm:pt>
    <dgm:pt modelId="{93EC49E9-FBA5-4563-BF6B-D00526FE045B}" type="parTrans" cxnId="{816DCF72-474E-40B2-9120-80FC59BC4F70}">
      <dgm:prSet/>
      <dgm:spPr/>
      <dgm:t>
        <a:bodyPr/>
        <a:lstStyle/>
        <a:p>
          <a:endParaRPr lang="en-GB"/>
        </a:p>
      </dgm:t>
    </dgm:pt>
    <dgm:pt modelId="{77B55E1A-7219-4E13-BC42-53F2DB8EDE0C}" type="sibTrans" cxnId="{816DCF72-474E-40B2-9120-80FC59BC4F70}">
      <dgm:prSet/>
      <dgm:spPr/>
      <dgm:t>
        <a:bodyPr/>
        <a:lstStyle/>
        <a:p>
          <a:endParaRPr lang="en-GB"/>
        </a:p>
      </dgm:t>
    </dgm:pt>
    <dgm:pt modelId="{276F8CE7-F917-49E5-8918-8D283DBE4642}" type="pres">
      <dgm:prSet presAssocID="{C7B84BFB-67FD-4668-82C7-D8290F4EC235}" presName="Name0" presStyleCnt="0">
        <dgm:presLayoutVars>
          <dgm:chMax val="7"/>
          <dgm:dir/>
          <dgm:animLvl val="lvl"/>
          <dgm:resizeHandles val="exact"/>
        </dgm:presLayoutVars>
      </dgm:prSet>
      <dgm:spPr/>
      <dgm:t>
        <a:bodyPr/>
        <a:lstStyle/>
        <a:p>
          <a:endParaRPr lang="en-GB"/>
        </a:p>
      </dgm:t>
    </dgm:pt>
    <dgm:pt modelId="{6B6F2E53-FAD9-4D86-BBAF-08D5B6F32AE3}" type="pres">
      <dgm:prSet presAssocID="{F7C1698E-29F1-4B45-9BBB-42993B1412DB}" presName="circle1" presStyleLbl="node1" presStyleIdx="0" presStyleCnt="2"/>
      <dgm:spPr/>
    </dgm:pt>
    <dgm:pt modelId="{65D6DD03-8FA4-44B1-8483-E64F192F6072}" type="pres">
      <dgm:prSet presAssocID="{F7C1698E-29F1-4B45-9BBB-42993B1412DB}" presName="space" presStyleCnt="0"/>
      <dgm:spPr/>
    </dgm:pt>
    <dgm:pt modelId="{420D8E27-874C-4FD5-8BEF-FCDA7B4D6F5C}" type="pres">
      <dgm:prSet presAssocID="{F7C1698E-29F1-4B45-9BBB-42993B1412DB}" presName="rect1" presStyleLbl="alignAcc1" presStyleIdx="0" presStyleCnt="2"/>
      <dgm:spPr/>
      <dgm:t>
        <a:bodyPr/>
        <a:lstStyle/>
        <a:p>
          <a:endParaRPr lang="en-GB"/>
        </a:p>
      </dgm:t>
    </dgm:pt>
    <dgm:pt modelId="{D5DDE73A-D476-463F-95F6-013B864EFA9C}" type="pres">
      <dgm:prSet presAssocID="{3066EFD1-8CB2-4132-B785-1E731FACD3F1}" presName="vertSpace2" presStyleLbl="node1" presStyleIdx="0" presStyleCnt="2"/>
      <dgm:spPr/>
    </dgm:pt>
    <dgm:pt modelId="{AAD1B8E7-5E73-4804-8818-3DBD84DB7DF9}" type="pres">
      <dgm:prSet presAssocID="{3066EFD1-8CB2-4132-B785-1E731FACD3F1}" presName="circle2" presStyleLbl="node1" presStyleIdx="1" presStyleCnt="2" custScaleY="70017" custLinFactNeighborX="757" custLinFactNeighborY="31627"/>
      <dgm:spPr/>
    </dgm:pt>
    <dgm:pt modelId="{BEA59166-43F7-4364-AB37-5723445C88A1}" type="pres">
      <dgm:prSet presAssocID="{3066EFD1-8CB2-4132-B785-1E731FACD3F1}" presName="rect2" presStyleLbl="alignAcc1" presStyleIdx="1" presStyleCnt="2" custScaleY="70017" custLinFactNeighborX="0" custLinFactNeighborY="16635"/>
      <dgm:spPr/>
      <dgm:t>
        <a:bodyPr/>
        <a:lstStyle/>
        <a:p>
          <a:endParaRPr lang="en-GB"/>
        </a:p>
      </dgm:t>
    </dgm:pt>
    <dgm:pt modelId="{12A3C029-8624-42D9-87B2-F9372C0B9750}" type="pres">
      <dgm:prSet presAssocID="{F7C1698E-29F1-4B45-9BBB-42993B1412DB}" presName="rect1ParTxNoCh" presStyleLbl="alignAcc1" presStyleIdx="1" presStyleCnt="2">
        <dgm:presLayoutVars>
          <dgm:chMax val="1"/>
          <dgm:bulletEnabled val="1"/>
        </dgm:presLayoutVars>
      </dgm:prSet>
      <dgm:spPr/>
      <dgm:t>
        <a:bodyPr/>
        <a:lstStyle/>
        <a:p>
          <a:endParaRPr lang="en-GB"/>
        </a:p>
      </dgm:t>
    </dgm:pt>
    <dgm:pt modelId="{8DFDDAF5-7ABF-42CA-B09A-14BB307DE159}" type="pres">
      <dgm:prSet presAssocID="{3066EFD1-8CB2-4132-B785-1E731FACD3F1}" presName="rect2ParTxNoCh" presStyleLbl="alignAcc1" presStyleIdx="1" presStyleCnt="2">
        <dgm:presLayoutVars>
          <dgm:chMax val="1"/>
          <dgm:bulletEnabled val="1"/>
        </dgm:presLayoutVars>
      </dgm:prSet>
      <dgm:spPr/>
      <dgm:t>
        <a:bodyPr/>
        <a:lstStyle/>
        <a:p>
          <a:endParaRPr lang="en-GB"/>
        </a:p>
      </dgm:t>
    </dgm:pt>
  </dgm:ptLst>
  <dgm:cxnLst>
    <dgm:cxn modelId="{816DCF72-474E-40B2-9120-80FC59BC4F70}" srcId="{C7B84BFB-67FD-4668-82C7-D8290F4EC235}" destId="{3066EFD1-8CB2-4132-B785-1E731FACD3F1}" srcOrd="1" destOrd="0" parTransId="{93EC49E9-FBA5-4563-BF6B-D00526FE045B}" sibTransId="{77B55E1A-7219-4E13-BC42-53F2DB8EDE0C}"/>
    <dgm:cxn modelId="{F164AAFD-F247-44A2-B409-98EDCEA80CA1}" type="presOf" srcId="{F7C1698E-29F1-4B45-9BBB-42993B1412DB}" destId="{12A3C029-8624-42D9-87B2-F9372C0B9750}" srcOrd="1" destOrd="0" presId="urn:microsoft.com/office/officeart/2005/8/layout/target3"/>
    <dgm:cxn modelId="{AD94519B-7480-42AC-820A-2DA246FB7831}" srcId="{C7B84BFB-67FD-4668-82C7-D8290F4EC235}" destId="{F7C1698E-29F1-4B45-9BBB-42993B1412DB}" srcOrd="0" destOrd="0" parTransId="{B1B37F43-FD9B-4028-869F-6B1605578FAB}" sibTransId="{C0939D15-4DF0-4974-99DF-3AEB0E0371EC}"/>
    <dgm:cxn modelId="{E3B6D096-B4DA-48CC-8B3B-9BFEFCA5A90A}" type="presOf" srcId="{3066EFD1-8CB2-4132-B785-1E731FACD3F1}" destId="{8DFDDAF5-7ABF-42CA-B09A-14BB307DE159}" srcOrd="1" destOrd="0" presId="urn:microsoft.com/office/officeart/2005/8/layout/target3"/>
    <dgm:cxn modelId="{BD45293C-620E-4C4A-B89D-BB13385DC9FC}" type="presOf" srcId="{C7B84BFB-67FD-4668-82C7-D8290F4EC235}" destId="{276F8CE7-F917-49E5-8918-8D283DBE4642}" srcOrd="0" destOrd="0" presId="urn:microsoft.com/office/officeart/2005/8/layout/target3"/>
    <dgm:cxn modelId="{8E91827E-8A46-4938-99DC-723C88540583}" type="presOf" srcId="{3066EFD1-8CB2-4132-B785-1E731FACD3F1}" destId="{BEA59166-43F7-4364-AB37-5723445C88A1}" srcOrd="0" destOrd="0" presId="urn:microsoft.com/office/officeart/2005/8/layout/target3"/>
    <dgm:cxn modelId="{BA92FDD9-F7F1-4C03-AE83-3AFF15E8A28F}" type="presOf" srcId="{F7C1698E-29F1-4B45-9BBB-42993B1412DB}" destId="{420D8E27-874C-4FD5-8BEF-FCDA7B4D6F5C}" srcOrd="0" destOrd="0" presId="urn:microsoft.com/office/officeart/2005/8/layout/target3"/>
    <dgm:cxn modelId="{00AF1A4E-5529-4F2E-83B5-C32423D0435B}" type="presParOf" srcId="{276F8CE7-F917-49E5-8918-8D283DBE4642}" destId="{6B6F2E53-FAD9-4D86-BBAF-08D5B6F32AE3}" srcOrd="0" destOrd="0" presId="urn:microsoft.com/office/officeart/2005/8/layout/target3"/>
    <dgm:cxn modelId="{7FE0CE60-DDCD-4E9F-993A-0DF2423EF899}" type="presParOf" srcId="{276F8CE7-F917-49E5-8918-8D283DBE4642}" destId="{65D6DD03-8FA4-44B1-8483-E64F192F6072}" srcOrd="1" destOrd="0" presId="urn:microsoft.com/office/officeart/2005/8/layout/target3"/>
    <dgm:cxn modelId="{C6ED20FA-62A8-4C4D-AA94-15B89966C98E}" type="presParOf" srcId="{276F8CE7-F917-49E5-8918-8D283DBE4642}" destId="{420D8E27-874C-4FD5-8BEF-FCDA7B4D6F5C}" srcOrd="2" destOrd="0" presId="urn:microsoft.com/office/officeart/2005/8/layout/target3"/>
    <dgm:cxn modelId="{F6FEA674-C8A2-4CFF-A125-46814B38D055}" type="presParOf" srcId="{276F8CE7-F917-49E5-8918-8D283DBE4642}" destId="{D5DDE73A-D476-463F-95F6-013B864EFA9C}" srcOrd="3" destOrd="0" presId="urn:microsoft.com/office/officeart/2005/8/layout/target3"/>
    <dgm:cxn modelId="{0F45B904-066A-443F-B898-7F703942BA03}" type="presParOf" srcId="{276F8CE7-F917-49E5-8918-8D283DBE4642}" destId="{AAD1B8E7-5E73-4804-8818-3DBD84DB7DF9}" srcOrd="4" destOrd="0" presId="urn:microsoft.com/office/officeart/2005/8/layout/target3"/>
    <dgm:cxn modelId="{2A022C05-6DE1-4CDA-A236-19027371D66A}" type="presParOf" srcId="{276F8CE7-F917-49E5-8918-8D283DBE4642}" destId="{BEA59166-43F7-4364-AB37-5723445C88A1}" srcOrd="5" destOrd="0" presId="urn:microsoft.com/office/officeart/2005/8/layout/target3"/>
    <dgm:cxn modelId="{E375FA51-4DAD-44DC-82F5-2BA1361A71E6}" type="presParOf" srcId="{276F8CE7-F917-49E5-8918-8D283DBE4642}" destId="{12A3C029-8624-42D9-87B2-F9372C0B9750}" srcOrd="6" destOrd="0" presId="urn:microsoft.com/office/officeart/2005/8/layout/target3"/>
    <dgm:cxn modelId="{37ECCDA5-D284-42EC-9521-3A7B124A1D01}" type="presParOf" srcId="{276F8CE7-F917-49E5-8918-8D283DBE4642}" destId="{8DFDDAF5-7ABF-42CA-B09A-14BB307DE159}" srcOrd="7" destOrd="0" presId="urn:microsoft.com/office/officeart/2005/8/layout/targe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0907FA6A-82F7-47E6-9030-FE4121B24B5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0D16DCD6-12CB-4CDB-9B3F-B97053683249}">
      <dgm:prSet custT="1"/>
      <dgm:spPr>
        <a:solidFill>
          <a:schemeClr val="accent2"/>
        </a:solidFill>
      </dgm:spPr>
      <dgm:t>
        <a:bodyPr/>
        <a:lstStyle/>
        <a:p>
          <a:pPr rtl="0"/>
          <a:r>
            <a:rPr lang="en-US" sz="2600" dirty="0" smtClean="0"/>
            <a:t>The development and enshrinement of a rich culture of program evaluation in our educational system is both a supreme and an indispensable precondition for QA/QC to thrive in our national educational industry.</a:t>
          </a:r>
          <a:r>
            <a:rPr lang="en-US" sz="2300" dirty="0" smtClean="0"/>
            <a:t>  </a:t>
          </a:r>
          <a:endParaRPr lang="en-GB" sz="2300" dirty="0"/>
        </a:p>
      </dgm:t>
    </dgm:pt>
    <dgm:pt modelId="{5CBFE8C8-B787-4759-A007-0329571DA1C8}" type="parTrans" cxnId="{C373F720-207F-4FA3-8E03-1A41F5AED75F}">
      <dgm:prSet/>
      <dgm:spPr/>
      <dgm:t>
        <a:bodyPr/>
        <a:lstStyle/>
        <a:p>
          <a:endParaRPr lang="en-GB"/>
        </a:p>
      </dgm:t>
    </dgm:pt>
    <dgm:pt modelId="{4FB3FBF7-59DD-4844-8CF6-000AADAC0B4F}" type="sibTrans" cxnId="{C373F720-207F-4FA3-8E03-1A41F5AED75F}">
      <dgm:prSet/>
      <dgm:spPr/>
      <dgm:t>
        <a:bodyPr/>
        <a:lstStyle/>
        <a:p>
          <a:endParaRPr lang="en-GB"/>
        </a:p>
      </dgm:t>
    </dgm:pt>
    <dgm:pt modelId="{03868150-068C-4B3E-8C6B-3375206AA892}">
      <dgm:prSet/>
      <dgm:spPr/>
      <dgm:t>
        <a:bodyPr/>
        <a:lstStyle/>
        <a:p>
          <a:pPr rtl="0"/>
          <a:r>
            <a:rPr lang="en-US" dirty="0" smtClean="0"/>
            <a:t>Every standard quality establishment practice in the education subsector, like in other professions, necessarily demands comparison of the actually observed outcomes with the intended outcomes, and the continuous analysis of the sources of dysfunction for best possible correction; both of which are in the realm of evaluation. </a:t>
          </a:r>
          <a:endParaRPr lang="en-GB" dirty="0"/>
        </a:p>
      </dgm:t>
    </dgm:pt>
    <dgm:pt modelId="{2B3548FA-E7C2-4DE9-844C-57730B193A69}" type="parTrans" cxnId="{E1D3039C-33D2-4A23-B497-A3E578E1CDFB}">
      <dgm:prSet/>
      <dgm:spPr/>
      <dgm:t>
        <a:bodyPr/>
        <a:lstStyle/>
        <a:p>
          <a:endParaRPr lang="en-GB"/>
        </a:p>
      </dgm:t>
    </dgm:pt>
    <dgm:pt modelId="{7112ED8C-38A8-47D0-8D0A-3D0BA3A770AB}" type="sibTrans" cxnId="{E1D3039C-33D2-4A23-B497-A3E578E1CDFB}">
      <dgm:prSet/>
      <dgm:spPr/>
      <dgm:t>
        <a:bodyPr/>
        <a:lstStyle/>
        <a:p>
          <a:endParaRPr lang="en-GB"/>
        </a:p>
      </dgm:t>
    </dgm:pt>
    <dgm:pt modelId="{59998B05-82EE-4C5F-8CFF-F2D648F82879}" type="pres">
      <dgm:prSet presAssocID="{0907FA6A-82F7-47E6-9030-FE4121B24B5C}" presName="Name0" presStyleCnt="0">
        <dgm:presLayoutVars>
          <dgm:chMax val="7"/>
          <dgm:dir/>
          <dgm:animLvl val="lvl"/>
          <dgm:resizeHandles val="exact"/>
        </dgm:presLayoutVars>
      </dgm:prSet>
      <dgm:spPr/>
      <dgm:t>
        <a:bodyPr/>
        <a:lstStyle/>
        <a:p>
          <a:endParaRPr lang="en-GB"/>
        </a:p>
      </dgm:t>
    </dgm:pt>
    <dgm:pt modelId="{C9EF29DD-EECC-454B-9F98-A2B7058A2978}" type="pres">
      <dgm:prSet presAssocID="{0D16DCD6-12CB-4CDB-9B3F-B97053683249}" presName="circle1" presStyleLbl="node1" presStyleIdx="0" presStyleCnt="2"/>
      <dgm:spPr/>
    </dgm:pt>
    <dgm:pt modelId="{62869CEB-1CE4-4F5F-A93D-B0D71834ED55}" type="pres">
      <dgm:prSet presAssocID="{0D16DCD6-12CB-4CDB-9B3F-B97053683249}" presName="space" presStyleCnt="0"/>
      <dgm:spPr/>
    </dgm:pt>
    <dgm:pt modelId="{CA81489E-5EEF-4400-8DCA-890CE11908C6}" type="pres">
      <dgm:prSet presAssocID="{0D16DCD6-12CB-4CDB-9B3F-B97053683249}" presName="rect1" presStyleLbl="alignAcc1" presStyleIdx="0" presStyleCnt="2" custLinFactNeighborX="-495" custLinFactNeighborY="937"/>
      <dgm:spPr/>
      <dgm:t>
        <a:bodyPr/>
        <a:lstStyle/>
        <a:p>
          <a:endParaRPr lang="en-GB"/>
        </a:p>
      </dgm:t>
    </dgm:pt>
    <dgm:pt modelId="{9A2F2A04-0807-411A-9CD7-D6EAF985BF6F}" type="pres">
      <dgm:prSet presAssocID="{03868150-068C-4B3E-8C6B-3375206AA892}" presName="vertSpace2" presStyleLbl="node1" presStyleIdx="0" presStyleCnt="2"/>
      <dgm:spPr/>
    </dgm:pt>
    <dgm:pt modelId="{C571B418-4E26-4F10-92EC-FF72918A4D32}" type="pres">
      <dgm:prSet presAssocID="{03868150-068C-4B3E-8C6B-3375206AA892}" presName="circle2" presStyleLbl="node1" presStyleIdx="1" presStyleCnt="2"/>
      <dgm:spPr/>
    </dgm:pt>
    <dgm:pt modelId="{A8B96C94-413E-4C29-B39E-17E1CDFF9158}" type="pres">
      <dgm:prSet presAssocID="{03868150-068C-4B3E-8C6B-3375206AA892}" presName="rect2" presStyleLbl="alignAcc1" presStyleIdx="1" presStyleCnt="2"/>
      <dgm:spPr/>
      <dgm:t>
        <a:bodyPr/>
        <a:lstStyle/>
        <a:p>
          <a:endParaRPr lang="en-GB"/>
        </a:p>
      </dgm:t>
    </dgm:pt>
    <dgm:pt modelId="{0C3A29BC-DE31-4019-A895-A11CA0B538FB}" type="pres">
      <dgm:prSet presAssocID="{0D16DCD6-12CB-4CDB-9B3F-B97053683249}" presName="rect1ParTxNoCh" presStyleLbl="alignAcc1" presStyleIdx="1" presStyleCnt="2">
        <dgm:presLayoutVars>
          <dgm:chMax val="1"/>
          <dgm:bulletEnabled val="1"/>
        </dgm:presLayoutVars>
      </dgm:prSet>
      <dgm:spPr/>
      <dgm:t>
        <a:bodyPr/>
        <a:lstStyle/>
        <a:p>
          <a:endParaRPr lang="en-GB"/>
        </a:p>
      </dgm:t>
    </dgm:pt>
    <dgm:pt modelId="{8D81464A-85E1-489A-B25A-52CB04450616}" type="pres">
      <dgm:prSet presAssocID="{03868150-068C-4B3E-8C6B-3375206AA892}" presName="rect2ParTxNoCh" presStyleLbl="alignAcc1" presStyleIdx="1" presStyleCnt="2">
        <dgm:presLayoutVars>
          <dgm:chMax val="1"/>
          <dgm:bulletEnabled val="1"/>
        </dgm:presLayoutVars>
      </dgm:prSet>
      <dgm:spPr/>
      <dgm:t>
        <a:bodyPr/>
        <a:lstStyle/>
        <a:p>
          <a:endParaRPr lang="en-GB"/>
        </a:p>
      </dgm:t>
    </dgm:pt>
  </dgm:ptLst>
  <dgm:cxnLst>
    <dgm:cxn modelId="{D64562EA-1585-4DB9-AF45-D7CA288D8DD5}" type="presOf" srcId="{0D16DCD6-12CB-4CDB-9B3F-B97053683249}" destId="{CA81489E-5EEF-4400-8DCA-890CE11908C6}" srcOrd="0" destOrd="0" presId="urn:microsoft.com/office/officeart/2005/8/layout/target3"/>
    <dgm:cxn modelId="{0D09C541-4240-4930-A4D3-E4B7AD1EEEA2}" type="presOf" srcId="{0D16DCD6-12CB-4CDB-9B3F-B97053683249}" destId="{0C3A29BC-DE31-4019-A895-A11CA0B538FB}" srcOrd="1" destOrd="0" presId="urn:microsoft.com/office/officeart/2005/8/layout/target3"/>
    <dgm:cxn modelId="{6F827DCB-0EA1-4428-8B99-437A9F5C8444}" type="presOf" srcId="{03868150-068C-4B3E-8C6B-3375206AA892}" destId="{8D81464A-85E1-489A-B25A-52CB04450616}" srcOrd="1" destOrd="0" presId="urn:microsoft.com/office/officeart/2005/8/layout/target3"/>
    <dgm:cxn modelId="{7D2F5DBA-FBC8-4D72-B1DE-EBB80F55D76D}" type="presOf" srcId="{03868150-068C-4B3E-8C6B-3375206AA892}" destId="{A8B96C94-413E-4C29-B39E-17E1CDFF9158}" srcOrd="0" destOrd="0" presId="urn:microsoft.com/office/officeart/2005/8/layout/target3"/>
    <dgm:cxn modelId="{C373F720-207F-4FA3-8E03-1A41F5AED75F}" srcId="{0907FA6A-82F7-47E6-9030-FE4121B24B5C}" destId="{0D16DCD6-12CB-4CDB-9B3F-B97053683249}" srcOrd="0" destOrd="0" parTransId="{5CBFE8C8-B787-4759-A007-0329571DA1C8}" sibTransId="{4FB3FBF7-59DD-4844-8CF6-000AADAC0B4F}"/>
    <dgm:cxn modelId="{7B56CE40-822C-4207-A6A4-674C0AD50411}" type="presOf" srcId="{0907FA6A-82F7-47E6-9030-FE4121B24B5C}" destId="{59998B05-82EE-4C5F-8CFF-F2D648F82879}" srcOrd="0" destOrd="0" presId="urn:microsoft.com/office/officeart/2005/8/layout/target3"/>
    <dgm:cxn modelId="{E1D3039C-33D2-4A23-B497-A3E578E1CDFB}" srcId="{0907FA6A-82F7-47E6-9030-FE4121B24B5C}" destId="{03868150-068C-4B3E-8C6B-3375206AA892}" srcOrd="1" destOrd="0" parTransId="{2B3548FA-E7C2-4DE9-844C-57730B193A69}" sibTransId="{7112ED8C-38A8-47D0-8D0A-3D0BA3A770AB}"/>
    <dgm:cxn modelId="{6FB74CBF-2CB1-4EB8-A460-077BC301CE53}" type="presParOf" srcId="{59998B05-82EE-4C5F-8CFF-F2D648F82879}" destId="{C9EF29DD-EECC-454B-9F98-A2B7058A2978}" srcOrd="0" destOrd="0" presId="urn:microsoft.com/office/officeart/2005/8/layout/target3"/>
    <dgm:cxn modelId="{CACBE81D-9100-4778-BA9E-73FE589C2BA2}" type="presParOf" srcId="{59998B05-82EE-4C5F-8CFF-F2D648F82879}" destId="{62869CEB-1CE4-4F5F-A93D-B0D71834ED55}" srcOrd="1" destOrd="0" presId="urn:microsoft.com/office/officeart/2005/8/layout/target3"/>
    <dgm:cxn modelId="{303F3424-F50D-4416-B0F5-4E8DE15B1624}" type="presParOf" srcId="{59998B05-82EE-4C5F-8CFF-F2D648F82879}" destId="{CA81489E-5EEF-4400-8DCA-890CE11908C6}" srcOrd="2" destOrd="0" presId="urn:microsoft.com/office/officeart/2005/8/layout/target3"/>
    <dgm:cxn modelId="{C9373F4F-32FB-4A3E-A5C9-3E0655222B4F}" type="presParOf" srcId="{59998B05-82EE-4C5F-8CFF-F2D648F82879}" destId="{9A2F2A04-0807-411A-9CD7-D6EAF985BF6F}" srcOrd="3" destOrd="0" presId="urn:microsoft.com/office/officeart/2005/8/layout/target3"/>
    <dgm:cxn modelId="{55B0D7E4-816A-482A-B59A-B9F9C5FCA4FA}" type="presParOf" srcId="{59998B05-82EE-4C5F-8CFF-F2D648F82879}" destId="{C571B418-4E26-4F10-92EC-FF72918A4D32}" srcOrd="4" destOrd="0" presId="urn:microsoft.com/office/officeart/2005/8/layout/target3"/>
    <dgm:cxn modelId="{2D726AAF-A8D4-4B77-85FB-700A819180CE}" type="presParOf" srcId="{59998B05-82EE-4C5F-8CFF-F2D648F82879}" destId="{A8B96C94-413E-4C29-B39E-17E1CDFF9158}" srcOrd="5" destOrd="0" presId="urn:microsoft.com/office/officeart/2005/8/layout/target3"/>
    <dgm:cxn modelId="{C1EAAB65-172E-4DBE-8AEA-D0A4114D91BD}" type="presParOf" srcId="{59998B05-82EE-4C5F-8CFF-F2D648F82879}" destId="{0C3A29BC-DE31-4019-A895-A11CA0B538FB}" srcOrd="6" destOrd="0" presId="urn:microsoft.com/office/officeart/2005/8/layout/target3"/>
    <dgm:cxn modelId="{813BFAE9-8C01-423C-8BE1-DD4334A1E29C}" type="presParOf" srcId="{59998B05-82EE-4C5F-8CFF-F2D648F82879}" destId="{8D81464A-85E1-489A-B25A-52CB04450616}" srcOrd="7" destOrd="0" presId="urn:microsoft.com/office/officeart/2005/8/layout/targe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750187F-D7EA-4436-974C-B7E5E3FF979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F62B55BD-1A61-4860-9F4E-DDF58227AA2E}">
      <dgm:prSet/>
      <dgm:spPr/>
      <dgm:t>
        <a:bodyPr/>
        <a:lstStyle/>
        <a:p>
          <a:pPr rtl="0"/>
          <a:r>
            <a:rPr lang="en-US" dirty="0" smtClean="0"/>
            <a:t>Every well-developed QA/QC demands internal self-evaluation as well as an external evaluation of the educational program.</a:t>
          </a:r>
          <a:endParaRPr lang="en-GB" dirty="0"/>
        </a:p>
      </dgm:t>
    </dgm:pt>
    <dgm:pt modelId="{3B71292B-8A6B-4398-8120-4CAF0A7C6549}" type="parTrans" cxnId="{F9E4B836-C065-4F14-9989-E904C33461C5}">
      <dgm:prSet/>
      <dgm:spPr/>
      <dgm:t>
        <a:bodyPr/>
        <a:lstStyle/>
        <a:p>
          <a:endParaRPr lang="en-GB"/>
        </a:p>
      </dgm:t>
    </dgm:pt>
    <dgm:pt modelId="{9718AF5E-8EF8-45C2-9C51-7FBA2323FED3}" type="sibTrans" cxnId="{F9E4B836-C065-4F14-9989-E904C33461C5}">
      <dgm:prSet/>
      <dgm:spPr/>
      <dgm:t>
        <a:bodyPr/>
        <a:lstStyle/>
        <a:p>
          <a:endParaRPr lang="en-GB"/>
        </a:p>
      </dgm:t>
    </dgm:pt>
    <dgm:pt modelId="{608AE799-B107-415B-A9E3-940BB5223350}">
      <dgm:prSet/>
      <dgm:spPr/>
      <dgm:t>
        <a:bodyPr/>
        <a:lstStyle/>
        <a:p>
          <a:pPr rtl="0"/>
          <a:r>
            <a:rPr lang="en-US" dirty="0" smtClean="0"/>
            <a:t>The quality of education in any nation depends on the educational policy of that country. Policy guiding any aspect of education can only be useful if it was well formulated after due evaluation of all possible policies with respect to the aspect. </a:t>
          </a:r>
          <a:endParaRPr lang="en-GB" dirty="0"/>
        </a:p>
      </dgm:t>
    </dgm:pt>
    <dgm:pt modelId="{F9C03EC2-F000-478A-8B63-1B29BDC54887}" type="parTrans" cxnId="{AB86465D-43FB-4635-8F56-EFA84B72B68B}">
      <dgm:prSet/>
      <dgm:spPr/>
      <dgm:t>
        <a:bodyPr/>
        <a:lstStyle/>
        <a:p>
          <a:endParaRPr lang="en-GB"/>
        </a:p>
      </dgm:t>
    </dgm:pt>
    <dgm:pt modelId="{A6C87B4E-8418-450E-B93D-99886E869AAC}" type="sibTrans" cxnId="{AB86465D-43FB-4635-8F56-EFA84B72B68B}">
      <dgm:prSet/>
      <dgm:spPr/>
      <dgm:t>
        <a:bodyPr/>
        <a:lstStyle/>
        <a:p>
          <a:endParaRPr lang="en-GB"/>
        </a:p>
      </dgm:t>
    </dgm:pt>
    <dgm:pt modelId="{57A0C352-5E72-4830-BDCB-887BC3AA36BC}">
      <dgm:prSet/>
      <dgm:spPr/>
      <dgm:t>
        <a:bodyPr/>
        <a:lstStyle/>
        <a:p>
          <a:pPr rtl="0"/>
          <a:r>
            <a:rPr lang="en-US" dirty="0" smtClean="0"/>
            <a:t>Evaluation is concerned with data-based formulation of a vision and strategy for educational development, and mobilization of support as well as cooperation of all stakeholders for implementing the vision. </a:t>
          </a:r>
          <a:endParaRPr lang="en-GB" dirty="0"/>
        </a:p>
      </dgm:t>
    </dgm:pt>
    <dgm:pt modelId="{D32BC02F-5939-4C22-B2D1-F3273C9FD9E1}" type="parTrans" cxnId="{F795C917-86B0-46FE-A2A0-89275E8E8606}">
      <dgm:prSet/>
      <dgm:spPr/>
      <dgm:t>
        <a:bodyPr/>
        <a:lstStyle/>
        <a:p>
          <a:endParaRPr lang="en-GB"/>
        </a:p>
      </dgm:t>
    </dgm:pt>
    <dgm:pt modelId="{07B727C0-BE40-4F40-AD39-4F8BC2DAC89B}" type="sibTrans" cxnId="{F795C917-86B0-46FE-A2A0-89275E8E8606}">
      <dgm:prSet/>
      <dgm:spPr/>
      <dgm:t>
        <a:bodyPr/>
        <a:lstStyle/>
        <a:p>
          <a:endParaRPr lang="en-GB"/>
        </a:p>
      </dgm:t>
    </dgm:pt>
    <dgm:pt modelId="{15139161-313A-4E8E-A341-75495134C557}" type="pres">
      <dgm:prSet presAssocID="{7750187F-D7EA-4436-974C-B7E5E3FF9797}" presName="linear" presStyleCnt="0">
        <dgm:presLayoutVars>
          <dgm:animLvl val="lvl"/>
          <dgm:resizeHandles val="exact"/>
        </dgm:presLayoutVars>
      </dgm:prSet>
      <dgm:spPr/>
      <dgm:t>
        <a:bodyPr/>
        <a:lstStyle/>
        <a:p>
          <a:endParaRPr lang="en-GB"/>
        </a:p>
      </dgm:t>
    </dgm:pt>
    <dgm:pt modelId="{DAC024B8-46ED-4DB5-8A05-7030FBDE60FE}" type="pres">
      <dgm:prSet presAssocID="{F62B55BD-1A61-4860-9F4E-DDF58227AA2E}" presName="parentText" presStyleLbl="node1" presStyleIdx="0" presStyleCnt="3">
        <dgm:presLayoutVars>
          <dgm:chMax val="0"/>
          <dgm:bulletEnabled val="1"/>
        </dgm:presLayoutVars>
      </dgm:prSet>
      <dgm:spPr/>
      <dgm:t>
        <a:bodyPr/>
        <a:lstStyle/>
        <a:p>
          <a:endParaRPr lang="en-GB"/>
        </a:p>
      </dgm:t>
    </dgm:pt>
    <dgm:pt modelId="{2F8B6BE3-C014-412D-8807-B0DE0F5E66D3}" type="pres">
      <dgm:prSet presAssocID="{9718AF5E-8EF8-45C2-9C51-7FBA2323FED3}" presName="spacer" presStyleCnt="0"/>
      <dgm:spPr/>
    </dgm:pt>
    <dgm:pt modelId="{3410EDA6-31F9-466D-9FC2-4F04D5FE67C7}" type="pres">
      <dgm:prSet presAssocID="{608AE799-B107-415B-A9E3-940BB5223350}" presName="parentText" presStyleLbl="node1" presStyleIdx="1" presStyleCnt="3">
        <dgm:presLayoutVars>
          <dgm:chMax val="0"/>
          <dgm:bulletEnabled val="1"/>
        </dgm:presLayoutVars>
      </dgm:prSet>
      <dgm:spPr/>
      <dgm:t>
        <a:bodyPr/>
        <a:lstStyle/>
        <a:p>
          <a:endParaRPr lang="en-GB"/>
        </a:p>
      </dgm:t>
    </dgm:pt>
    <dgm:pt modelId="{C2507C73-8964-4A39-9F6F-924EB28C3381}" type="pres">
      <dgm:prSet presAssocID="{A6C87B4E-8418-450E-B93D-99886E869AAC}" presName="spacer" presStyleCnt="0"/>
      <dgm:spPr/>
    </dgm:pt>
    <dgm:pt modelId="{D50F3D72-EA29-4CA2-9154-D54619388E33}" type="pres">
      <dgm:prSet presAssocID="{57A0C352-5E72-4830-BDCB-887BC3AA36BC}" presName="parentText" presStyleLbl="node1" presStyleIdx="2" presStyleCnt="3">
        <dgm:presLayoutVars>
          <dgm:chMax val="0"/>
          <dgm:bulletEnabled val="1"/>
        </dgm:presLayoutVars>
      </dgm:prSet>
      <dgm:spPr/>
      <dgm:t>
        <a:bodyPr/>
        <a:lstStyle/>
        <a:p>
          <a:endParaRPr lang="en-GB"/>
        </a:p>
      </dgm:t>
    </dgm:pt>
  </dgm:ptLst>
  <dgm:cxnLst>
    <dgm:cxn modelId="{E4A12A9F-169C-4A77-A7BC-2B991F154947}" type="presOf" srcId="{F62B55BD-1A61-4860-9F4E-DDF58227AA2E}" destId="{DAC024B8-46ED-4DB5-8A05-7030FBDE60FE}" srcOrd="0" destOrd="0" presId="urn:microsoft.com/office/officeart/2005/8/layout/vList2"/>
    <dgm:cxn modelId="{AB86465D-43FB-4635-8F56-EFA84B72B68B}" srcId="{7750187F-D7EA-4436-974C-B7E5E3FF9797}" destId="{608AE799-B107-415B-A9E3-940BB5223350}" srcOrd="1" destOrd="0" parTransId="{F9C03EC2-F000-478A-8B63-1B29BDC54887}" sibTransId="{A6C87B4E-8418-450E-B93D-99886E869AAC}"/>
    <dgm:cxn modelId="{F795C917-86B0-46FE-A2A0-89275E8E8606}" srcId="{7750187F-D7EA-4436-974C-B7E5E3FF9797}" destId="{57A0C352-5E72-4830-BDCB-887BC3AA36BC}" srcOrd="2" destOrd="0" parTransId="{D32BC02F-5939-4C22-B2D1-F3273C9FD9E1}" sibTransId="{07B727C0-BE40-4F40-AD39-4F8BC2DAC89B}"/>
    <dgm:cxn modelId="{A569080F-B913-408E-853E-28F8E69235A9}" type="presOf" srcId="{57A0C352-5E72-4830-BDCB-887BC3AA36BC}" destId="{D50F3D72-EA29-4CA2-9154-D54619388E33}" srcOrd="0" destOrd="0" presId="urn:microsoft.com/office/officeart/2005/8/layout/vList2"/>
    <dgm:cxn modelId="{971870D9-347D-4EDB-8C44-61FDBB68D79D}" type="presOf" srcId="{608AE799-B107-415B-A9E3-940BB5223350}" destId="{3410EDA6-31F9-466D-9FC2-4F04D5FE67C7}" srcOrd="0" destOrd="0" presId="urn:microsoft.com/office/officeart/2005/8/layout/vList2"/>
    <dgm:cxn modelId="{F9E4B836-C065-4F14-9989-E904C33461C5}" srcId="{7750187F-D7EA-4436-974C-B7E5E3FF9797}" destId="{F62B55BD-1A61-4860-9F4E-DDF58227AA2E}" srcOrd="0" destOrd="0" parTransId="{3B71292B-8A6B-4398-8120-4CAF0A7C6549}" sibTransId="{9718AF5E-8EF8-45C2-9C51-7FBA2323FED3}"/>
    <dgm:cxn modelId="{EC4671C9-B54A-4422-A7AC-67BFD5960F59}" type="presOf" srcId="{7750187F-D7EA-4436-974C-B7E5E3FF9797}" destId="{15139161-313A-4E8E-A341-75495134C557}" srcOrd="0" destOrd="0" presId="urn:microsoft.com/office/officeart/2005/8/layout/vList2"/>
    <dgm:cxn modelId="{4051E532-E1EF-4A9C-8074-337A5B6F2D08}" type="presParOf" srcId="{15139161-313A-4E8E-A341-75495134C557}" destId="{DAC024B8-46ED-4DB5-8A05-7030FBDE60FE}" srcOrd="0" destOrd="0" presId="urn:microsoft.com/office/officeart/2005/8/layout/vList2"/>
    <dgm:cxn modelId="{5C7AF7FD-0714-4371-B67A-6F8BF140F367}" type="presParOf" srcId="{15139161-313A-4E8E-A341-75495134C557}" destId="{2F8B6BE3-C014-412D-8807-B0DE0F5E66D3}" srcOrd="1" destOrd="0" presId="urn:microsoft.com/office/officeart/2005/8/layout/vList2"/>
    <dgm:cxn modelId="{28B5F13E-BC80-4B79-A35B-7F36AAED527B}" type="presParOf" srcId="{15139161-313A-4E8E-A341-75495134C557}" destId="{3410EDA6-31F9-466D-9FC2-4F04D5FE67C7}" srcOrd="2" destOrd="0" presId="urn:microsoft.com/office/officeart/2005/8/layout/vList2"/>
    <dgm:cxn modelId="{2C4AAB4E-BABA-46F1-9A63-1E47F08FBECC}" type="presParOf" srcId="{15139161-313A-4E8E-A341-75495134C557}" destId="{C2507C73-8964-4A39-9F6F-924EB28C3381}" srcOrd="3" destOrd="0" presId="urn:microsoft.com/office/officeart/2005/8/layout/vList2"/>
    <dgm:cxn modelId="{F90C2935-F742-4772-8EBD-D77DA6FF8577}" type="presParOf" srcId="{15139161-313A-4E8E-A341-75495134C557}" destId="{D50F3D72-EA29-4CA2-9154-D54619388E33}"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B776D4A6-8C80-4BCF-A4D6-F13F1A750887}"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3440EE18-BC1F-4668-ABAE-D829CF06F707}">
      <dgm:prSet/>
      <dgm:spPr/>
      <dgm:t>
        <a:bodyPr/>
        <a:lstStyle/>
        <a:p>
          <a:pPr rtl="0"/>
          <a:r>
            <a:rPr lang="en-US" dirty="0" smtClean="0"/>
            <a:t>Evaluation is systematic and comprehensive setting of the most utilitarian, sublime and worthwhile goals and the most efficient ways of combining and applying resources for complete actualization of the goals of a given program in an ever improving manner. </a:t>
          </a:r>
          <a:endParaRPr lang="en-GB" dirty="0"/>
        </a:p>
      </dgm:t>
    </dgm:pt>
    <dgm:pt modelId="{3B149B02-7155-4953-A31B-E2C844416707}" type="parTrans" cxnId="{8DECFCA4-A70E-4B58-9055-D5ACBF1DCEE6}">
      <dgm:prSet/>
      <dgm:spPr/>
      <dgm:t>
        <a:bodyPr/>
        <a:lstStyle/>
        <a:p>
          <a:endParaRPr lang="en-GB"/>
        </a:p>
      </dgm:t>
    </dgm:pt>
    <dgm:pt modelId="{2A2B164A-681E-4C3F-92C4-8F1FB777797F}" type="sibTrans" cxnId="{8DECFCA4-A70E-4B58-9055-D5ACBF1DCEE6}">
      <dgm:prSet/>
      <dgm:spPr/>
      <dgm:t>
        <a:bodyPr/>
        <a:lstStyle/>
        <a:p>
          <a:endParaRPr lang="en-GB"/>
        </a:p>
      </dgm:t>
    </dgm:pt>
    <dgm:pt modelId="{2D28BB97-1B06-4041-9871-694FBFFAAACB}">
      <dgm:prSet/>
      <dgm:spPr/>
      <dgm:t>
        <a:bodyPr/>
        <a:lstStyle/>
        <a:p>
          <a:pPr rtl="0"/>
          <a:r>
            <a:rPr lang="en-US" dirty="0" smtClean="0"/>
            <a:t>It deals with the meticulous passing of value judgments on the basis of standard goals set, actual implementation of entire human and physical resources of a particular program and the results yielded by the program within a given time and circumstances.  </a:t>
          </a:r>
          <a:endParaRPr lang="en-GB" dirty="0"/>
        </a:p>
      </dgm:t>
    </dgm:pt>
    <dgm:pt modelId="{6E691D35-CDB8-4C79-B83A-EFB5F39DB2F8}" type="parTrans" cxnId="{9B4CFF8F-51B9-48A6-9A2A-6CB390AEEC28}">
      <dgm:prSet/>
      <dgm:spPr/>
      <dgm:t>
        <a:bodyPr/>
        <a:lstStyle/>
        <a:p>
          <a:endParaRPr lang="en-GB"/>
        </a:p>
      </dgm:t>
    </dgm:pt>
    <dgm:pt modelId="{0F17FF8F-1710-4A81-8524-EB1C06A1476D}" type="sibTrans" cxnId="{9B4CFF8F-51B9-48A6-9A2A-6CB390AEEC28}">
      <dgm:prSet/>
      <dgm:spPr/>
      <dgm:t>
        <a:bodyPr/>
        <a:lstStyle/>
        <a:p>
          <a:endParaRPr lang="en-GB"/>
        </a:p>
      </dgm:t>
    </dgm:pt>
    <dgm:pt modelId="{B953D174-9B43-49CE-944A-3ED3A8975C37}" type="pres">
      <dgm:prSet presAssocID="{B776D4A6-8C80-4BCF-A4D6-F13F1A750887}" presName="compositeShape" presStyleCnt="0">
        <dgm:presLayoutVars>
          <dgm:chMax val="7"/>
          <dgm:dir/>
          <dgm:resizeHandles val="exact"/>
        </dgm:presLayoutVars>
      </dgm:prSet>
      <dgm:spPr/>
      <dgm:t>
        <a:bodyPr/>
        <a:lstStyle/>
        <a:p>
          <a:endParaRPr lang="en-GB"/>
        </a:p>
      </dgm:t>
    </dgm:pt>
    <dgm:pt modelId="{BD9152F6-29B8-40D7-AE80-1C6983680FCC}" type="pres">
      <dgm:prSet presAssocID="{3440EE18-BC1F-4668-ABAE-D829CF06F707}" presName="circ1" presStyleLbl="vennNode1" presStyleIdx="0" presStyleCnt="2" custScaleY="114391"/>
      <dgm:spPr/>
      <dgm:t>
        <a:bodyPr/>
        <a:lstStyle/>
        <a:p>
          <a:endParaRPr lang="en-GB"/>
        </a:p>
      </dgm:t>
    </dgm:pt>
    <dgm:pt modelId="{EE4F14F0-BB00-417B-B740-538412465B0B}" type="pres">
      <dgm:prSet presAssocID="{3440EE18-BC1F-4668-ABAE-D829CF06F707}" presName="circ1Tx" presStyleLbl="revTx" presStyleIdx="0" presStyleCnt="0">
        <dgm:presLayoutVars>
          <dgm:chMax val="0"/>
          <dgm:chPref val="0"/>
          <dgm:bulletEnabled val="1"/>
        </dgm:presLayoutVars>
      </dgm:prSet>
      <dgm:spPr/>
      <dgm:t>
        <a:bodyPr/>
        <a:lstStyle/>
        <a:p>
          <a:endParaRPr lang="en-GB"/>
        </a:p>
      </dgm:t>
    </dgm:pt>
    <dgm:pt modelId="{904C60BF-669D-414F-8EC5-58879D46119A}" type="pres">
      <dgm:prSet presAssocID="{2D28BB97-1B06-4041-9871-694FBFFAAACB}" presName="circ2" presStyleLbl="vennNode1" presStyleIdx="1" presStyleCnt="2" custScaleY="114391"/>
      <dgm:spPr/>
      <dgm:t>
        <a:bodyPr/>
        <a:lstStyle/>
        <a:p>
          <a:endParaRPr lang="en-GB"/>
        </a:p>
      </dgm:t>
    </dgm:pt>
    <dgm:pt modelId="{AA1D4E53-AB45-4013-9651-221929EEC1ED}" type="pres">
      <dgm:prSet presAssocID="{2D28BB97-1B06-4041-9871-694FBFFAAACB}" presName="circ2Tx" presStyleLbl="revTx" presStyleIdx="0" presStyleCnt="0">
        <dgm:presLayoutVars>
          <dgm:chMax val="0"/>
          <dgm:chPref val="0"/>
          <dgm:bulletEnabled val="1"/>
        </dgm:presLayoutVars>
      </dgm:prSet>
      <dgm:spPr/>
      <dgm:t>
        <a:bodyPr/>
        <a:lstStyle/>
        <a:p>
          <a:endParaRPr lang="en-GB"/>
        </a:p>
      </dgm:t>
    </dgm:pt>
  </dgm:ptLst>
  <dgm:cxnLst>
    <dgm:cxn modelId="{9B4CFF8F-51B9-48A6-9A2A-6CB390AEEC28}" srcId="{B776D4A6-8C80-4BCF-A4D6-F13F1A750887}" destId="{2D28BB97-1B06-4041-9871-694FBFFAAACB}" srcOrd="1" destOrd="0" parTransId="{6E691D35-CDB8-4C79-B83A-EFB5F39DB2F8}" sibTransId="{0F17FF8F-1710-4A81-8524-EB1C06A1476D}"/>
    <dgm:cxn modelId="{A5C6296E-8BF3-4623-BB47-7727C8672CC0}" type="presOf" srcId="{2D28BB97-1B06-4041-9871-694FBFFAAACB}" destId="{904C60BF-669D-414F-8EC5-58879D46119A}" srcOrd="0" destOrd="0" presId="urn:microsoft.com/office/officeart/2005/8/layout/venn1"/>
    <dgm:cxn modelId="{D1C076F6-0520-483E-B1F0-71662143E1A0}" type="presOf" srcId="{3440EE18-BC1F-4668-ABAE-D829CF06F707}" destId="{BD9152F6-29B8-40D7-AE80-1C6983680FCC}" srcOrd="0" destOrd="0" presId="urn:microsoft.com/office/officeart/2005/8/layout/venn1"/>
    <dgm:cxn modelId="{3C04C784-11D6-4DCA-8AAB-66E95C1CC929}" type="presOf" srcId="{B776D4A6-8C80-4BCF-A4D6-F13F1A750887}" destId="{B953D174-9B43-49CE-944A-3ED3A8975C37}" srcOrd="0" destOrd="0" presId="urn:microsoft.com/office/officeart/2005/8/layout/venn1"/>
    <dgm:cxn modelId="{8DECFCA4-A70E-4B58-9055-D5ACBF1DCEE6}" srcId="{B776D4A6-8C80-4BCF-A4D6-F13F1A750887}" destId="{3440EE18-BC1F-4668-ABAE-D829CF06F707}" srcOrd="0" destOrd="0" parTransId="{3B149B02-7155-4953-A31B-E2C844416707}" sibTransId="{2A2B164A-681E-4C3F-92C4-8F1FB777797F}"/>
    <dgm:cxn modelId="{8D4DCBF7-42F5-41F8-BD92-1CAC6DB2C042}" type="presOf" srcId="{2D28BB97-1B06-4041-9871-694FBFFAAACB}" destId="{AA1D4E53-AB45-4013-9651-221929EEC1ED}" srcOrd="1" destOrd="0" presId="urn:microsoft.com/office/officeart/2005/8/layout/venn1"/>
    <dgm:cxn modelId="{84F8908D-C270-4A71-A4BC-8240A75478B0}" type="presOf" srcId="{3440EE18-BC1F-4668-ABAE-D829CF06F707}" destId="{EE4F14F0-BB00-417B-B740-538412465B0B}" srcOrd="1" destOrd="0" presId="urn:microsoft.com/office/officeart/2005/8/layout/venn1"/>
    <dgm:cxn modelId="{A04C6D97-2FA2-4C1A-B263-2C5ECB80EBAB}" type="presParOf" srcId="{B953D174-9B43-49CE-944A-3ED3A8975C37}" destId="{BD9152F6-29B8-40D7-AE80-1C6983680FCC}" srcOrd="0" destOrd="0" presId="urn:microsoft.com/office/officeart/2005/8/layout/venn1"/>
    <dgm:cxn modelId="{7229B144-092A-49D2-8363-6F92CAF8D566}" type="presParOf" srcId="{B953D174-9B43-49CE-944A-3ED3A8975C37}" destId="{EE4F14F0-BB00-417B-B740-538412465B0B}" srcOrd="1" destOrd="0" presId="urn:microsoft.com/office/officeart/2005/8/layout/venn1"/>
    <dgm:cxn modelId="{807E01F9-370D-4932-9D95-9AFF8E03B827}" type="presParOf" srcId="{B953D174-9B43-49CE-944A-3ED3A8975C37}" destId="{904C60BF-669D-414F-8EC5-58879D46119A}" srcOrd="2" destOrd="0" presId="urn:microsoft.com/office/officeart/2005/8/layout/venn1"/>
    <dgm:cxn modelId="{36F3600F-3288-4DB4-A2C1-486369C1D759}" type="presParOf" srcId="{B953D174-9B43-49CE-944A-3ED3A8975C37}" destId="{AA1D4E53-AB45-4013-9651-221929EEC1ED}" srcOrd="3" destOrd="0" presId="urn:microsoft.com/office/officeart/2005/8/layout/venn1"/>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154CD99B-090B-4043-985D-C095650BD6B3}" type="doc">
      <dgm:prSet loTypeId="urn:microsoft.com/office/officeart/2005/8/layout/vList3#4" loCatId="list" qsTypeId="urn:microsoft.com/office/officeart/2005/8/quickstyle/simple1" qsCatId="simple" csTypeId="urn:microsoft.com/office/officeart/2005/8/colors/accent1_2" csCatId="accent1" phldr="1"/>
      <dgm:spPr/>
      <dgm:t>
        <a:bodyPr/>
        <a:lstStyle/>
        <a:p>
          <a:endParaRPr lang="en-GB"/>
        </a:p>
      </dgm:t>
    </dgm:pt>
    <dgm:pt modelId="{BF44F017-9E8B-4C2E-9229-510A5C7212EF}">
      <dgm:prSet/>
      <dgm:spPr/>
      <dgm:t>
        <a:bodyPr/>
        <a:lstStyle/>
        <a:p>
          <a:pPr rtl="0"/>
          <a:r>
            <a:rPr lang="en-US" b="1" dirty="0" smtClean="0"/>
            <a:t>EVALUATION EXAMINES:</a:t>
          </a:r>
          <a:endParaRPr lang="en-GB" dirty="0"/>
        </a:p>
      </dgm:t>
    </dgm:pt>
    <dgm:pt modelId="{393B331B-FBE0-4BE3-9E8C-045331908B96}" type="parTrans" cxnId="{371DE187-AAA9-4915-899F-1F6ED6DD6CC7}">
      <dgm:prSet/>
      <dgm:spPr/>
      <dgm:t>
        <a:bodyPr/>
        <a:lstStyle/>
        <a:p>
          <a:endParaRPr lang="en-GB"/>
        </a:p>
      </dgm:t>
    </dgm:pt>
    <dgm:pt modelId="{1DB5CB3D-4372-4F0D-A4E2-F8EF4827FFE9}" type="sibTrans" cxnId="{371DE187-AAA9-4915-899F-1F6ED6DD6CC7}">
      <dgm:prSet/>
      <dgm:spPr/>
      <dgm:t>
        <a:bodyPr/>
        <a:lstStyle/>
        <a:p>
          <a:endParaRPr lang="en-GB"/>
        </a:p>
      </dgm:t>
    </dgm:pt>
    <dgm:pt modelId="{246D2EAC-5AA2-4334-95DD-86689EFAC9EC}">
      <dgm:prSet/>
      <dgm:spPr/>
      <dgm:t>
        <a:bodyPr/>
        <a:lstStyle/>
        <a:p>
          <a:pPr rtl="0"/>
          <a:r>
            <a:rPr lang="en-US" b="1" dirty="0" smtClean="0"/>
            <a:t>Desirability of a program’s objectives on the basis of needs analysis</a:t>
          </a:r>
          <a:r>
            <a:rPr lang="en-US" dirty="0" smtClean="0"/>
            <a:t>; </a:t>
          </a:r>
          <a:endParaRPr lang="en-GB" dirty="0"/>
        </a:p>
      </dgm:t>
    </dgm:pt>
    <dgm:pt modelId="{D51B49E9-4CB0-4E23-8A67-29ACC3512D18}" type="parTrans" cxnId="{87902247-E7FB-453A-8725-886FEF3038F8}">
      <dgm:prSet/>
      <dgm:spPr/>
      <dgm:t>
        <a:bodyPr/>
        <a:lstStyle/>
        <a:p>
          <a:endParaRPr lang="en-GB"/>
        </a:p>
      </dgm:t>
    </dgm:pt>
    <dgm:pt modelId="{F23A7BB5-87BE-4F49-9637-B8C439ED56FF}" type="sibTrans" cxnId="{87902247-E7FB-453A-8725-886FEF3038F8}">
      <dgm:prSet/>
      <dgm:spPr/>
      <dgm:t>
        <a:bodyPr/>
        <a:lstStyle/>
        <a:p>
          <a:endParaRPr lang="en-GB"/>
        </a:p>
      </dgm:t>
    </dgm:pt>
    <dgm:pt modelId="{468AEB1E-0EB6-41D3-95AD-9566635D77E2}">
      <dgm:prSet/>
      <dgm:spPr/>
      <dgm:t>
        <a:bodyPr/>
        <a:lstStyle/>
        <a:p>
          <a:pPr rtl="0"/>
          <a:r>
            <a:rPr lang="en-US" b="1" dirty="0" smtClean="0"/>
            <a:t>Effectiveness and efficacy of unit-by-unit implementation of the combined resources</a:t>
          </a:r>
          <a:r>
            <a:rPr lang="en-US" dirty="0" smtClean="0"/>
            <a:t>; </a:t>
          </a:r>
          <a:endParaRPr lang="en-GB" dirty="0"/>
        </a:p>
      </dgm:t>
    </dgm:pt>
    <dgm:pt modelId="{51EE38F6-A05B-4EC8-91BB-ABD8CED8A822}" type="parTrans" cxnId="{4D1989E7-2872-452F-8CE8-44591E6378C2}">
      <dgm:prSet/>
      <dgm:spPr/>
      <dgm:t>
        <a:bodyPr/>
        <a:lstStyle/>
        <a:p>
          <a:endParaRPr lang="en-GB"/>
        </a:p>
      </dgm:t>
    </dgm:pt>
    <dgm:pt modelId="{B6F20B5D-2B8B-484A-AD71-158440BFC8C8}" type="sibTrans" cxnId="{4D1989E7-2872-452F-8CE8-44591E6378C2}">
      <dgm:prSet/>
      <dgm:spPr/>
      <dgm:t>
        <a:bodyPr/>
        <a:lstStyle/>
        <a:p>
          <a:endParaRPr lang="en-GB"/>
        </a:p>
      </dgm:t>
    </dgm:pt>
    <dgm:pt modelId="{551C313D-2210-48B0-B71B-C17630E1FF7A}">
      <dgm:prSet/>
      <dgm:spPr/>
      <dgm:t>
        <a:bodyPr/>
        <a:lstStyle/>
        <a:p>
          <a:pPr rtl="0"/>
          <a:r>
            <a:rPr lang="en-US" b="1" dirty="0" smtClean="0"/>
            <a:t>Results of the entire program during and after due implementation</a:t>
          </a:r>
          <a:r>
            <a:rPr lang="en-US" dirty="0" smtClean="0"/>
            <a:t>;</a:t>
          </a:r>
          <a:endParaRPr lang="en-GB" dirty="0"/>
        </a:p>
      </dgm:t>
    </dgm:pt>
    <dgm:pt modelId="{AEFC20DC-9C81-4969-AD8D-6C81E9ADF10E}" type="parTrans" cxnId="{DCCC4DF9-317A-415A-8D9C-7C12DD552A2F}">
      <dgm:prSet/>
      <dgm:spPr/>
      <dgm:t>
        <a:bodyPr/>
        <a:lstStyle/>
        <a:p>
          <a:endParaRPr lang="en-GB"/>
        </a:p>
      </dgm:t>
    </dgm:pt>
    <dgm:pt modelId="{7B74415C-176A-4463-BFCE-BDA929C9B69A}" type="sibTrans" cxnId="{DCCC4DF9-317A-415A-8D9C-7C12DD552A2F}">
      <dgm:prSet/>
      <dgm:spPr/>
      <dgm:t>
        <a:bodyPr/>
        <a:lstStyle/>
        <a:p>
          <a:endParaRPr lang="en-GB"/>
        </a:p>
      </dgm:t>
    </dgm:pt>
    <dgm:pt modelId="{9E26F9EB-438C-49DC-BF15-9238D76C8CBC}">
      <dgm:prSet/>
      <dgm:spPr/>
      <dgm:t>
        <a:bodyPr/>
        <a:lstStyle/>
        <a:p>
          <a:pPr rtl="0"/>
          <a:r>
            <a:rPr lang="en-US" b="1" dirty="0" smtClean="0"/>
            <a:t>Best ways of optimizing the products and services of the program;</a:t>
          </a:r>
          <a:r>
            <a:rPr lang="en-US" dirty="0" smtClean="0"/>
            <a:t> </a:t>
          </a:r>
          <a:endParaRPr lang="en-GB" dirty="0"/>
        </a:p>
      </dgm:t>
    </dgm:pt>
    <dgm:pt modelId="{7A36DDC5-2CF4-4622-BA66-EE73129187C3}" type="parTrans" cxnId="{80CCA73E-786C-4EEC-A835-158D3CC91CCB}">
      <dgm:prSet/>
      <dgm:spPr/>
      <dgm:t>
        <a:bodyPr/>
        <a:lstStyle/>
        <a:p>
          <a:endParaRPr lang="en-GB"/>
        </a:p>
      </dgm:t>
    </dgm:pt>
    <dgm:pt modelId="{26AA21B1-D5AC-46EC-B131-236D9FDA3338}" type="sibTrans" cxnId="{80CCA73E-786C-4EEC-A835-158D3CC91CCB}">
      <dgm:prSet/>
      <dgm:spPr/>
      <dgm:t>
        <a:bodyPr/>
        <a:lstStyle/>
        <a:p>
          <a:endParaRPr lang="en-GB"/>
        </a:p>
      </dgm:t>
    </dgm:pt>
    <dgm:pt modelId="{94108053-F7F3-40F9-95BB-17F35EC77129}" type="pres">
      <dgm:prSet presAssocID="{154CD99B-090B-4043-985D-C095650BD6B3}" presName="linearFlow" presStyleCnt="0">
        <dgm:presLayoutVars>
          <dgm:dir/>
          <dgm:resizeHandles val="exact"/>
        </dgm:presLayoutVars>
      </dgm:prSet>
      <dgm:spPr/>
      <dgm:t>
        <a:bodyPr/>
        <a:lstStyle/>
        <a:p>
          <a:endParaRPr lang="en-GB"/>
        </a:p>
      </dgm:t>
    </dgm:pt>
    <dgm:pt modelId="{225E175A-487C-4C04-994E-403D4C92B03F}" type="pres">
      <dgm:prSet presAssocID="{BF44F017-9E8B-4C2E-9229-510A5C7212EF}" presName="composite" presStyleCnt="0"/>
      <dgm:spPr/>
    </dgm:pt>
    <dgm:pt modelId="{201DD037-3F7B-40FC-A309-2273259F04E3}" type="pres">
      <dgm:prSet presAssocID="{BF44F017-9E8B-4C2E-9229-510A5C7212EF}" presName="imgShp" presStyleLbl="fgImgPlace1" presStyleIdx="0" presStyleCnt="5" custLinFactX="-20011" custLinFactNeighborX="-100000" custLinFactNeighborY="-854"/>
      <dgm:spPr/>
    </dgm:pt>
    <dgm:pt modelId="{920568FB-23D9-478F-A1CC-2802F8653121}" type="pres">
      <dgm:prSet presAssocID="{BF44F017-9E8B-4C2E-9229-510A5C7212EF}" presName="txShp" presStyleLbl="node1" presStyleIdx="0" presStyleCnt="5" custScaleX="134220" custLinFactNeighborX="8078" custLinFactNeighborY="-854">
        <dgm:presLayoutVars>
          <dgm:bulletEnabled val="1"/>
        </dgm:presLayoutVars>
      </dgm:prSet>
      <dgm:spPr/>
      <dgm:t>
        <a:bodyPr/>
        <a:lstStyle/>
        <a:p>
          <a:endParaRPr lang="en-GB"/>
        </a:p>
      </dgm:t>
    </dgm:pt>
    <dgm:pt modelId="{376AFA0D-8163-4D71-92F0-2C096D4F6D6B}" type="pres">
      <dgm:prSet presAssocID="{1DB5CB3D-4372-4F0D-A4E2-F8EF4827FFE9}" presName="spacing" presStyleCnt="0"/>
      <dgm:spPr/>
    </dgm:pt>
    <dgm:pt modelId="{D4045E87-9E72-472F-8A2B-DC104938DC2D}" type="pres">
      <dgm:prSet presAssocID="{246D2EAC-5AA2-4334-95DD-86689EFAC9EC}" presName="composite" presStyleCnt="0"/>
      <dgm:spPr/>
    </dgm:pt>
    <dgm:pt modelId="{20488205-CE40-4C61-9082-FC8097C5A46C}" type="pres">
      <dgm:prSet presAssocID="{246D2EAC-5AA2-4334-95DD-86689EFAC9EC}" presName="imgShp" presStyleLbl="fgImgPlace1" presStyleIdx="1" presStyleCnt="5" custLinFactX="-45011" custLinFactNeighborX="-100000" custLinFactNeighborY="-10536"/>
      <dgm:spPr/>
    </dgm:pt>
    <dgm:pt modelId="{D0FE66C6-4DB1-426D-8A2A-39A5D4449C3A}" type="pres">
      <dgm:prSet presAssocID="{246D2EAC-5AA2-4334-95DD-86689EFAC9EC}" presName="txShp" presStyleLbl="node1" presStyleIdx="1" presStyleCnt="5" custScaleX="128671" custLinFactNeighborX="4526" custLinFactNeighborY="-3026">
        <dgm:presLayoutVars>
          <dgm:bulletEnabled val="1"/>
        </dgm:presLayoutVars>
      </dgm:prSet>
      <dgm:spPr/>
      <dgm:t>
        <a:bodyPr/>
        <a:lstStyle/>
        <a:p>
          <a:endParaRPr lang="en-GB"/>
        </a:p>
      </dgm:t>
    </dgm:pt>
    <dgm:pt modelId="{935D5761-A3DF-4656-802B-A32C1EC6E6A0}" type="pres">
      <dgm:prSet presAssocID="{F23A7BB5-87BE-4F49-9637-B8C439ED56FF}" presName="spacing" presStyleCnt="0"/>
      <dgm:spPr/>
    </dgm:pt>
    <dgm:pt modelId="{41EC1A97-25BB-4710-AA72-2CD9D4487095}" type="pres">
      <dgm:prSet presAssocID="{468AEB1E-0EB6-41D3-95AD-9566635D77E2}" presName="composite" presStyleCnt="0"/>
      <dgm:spPr/>
    </dgm:pt>
    <dgm:pt modelId="{A67A1420-F19B-49CF-A41A-8A4012428387}" type="pres">
      <dgm:prSet presAssocID="{468AEB1E-0EB6-41D3-95AD-9566635D77E2}" presName="imgShp" presStyleLbl="fgImgPlace1" presStyleIdx="2" presStyleCnt="5" custLinFactX="-45011" custLinFactNeighborX="-100000" custLinFactNeighborY="-5197"/>
      <dgm:spPr/>
    </dgm:pt>
    <dgm:pt modelId="{F35008A5-80A0-42A6-8E9D-555281BB6972}" type="pres">
      <dgm:prSet presAssocID="{468AEB1E-0EB6-41D3-95AD-9566635D77E2}" presName="txShp" presStyleLbl="node1" presStyleIdx="2" presStyleCnt="5" custScaleX="132103" custLinFactNeighborX="6842" custLinFactNeighborY="-5197">
        <dgm:presLayoutVars>
          <dgm:bulletEnabled val="1"/>
        </dgm:presLayoutVars>
      </dgm:prSet>
      <dgm:spPr/>
      <dgm:t>
        <a:bodyPr/>
        <a:lstStyle/>
        <a:p>
          <a:endParaRPr lang="en-GB"/>
        </a:p>
      </dgm:t>
    </dgm:pt>
    <dgm:pt modelId="{EB6228BB-F6D6-4A7E-9AF1-0D85099B08D7}" type="pres">
      <dgm:prSet presAssocID="{B6F20B5D-2B8B-484A-AD71-158440BFC8C8}" presName="spacing" presStyleCnt="0"/>
      <dgm:spPr/>
    </dgm:pt>
    <dgm:pt modelId="{405C68F5-9021-4CDB-B281-78471F246918}" type="pres">
      <dgm:prSet presAssocID="{551C313D-2210-48B0-B71B-C17630E1FF7A}" presName="composite" presStyleCnt="0"/>
      <dgm:spPr/>
    </dgm:pt>
    <dgm:pt modelId="{2550DC63-193A-4EB5-8D08-3FE2B59A5904}" type="pres">
      <dgm:prSet presAssocID="{551C313D-2210-48B0-B71B-C17630E1FF7A}" presName="imgShp" presStyleLbl="fgImgPlace1" presStyleIdx="3" presStyleCnt="5" custLinFactX="-45011" custLinFactNeighborX="-100000" custLinFactNeighborY="-7369"/>
      <dgm:spPr/>
    </dgm:pt>
    <dgm:pt modelId="{764AFC8B-F2DC-4048-9CF8-B9277A6F6C53}" type="pres">
      <dgm:prSet presAssocID="{551C313D-2210-48B0-B71B-C17630E1FF7A}" presName="txShp" presStyleLbl="node1" presStyleIdx="3" presStyleCnt="5" custScaleX="133596" custLinFactNeighborX="6404" custLinFactNeighborY="-7369">
        <dgm:presLayoutVars>
          <dgm:bulletEnabled val="1"/>
        </dgm:presLayoutVars>
      </dgm:prSet>
      <dgm:spPr/>
      <dgm:t>
        <a:bodyPr/>
        <a:lstStyle/>
        <a:p>
          <a:endParaRPr lang="en-GB"/>
        </a:p>
      </dgm:t>
    </dgm:pt>
    <dgm:pt modelId="{2F01C60A-283D-45B7-9FA7-6FD3C5EB0957}" type="pres">
      <dgm:prSet presAssocID="{7B74415C-176A-4463-BFCE-BDA929C9B69A}" presName="spacing" presStyleCnt="0"/>
      <dgm:spPr/>
    </dgm:pt>
    <dgm:pt modelId="{AA1385AD-6D73-4909-8875-21A1DBA46784}" type="pres">
      <dgm:prSet presAssocID="{9E26F9EB-438C-49DC-BF15-9238D76C8CBC}" presName="composite" presStyleCnt="0"/>
      <dgm:spPr/>
    </dgm:pt>
    <dgm:pt modelId="{BA8E5CFC-5A03-4FC1-935B-51C4F30B9656}" type="pres">
      <dgm:prSet presAssocID="{9E26F9EB-438C-49DC-BF15-9238D76C8CBC}" presName="imgShp" presStyleLbl="fgImgPlace1" presStyleIdx="4" presStyleCnt="5" custLinFactX="-9750" custLinFactNeighborX="-100000" custLinFactNeighborY="-24561"/>
      <dgm:spPr/>
    </dgm:pt>
    <dgm:pt modelId="{8D4AD20A-9E46-4780-A244-DDB1CF8AAD28}" type="pres">
      <dgm:prSet presAssocID="{9E26F9EB-438C-49DC-BF15-9238D76C8CBC}" presName="txShp" presStyleLbl="node1" presStyleIdx="4" presStyleCnt="5" custScaleX="132630" custLinFactNeighborX="7105" custLinFactNeighborY="-17051">
        <dgm:presLayoutVars>
          <dgm:bulletEnabled val="1"/>
        </dgm:presLayoutVars>
      </dgm:prSet>
      <dgm:spPr/>
      <dgm:t>
        <a:bodyPr/>
        <a:lstStyle/>
        <a:p>
          <a:endParaRPr lang="en-GB"/>
        </a:p>
      </dgm:t>
    </dgm:pt>
  </dgm:ptLst>
  <dgm:cxnLst>
    <dgm:cxn modelId="{4D1989E7-2872-452F-8CE8-44591E6378C2}" srcId="{154CD99B-090B-4043-985D-C095650BD6B3}" destId="{468AEB1E-0EB6-41D3-95AD-9566635D77E2}" srcOrd="2" destOrd="0" parTransId="{51EE38F6-A05B-4EC8-91BB-ABD8CED8A822}" sibTransId="{B6F20B5D-2B8B-484A-AD71-158440BFC8C8}"/>
    <dgm:cxn modelId="{82551951-53D6-4882-B858-AE1D32C5160C}" type="presOf" srcId="{9E26F9EB-438C-49DC-BF15-9238D76C8CBC}" destId="{8D4AD20A-9E46-4780-A244-DDB1CF8AAD28}" srcOrd="0" destOrd="0" presId="urn:microsoft.com/office/officeart/2005/8/layout/vList3#4"/>
    <dgm:cxn modelId="{DCCC4DF9-317A-415A-8D9C-7C12DD552A2F}" srcId="{154CD99B-090B-4043-985D-C095650BD6B3}" destId="{551C313D-2210-48B0-B71B-C17630E1FF7A}" srcOrd="3" destOrd="0" parTransId="{AEFC20DC-9C81-4969-AD8D-6C81E9ADF10E}" sibTransId="{7B74415C-176A-4463-BFCE-BDA929C9B69A}"/>
    <dgm:cxn modelId="{8AA050EB-9A61-46B8-84EE-1407F23CE003}" type="presOf" srcId="{551C313D-2210-48B0-B71B-C17630E1FF7A}" destId="{764AFC8B-F2DC-4048-9CF8-B9277A6F6C53}" srcOrd="0" destOrd="0" presId="urn:microsoft.com/office/officeart/2005/8/layout/vList3#4"/>
    <dgm:cxn modelId="{371DE187-AAA9-4915-899F-1F6ED6DD6CC7}" srcId="{154CD99B-090B-4043-985D-C095650BD6B3}" destId="{BF44F017-9E8B-4C2E-9229-510A5C7212EF}" srcOrd="0" destOrd="0" parTransId="{393B331B-FBE0-4BE3-9E8C-045331908B96}" sibTransId="{1DB5CB3D-4372-4F0D-A4E2-F8EF4827FFE9}"/>
    <dgm:cxn modelId="{6F5F2164-F521-449F-9B42-A075C9F0D43E}" type="presOf" srcId="{154CD99B-090B-4043-985D-C095650BD6B3}" destId="{94108053-F7F3-40F9-95BB-17F35EC77129}" srcOrd="0" destOrd="0" presId="urn:microsoft.com/office/officeart/2005/8/layout/vList3#4"/>
    <dgm:cxn modelId="{A161EB9E-9AF5-431F-9EB4-27464A526C41}" type="presOf" srcId="{468AEB1E-0EB6-41D3-95AD-9566635D77E2}" destId="{F35008A5-80A0-42A6-8E9D-555281BB6972}" srcOrd="0" destOrd="0" presId="urn:microsoft.com/office/officeart/2005/8/layout/vList3#4"/>
    <dgm:cxn modelId="{3A5505BA-1D62-4508-8CD4-D143E50286CC}" type="presOf" srcId="{BF44F017-9E8B-4C2E-9229-510A5C7212EF}" destId="{920568FB-23D9-478F-A1CC-2802F8653121}" srcOrd="0" destOrd="0" presId="urn:microsoft.com/office/officeart/2005/8/layout/vList3#4"/>
    <dgm:cxn modelId="{7D72E2C3-AD61-4709-922B-A2691C5C5D17}" type="presOf" srcId="{246D2EAC-5AA2-4334-95DD-86689EFAC9EC}" destId="{D0FE66C6-4DB1-426D-8A2A-39A5D4449C3A}" srcOrd="0" destOrd="0" presId="urn:microsoft.com/office/officeart/2005/8/layout/vList3#4"/>
    <dgm:cxn modelId="{80CCA73E-786C-4EEC-A835-158D3CC91CCB}" srcId="{154CD99B-090B-4043-985D-C095650BD6B3}" destId="{9E26F9EB-438C-49DC-BF15-9238D76C8CBC}" srcOrd="4" destOrd="0" parTransId="{7A36DDC5-2CF4-4622-BA66-EE73129187C3}" sibTransId="{26AA21B1-D5AC-46EC-B131-236D9FDA3338}"/>
    <dgm:cxn modelId="{87902247-E7FB-453A-8725-886FEF3038F8}" srcId="{154CD99B-090B-4043-985D-C095650BD6B3}" destId="{246D2EAC-5AA2-4334-95DD-86689EFAC9EC}" srcOrd="1" destOrd="0" parTransId="{D51B49E9-4CB0-4E23-8A67-29ACC3512D18}" sibTransId="{F23A7BB5-87BE-4F49-9637-B8C439ED56FF}"/>
    <dgm:cxn modelId="{F63F6A91-3B2D-4CB7-B515-6D97576F49D4}" type="presParOf" srcId="{94108053-F7F3-40F9-95BB-17F35EC77129}" destId="{225E175A-487C-4C04-994E-403D4C92B03F}" srcOrd="0" destOrd="0" presId="urn:microsoft.com/office/officeart/2005/8/layout/vList3#4"/>
    <dgm:cxn modelId="{4C29C7AB-6265-4208-935C-7C688D5CE582}" type="presParOf" srcId="{225E175A-487C-4C04-994E-403D4C92B03F}" destId="{201DD037-3F7B-40FC-A309-2273259F04E3}" srcOrd="0" destOrd="0" presId="urn:microsoft.com/office/officeart/2005/8/layout/vList3#4"/>
    <dgm:cxn modelId="{D71BC7D0-CA7A-46CD-9431-14CB8B5ECE56}" type="presParOf" srcId="{225E175A-487C-4C04-994E-403D4C92B03F}" destId="{920568FB-23D9-478F-A1CC-2802F8653121}" srcOrd="1" destOrd="0" presId="urn:microsoft.com/office/officeart/2005/8/layout/vList3#4"/>
    <dgm:cxn modelId="{EC1DF97C-ADAB-42F5-A502-3EE877AAB3E1}" type="presParOf" srcId="{94108053-F7F3-40F9-95BB-17F35EC77129}" destId="{376AFA0D-8163-4D71-92F0-2C096D4F6D6B}" srcOrd="1" destOrd="0" presId="urn:microsoft.com/office/officeart/2005/8/layout/vList3#4"/>
    <dgm:cxn modelId="{5EB620D7-CE99-4D33-BED5-7DE0B23AA482}" type="presParOf" srcId="{94108053-F7F3-40F9-95BB-17F35EC77129}" destId="{D4045E87-9E72-472F-8A2B-DC104938DC2D}" srcOrd="2" destOrd="0" presId="urn:microsoft.com/office/officeart/2005/8/layout/vList3#4"/>
    <dgm:cxn modelId="{6E9F78DF-3882-4078-8935-405334863249}" type="presParOf" srcId="{D4045E87-9E72-472F-8A2B-DC104938DC2D}" destId="{20488205-CE40-4C61-9082-FC8097C5A46C}" srcOrd="0" destOrd="0" presId="urn:microsoft.com/office/officeart/2005/8/layout/vList3#4"/>
    <dgm:cxn modelId="{C1739D6A-648B-4B19-BFA5-9C320E90895A}" type="presParOf" srcId="{D4045E87-9E72-472F-8A2B-DC104938DC2D}" destId="{D0FE66C6-4DB1-426D-8A2A-39A5D4449C3A}" srcOrd="1" destOrd="0" presId="urn:microsoft.com/office/officeart/2005/8/layout/vList3#4"/>
    <dgm:cxn modelId="{E4EE4082-F913-44DD-B8E0-F6B4B1EC13FE}" type="presParOf" srcId="{94108053-F7F3-40F9-95BB-17F35EC77129}" destId="{935D5761-A3DF-4656-802B-A32C1EC6E6A0}" srcOrd="3" destOrd="0" presId="urn:microsoft.com/office/officeart/2005/8/layout/vList3#4"/>
    <dgm:cxn modelId="{F6F7D359-28FF-4DF2-A5D5-8DACA8E91ECE}" type="presParOf" srcId="{94108053-F7F3-40F9-95BB-17F35EC77129}" destId="{41EC1A97-25BB-4710-AA72-2CD9D4487095}" srcOrd="4" destOrd="0" presId="urn:microsoft.com/office/officeart/2005/8/layout/vList3#4"/>
    <dgm:cxn modelId="{AF854AA0-E586-4EEC-9F6E-C2BE7FFFD5B3}" type="presParOf" srcId="{41EC1A97-25BB-4710-AA72-2CD9D4487095}" destId="{A67A1420-F19B-49CF-A41A-8A4012428387}" srcOrd="0" destOrd="0" presId="urn:microsoft.com/office/officeart/2005/8/layout/vList3#4"/>
    <dgm:cxn modelId="{92F6006B-D4AB-49C6-A7FE-F940D3AFAC6A}" type="presParOf" srcId="{41EC1A97-25BB-4710-AA72-2CD9D4487095}" destId="{F35008A5-80A0-42A6-8E9D-555281BB6972}" srcOrd="1" destOrd="0" presId="urn:microsoft.com/office/officeart/2005/8/layout/vList3#4"/>
    <dgm:cxn modelId="{4921961A-7FAB-4D35-8D90-06D941E1C584}" type="presParOf" srcId="{94108053-F7F3-40F9-95BB-17F35EC77129}" destId="{EB6228BB-F6D6-4A7E-9AF1-0D85099B08D7}" srcOrd="5" destOrd="0" presId="urn:microsoft.com/office/officeart/2005/8/layout/vList3#4"/>
    <dgm:cxn modelId="{6C587305-3B0C-40C3-9757-A34D29EC8A26}" type="presParOf" srcId="{94108053-F7F3-40F9-95BB-17F35EC77129}" destId="{405C68F5-9021-4CDB-B281-78471F246918}" srcOrd="6" destOrd="0" presId="urn:microsoft.com/office/officeart/2005/8/layout/vList3#4"/>
    <dgm:cxn modelId="{226B2319-97D1-4BAF-8452-06CAE2BBA867}" type="presParOf" srcId="{405C68F5-9021-4CDB-B281-78471F246918}" destId="{2550DC63-193A-4EB5-8D08-3FE2B59A5904}" srcOrd="0" destOrd="0" presId="urn:microsoft.com/office/officeart/2005/8/layout/vList3#4"/>
    <dgm:cxn modelId="{BE6B9BF1-7DBC-4521-A75C-15A192FB3C16}" type="presParOf" srcId="{405C68F5-9021-4CDB-B281-78471F246918}" destId="{764AFC8B-F2DC-4048-9CF8-B9277A6F6C53}" srcOrd="1" destOrd="0" presId="urn:microsoft.com/office/officeart/2005/8/layout/vList3#4"/>
    <dgm:cxn modelId="{AC7194C0-4466-469F-A1EE-E4AB1358A7A1}" type="presParOf" srcId="{94108053-F7F3-40F9-95BB-17F35EC77129}" destId="{2F01C60A-283D-45B7-9FA7-6FD3C5EB0957}" srcOrd="7" destOrd="0" presId="urn:microsoft.com/office/officeart/2005/8/layout/vList3#4"/>
    <dgm:cxn modelId="{3CE876A0-0471-4E87-91FE-6F59C8A43466}" type="presParOf" srcId="{94108053-F7F3-40F9-95BB-17F35EC77129}" destId="{AA1385AD-6D73-4909-8875-21A1DBA46784}" srcOrd="8" destOrd="0" presId="urn:microsoft.com/office/officeart/2005/8/layout/vList3#4"/>
    <dgm:cxn modelId="{EED97024-C7AB-4186-81FB-835EE709C411}" type="presParOf" srcId="{AA1385AD-6D73-4909-8875-21A1DBA46784}" destId="{BA8E5CFC-5A03-4FC1-935B-51C4F30B9656}" srcOrd="0" destOrd="0" presId="urn:microsoft.com/office/officeart/2005/8/layout/vList3#4"/>
    <dgm:cxn modelId="{76B159EE-2F6C-42D4-B070-F28B7C64E4A2}" type="presParOf" srcId="{AA1385AD-6D73-4909-8875-21A1DBA46784}" destId="{8D4AD20A-9E46-4780-A244-DDB1CF8AAD28}" srcOrd="1" destOrd="0" presId="urn:microsoft.com/office/officeart/2005/8/layout/vList3#4"/>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EE33702-9863-472D-9B95-BAB93E182AB6}" type="doc">
      <dgm:prSet loTypeId="urn:microsoft.com/office/officeart/2005/8/layout/vList3#5" loCatId="list" qsTypeId="urn:microsoft.com/office/officeart/2005/8/quickstyle/simple1" qsCatId="simple" csTypeId="urn:microsoft.com/office/officeart/2005/8/colors/accent1_2" csCatId="accent1" phldr="1"/>
      <dgm:spPr/>
      <dgm:t>
        <a:bodyPr/>
        <a:lstStyle/>
        <a:p>
          <a:endParaRPr lang="en-GB"/>
        </a:p>
      </dgm:t>
    </dgm:pt>
    <dgm:pt modelId="{E075477A-8E2E-461A-9602-0AB89FF6560A}">
      <dgm:prSet custT="1"/>
      <dgm:spPr/>
      <dgm:t>
        <a:bodyPr/>
        <a:lstStyle/>
        <a:p>
          <a:pPr rtl="0"/>
          <a:r>
            <a:rPr lang="en-US" sz="2800" b="1" i="1" dirty="0" smtClean="0"/>
            <a:t>What Evaluation examines: Contd</a:t>
          </a:r>
          <a:r>
            <a:rPr lang="en-US" sz="2400" b="1" dirty="0" smtClean="0"/>
            <a:t>.</a:t>
          </a:r>
          <a:endParaRPr lang="en-GB" sz="2400" dirty="0"/>
        </a:p>
      </dgm:t>
    </dgm:pt>
    <dgm:pt modelId="{E059CA15-7353-4795-8CC3-D146C26804A9}" type="parTrans" cxnId="{8F4531F0-C5B5-465F-8C63-4AF49B621750}">
      <dgm:prSet/>
      <dgm:spPr/>
      <dgm:t>
        <a:bodyPr/>
        <a:lstStyle/>
        <a:p>
          <a:endParaRPr lang="en-GB"/>
        </a:p>
      </dgm:t>
    </dgm:pt>
    <dgm:pt modelId="{8FF2E182-BBFC-4FED-8CA6-CFFFF3C027F0}" type="sibTrans" cxnId="{8F4531F0-C5B5-465F-8C63-4AF49B621750}">
      <dgm:prSet/>
      <dgm:spPr/>
      <dgm:t>
        <a:bodyPr/>
        <a:lstStyle/>
        <a:p>
          <a:endParaRPr lang="en-GB"/>
        </a:p>
      </dgm:t>
    </dgm:pt>
    <dgm:pt modelId="{8F458824-6AFA-49AF-AD6F-92CC995B4966}">
      <dgm:prSet/>
      <dgm:spPr/>
      <dgm:t>
        <a:bodyPr/>
        <a:lstStyle/>
        <a:p>
          <a:pPr rtl="0"/>
          <a:r>
            <a:rPr lang="en-US" dirty="0" smtClean="0"/>
            <a:t>Whether the objectives should be modified and improved upon; </a:t>
          </a:r>
          <a:endParaRPr lang="en-GB" dirty="0"/>
        </a:p>
      </dgm:t>
    </dgm:pt>
    <dgm:pt modelId="{4DBF737E-5E8A-48C9-9588-8AA9DD1C0EE5}" type="parTrans" cxnId="{EC18ADBC-8C1A-436A-AA64-B680CAAA2133}">
      <dgm:prSet/>
      <dgm:spPr/>
      <dgm:t>
        <a:bodyPr/>
        <a:lstStyle/>
        <a:p>
          <a:endParaRPr lang="en-GB"/>
        </a:p>
      </dgm:t>
    </dgm:pt>
    <dgm:pt modelId="{1DEBC36D-287C-40C3-9CC8-C4D35D9F0F5F}" type="sibTrans" cxnId="{EC18ADBC-8C1A-436A-AA64-B680CAAA2133}">
      <dgm:prSet/>
      <dgm:spPr/>
      <dgm:t>
        <a:bodyPr/>
        <a:lstStyle/>
        <a:p>
          <a:endParaRPr lang="en-GB"/>
        </a:p>
      </dgm:t>
    </dgm:pt>
    <dgm:pt modelId="{BCAA9A53-37BF-41C3-B15B-D46568D26D03}">
      <dgm:prSet/>
      <dgm:spPr/>
      <dgm:t>
        <a:bodyPr/>
        <a:lstStyle/>
        <a:p>
          <a:pPr rtl="0"/>
          <a:r>
            <a:rPr lang="en-US" dirty="0" smtClean="0"/>
            <a:t>Whether the facilities or resources and the execution procedure should be altered for additional thoroughness; </a:t>
          </a:r>
          <a:endParaRPr lang="en-GB" dirty="0"/>
        </a:p>
      </dgm:t>
    </dgm:pt>
    <dgm:pt modelId="{259A3646-C9BD-40BF-B13C-8902BDC066E3}" type="parTrans" cxnId="{7EF67434-1A3B-408E-B201-A1259F727B69}">
      <dgm:prSet/>
      <dgm:spPr/>
      <dgm:t>
        <a:bodyPr/>
        <a:lstStyle/>
        <a:p>
          <a:endParaRPr lang="en-GB"/>
        </a:p>
      </dgm:t>
    </dgm:pt>
    <dgm:pt modelId="{DE28B00F-979E-4286-B3E9-8A0FC62EF2B9}" type="sibTrans" cxnId="{7EF67434-1A3B-408E-B201-A1259F727B69}">
      <dgm:prSet/>
      <dgm:spPr/>
      <dgm:t>
        <a:bodyPr/>
        <a:lstStyle/>
        <a:p>
          <a:endParaRPr lang="en-GB"/>
        </a:p>
      </dgm:t>
    </dgm:pt>
    <dgm:pt modelId="{34B1D783-55AB-4E41-93A6-618A81E54A5A}">
      <dgm:prSet/>
      <dgm:spPr/>
      <dgm:t>
        <a:bodyPr/>
        <a:lstStyle/>
        <a:p>
          <a:pPr rtl="0"/>
          <a:r>
            <a:rPr lang="en-US" dirty="0" smtClean="0"/>
            <a:t>Whether the program or parts of it should be terminated either for having met all its goals or for its gross inability to achieve the set goals. </a:t>
          </a:r>
          <a:endParaRPr lang="en-GB" dirty="0"/>
        </a:p>
      </dgm:t>
    </dgm:pt>
    <dgm:pt modelId="{D7155586-F14E-40F9-BD80-1BD95D201EB5}" type="parTrans" cxnId="{4BBA9D01-00CE-4470-81E8-BC49C644F0BC}">
      <dgm:prSet/>
      <dgm:spPr/>
      <dgm:t>
        <a:bodyPr/>
        <a:lstStyle/>
        <a:p>
          <a:endParaRPr lang="en-GB"/>
        </a:p>
      </dgm:t>
    </dgm:pt>
    <dgm:pt modelId="{64EE3814-9BC3-43C8-A8EA-B350133B5BAB}" type="sibTrans" cxnId="{4BBA9D01-00CE-4470-81E8-BC49C644F0BC}">
      <dgm:prSet/>
      <dgm:spPr/>
      <dgm:t>
        <a:bodyPr/>
        <a:lstStyle/>
        <a:p>
          <a:endParaRPr lang="en-GB"/>
        </a:p>
      </dgm:t>
    </dgm:pt>
    <dgm:pt modelId="{51F99A94-3228-4D49-B570-3BB0A32EE375}" type="pres">
      <dgm:prSet presAssocID="{FEE33702-9863-472D-9B95-BAB93E182AB6}" presName="linearFlow" presStyleCnt="0">
        <dgm:presLayoutVars>
          <dgm:dir/>
          <dgm:resizeHandles val="exact"/>
        </dgm:presLayoutVars>
      </dgm:prSet>
      <dgm:spPr/>
      <dgm:t>
        <a:bodyPr/>
        <a:lstStyle/>
        <a:p>
          <a:endParaRPr lang="en-GB"/>
        </a:p>
      </dgm:t>
    </dgm:pt>
    <dgm:pt modelId="{78265D7F-322B-400D-8C24-3B9A9D53FF3D}" type="pres">
      <dgm:prSet presAssocID="{E075477A-8E2E-461A-9602-0AB89FF6560A}" presName="composite" presStyleCnt="0"/>
      <dgm:spPr/>
    </dgm:pt>
    <dgm:pt modelId="{8CCDD404-5D78-4B81-A4B6-DB0007979447}" type="pres">
      <dgm:prSet presAssocID="{E075477A-8E2E-461A-9602-0AB89FF6560A}" presName="imgShp" presStyleLbl="fgImgPlace1" presStyleIdx="0" presStyleCnt="4" custLinFactNeighborX="-76264" custLinFactNeighborY="5255"/>
      <dgm:spPr/>
    </dgm:pt>
    <dgm:pt modelId="{97EC9DF1-3207-44A9-80F1-3D9C63D82011}" type="pres">
      <dgm:prSet presAssocID="{E075477A-8E2E-461A-9602-0AB89FF6560A}" presName="txShp" presStyleLbl="node1" presStyleIdx="0" presStyleCnt="4" custScaleX="133574" custLinFactNeighborX="11130" custLinFactNeighborY="11191">
        <dgm:presLayoutVars>
          <dgm:bulletEnabled val="1"/>
        </dgm:presLayoutVars>
      </dgm:prSet>
      <dgm:spPr/>
      <dgm:t>
        <a:bodyPr/>
        <a:lstStyle/>
        <a:p>
          <a:endParaRPr lang="en-GB"/>
        </a:p>
      </dgm:t>
    </dgm:pt>
    <dgm:pt modelId="{E77DFB45-97B4-4778-B6EA-E525BEF21774}" type="pres">
      <dgm:prSet presAssocID="{8FF2E182-BBFC-4FED-8CA6-CFFFF3C027F0}" presName="spacing" presStyleCnt="0"/>
      <dgm:spPr/>
    </dgm:pt>
    <dgm:pt modelId="{7E89B864-C824-4EAC-9290-B6C56DBD3189}" type="pres">
      <dgm:prSet presAssocID="{8F458824-6AFA-49AF-AD6F-92CC995B4966}" presName="composite" presStyleCnt="0"/>
      <dgm:spPr/>
    </dgm:pt>
    <dgm:pt modelId="{DE07B597-F710-40C6-B072-15B521968344}" type="pres">
      <dgm:prSet presAssocID="{8F458824-6AFA-49AF-AD6F-92CC995B4966}" presName="imgShp" presStyleLbl="fgImgPlace1" presStyleIdx="1" presStyleCnt="4" custLinFactX="-1264" custLinFactNeighborX="-100000" custLinFactNeighborY="64"/>
      <dgm:spPr/>
    </dgm:pt>
    <dgm:pt modelId="{AFCF9462-836A-4224-BEA3-174770BD16A2}" type="pres">
      <dgm:prSet presAssocID="{8F458824-6AFA-49AF-AD6F-92CC995B4966}" presName="txShp" presStyleLbl="node1" presStyleIdx="1" presStyleCnt="4" custScaleX="133194" custLinFactNeighborX="12124" custLinFactNeighborY="64">
        <dgm:presLayoutVars>
          <dgm:bulletEnabled val="1"/>
        </dgm:presLayoutVars>
      </dgm:prSet>
      <dgm:spPr/>
      <dgm:t>
        <a:bodyPr/>
        <a:lstStyle/>
        <a:p>
          <a:endParaRPr lang="en-GB"/>
        </a:p>
      </dgm:t>
    </dgm:pt>
    <dgm:pt modelId="{7E125580-1B81-4BD6-B42A-0A4E1851AF98}" type="pres">
      <dgm:prSet presAssocID="{1DEBC36D-287C-40C3-9CC8-C4D35D9F0F5F}" presName="spacing" presStyleCnt="0"/>
      <dgm:spPr/>
    </dgm:pt>
    <dgm:pt modelId="{BD080511-6841-42C9-832F-C5F6FC6CDA3D}" type="pres">
      <dgm:prSet presAssocID="{BCAA9A53-37BF-41C3-B15B-D46568D26D03}" presName="composite" presStyleCnt="0"/>
      <dgm:spPr/>
    </dgm:pt>
    <dgm:pt modelId="{6FF641F0-D38C-44B6-85BB-BB29F1C9EE66}" type="pres">
      <dgm:prSet presAssocID="{BCAA9A53-37BF-41C3-B15B-D46568D26D03}" presName="imgShp" presStyleLbl="fgImgPlace1" presStyleIdx="2" presStyleCnt="4" custLinFactX="-1264" custLinFactNeighborX="-100000" custLinFactNeighborY="-5126"/>
      <dgm:spPr/>
    </dgm:pt>
    <dgm:pt modelId="{E6C144FA-3285-4D72-B805-B990692BEE08}" type="pres">
      <dgm:prSet presAssocID="{BCAA9A53-37BF-41C3-B15B-D46568D26D03}" presName="txShp" presStyleLbl="node1" presStyleIdx="2" presStyleCnt="4" custScaleX="132129" custLinFactNeighborX="9123" custLinFactNeighborY="-5126">
        <dgm:presLayoutVars>
          <dgm:bulletEnabled val="1"/>
        </dgm:presLayoutVars>
      </dgm:prSet>
      <dgm:spPr/>
      <dgm:t>
        <a:bodyPr/>
        <a:lstStyle/>
        <a:p>
          <a:endParaRPr lang="en-GB"/>
        </a:p>
      </dgm:t>
    </dgm:pt>
    <dgm:pt modelId="{16ADAA97-934B-4A9A-9D24-C9BFF9C826BD}" type="pres">
      <dgm:prSet presAssocID="{DE28B00F-979E-4286-B3E9-8A0FC62EF2B9}" presName="spacing" presStyleCnt="0"/>
      <dgm:spPr/>
    </dgm:pt>
    <dgm:pt modelId="{F2224459-A92C-4155-A329-C2012089C82E}" type="pres">
      <dgm:prSet presAssocID="{34B1D783-55AB-4E41-93A6-618A81E54A5A}" presName="composite" presStyleCnt="0"/>
      <dgm:spPr/>
    </dgm:pt>
    <dgm:pt modelId="{D7477118-9B28-408D-842E-1416EF068DFD}" type="pres">
      <dgm:prSet presAssocID="{34B1D783-55AB-4E41-93A6-618A81E54A5A}" presName="imgShp" presStyleLbl="fgImgPlace1" presStyleIdx="3" presStyleCnt="4" custLinFactX="-2903" custLinFactNeighborX="-100000" custLinFactNeighborY="1094"/>
      <dgm:spPr/>
    </dgm:pt>
    <dgm:pt modelId="{E395C964-38E9-4A45-95B3-102386403654}" type="pres">
      <dgm:prSet presAssocID="{34B1D783-55AB-4E41-93A6-618A81E54A5A}" presName="txShp" presStyleLbl="node1" presStyleIdx="3" presStyleCnt="4" custScaleX="132129" custLinFactNeighborX="8765" custLinFactNeighborY="-2263">
        <dgm:presLayoutVars>
          <dgm:bulletEnabled val="1"/>
        </dgm:presLayoutVars>
      </dgm:prSet>
      <dgm:spPr/>
      <dgm:t>
        <a:bodyPr/>
        <a:lstStyle/>
        <a:p>
          <a:endParaRPr lang="en-GB"/>
        </a:p>
      </dgm:t>
    </dgm:pt>
  </dgm:ptLst>
  <dgm:cxnLst>
    <dgm:cxn modelId="{A7DC1E2D-C2E4-4F0F-86C9-259A3F035760}" type="presOf" srcId="{E075477A-8E2E-461A-9602-0AB89FF6560A}" destId="{97EC9DF1-3207-44A9-80F1-3D9C63D82011}" srcOrd="0" destOrd="0" presId="urn:microsoft.com/office/officeart/2005/8/layout/vList3#5"/>
    <dgm:cxn modelId="{3E439622-6B97-490B-9514-7B20B01263C8}" type="presOf" srcId="{34B1D783-55AB-4E41-93A6-618A81E54A5A}" destId="{E395C964-38E9-4A45-95B3-102386403654}" srcOrd="0" destOrd="0" presId="urn:microsoft.com/office/officeart/2005/8/layout/vList3#5"/>
    <dgm:cxn modelId="{ED417CA7-4874-443F-B4CA-28A46B3E9E4C}" type="presOf" srcId="{8F458824-6AFA-49AF-AD6F-92CC995B4966}" destId="{AFCF9462-836A-4224-BEA3-174770BD16A2}" srcOrd="0" destOrd="0" presId="urn:microsoft.com/office/officeart/2005/8/layout/vList3#5"/>
    <dgm:cxn modelId="{EC18ADBC-8C1A-436A-AA64-B680CAAA2133}" srcId="{FEE33702-9863-472D-9B95-BAB93E182AB6}" destId="{8F458824-6AFA-49AF-AD6F-92CC995B4966}" srcOrd="1" destOrd="0" parTransId="{4DBF737E-5E8A-48C9-9588-8AA9DD1C0EE5}" sibTransId="{1DEBC36D-287C-40C3-9CC8-C4D35D9F0F5F}"/>
    <dgm:cxn modelId="{3E24FBE0-58FC-4520-84E9-E48CDF5D9F7B}" type="presOf" srcId="{BCAA9A53-37BF-41C3-B15B-D46568D26D03}" destId="{E6C144FA-3285-4D72-B805-B990692BEE08}" srcOrd="0" destOrd="0" presId="urn:microsoft.com/office/officeart/2005/8/layout/vList3#5"/>
    <dgm:cxn modelId="{4BBA9D01-00CE-4470-81E8-BC49C644F0BC}" srcId="{FEE33702-9863-472D-9B95-BAB93E182AB6}" destId="{34B1D783-55AB-4E41-93A6-618A81E54A5A}" srcOrd="3" destOrd="0" parTransId="{D7155586-F14E-40F9-BD80-1BD95D201EB5}" sibTransId="{64EE3814-9BC3-43C8-A8EA-B350133B5BAB}"/>
    <dgm:cxn modelId="{7EF67434-1A3B-408E-B201-A1259F727B69}" srcId="{FEE33702-9863-472D-9B95-BAB93E182AB6}" destId="{BCAA9A53-37BF-41C3-B15B-D46568D26D03}" srcOrd="2" destOrd="0" parTransId="{259A3646-C9BD-40BF-B13C-8902BDC066E3}" sibTransId="{DE28B00F-979E-4286-B3E9-8A0FC62EF2B9}"/>
    <dgm:cxn modelId="{8F4531F0-C5B5-465F-8C63-4AF49B621750}" srcId="{FEE33702-9863-472D-9B95-BAB93E182AB6}" destId="{E075477A-8E2E-461A-9602-0AB89FF6560A}" srcOrd="0" destOrd="0" parTransId="{E059CA15-7353-4795-8CC3-D146C26804A9}" sibTransId="{8FF2E182-BBFC-4FED-8CA6-CFFFF3C027F0}"/>
    <dgm:cxn modelId="{AA864FAD-D297-4555-B351-CA9FDF52321E}" type="presOf" srcId="{FEE33702-9863-472D-9B95-BAB93E182AB6}" destId="{51F99A94-3228-4D49-B570-3BB0A32EE375}" srcOrd="0" destOrd="0" presId="urn:microsoft.com/office/officeart/2005/8/layout/vList3#5"/>
    <dgm:cxn modelId="{208DEE64-D158-4ECD-9EC8-171BDBC5F758}" type="presParOf" srcId="{51F99A94-3228-4D49-B570-3BB0A32EE375}" destId="{78265D7F-322B-400D-8C24-3B9A9D53FF3D}" srcOrd="0" destOrd="0" presId="urn:microsoft.com/office/officeart/2005/8/layout/vList3#5"/>
    <dgm:cxn modelId="{0C71CC7F-95EA-4E9D-8FD4-B1254DD48DC3}" type="presParOf" srcId="{78265D7F-322B-400D-8C24-3B9A9D53FF3D}" destId="{8CCDD404-5D78-4B81-A4B6-DB0007979447}" srcOrd="0" destOrd="0" presId="urn:microsoft.com/office/officeart/2005/8/layout/vList3#5"/>
    <dgm:cxn modelId="{33E66342-B745-42D4-B125-01DFA820C434}" type="presParOf" srcId="{78265D7F-322B-400D-8C24-3B9A9D53FF3D}" destId="{97EC9DF1-3207-44A9-80F1-3D9C63D82011}" srcOrd="1" destOrd="0" presId="urn:microsoft.com/office/officeart/2005/8/layout/vList3#5"/>
    <dgm:cxn modelId="{9691F5D0-8603-4565-B189-6BC2E7D4B961}" type="presParOf" srcId="{51F99A94-3228-4D49-B570-3BB0A32EE375}" destId="{E77DFB45-97B4-4778-B6EA-E525BEF21774}" srcOrd="1" destOrd="0" presId="urn:microsoft.com/office/officeart/2005/8/layout/vList3#5"/>
    <dgm:cxn modelId="{2B1C8CE8-7D24-4CC5-A192-1CCD262E32A1}" type="presParOf" srcId="{51F99A94-3228-4D49-B570-3BB0A32EE375}" destId="{7E89B864-C824-4EAC-9290-B6C56DBD3189}" srcOrd="2" destOrd="0" presId="urn:microsoft.com/office/officeart/2005/8/layout/vList3#5"/>
    <dgm:cxn modelId="{A85D1DFC-79EA-47A3-9105-A079ADF48CAF}" type="presParOf" srcId="{7E89B864-C824-4EAC-9290-B6C56DBD3189}" destId="{DE07B597-F710-40C6-B072-15B521968344}" srcOrd="0" destOrd="0" presId="urn:microsoft.com/office/officeart/2005/8/layout/vList3#5"/>
    <dgm:cxn modelId="{AB8F8CC7-BA48-411F-B9EC-E11244F9BA40}" type="presParOf" srcId="{7E89B864-C824-4EAC-9290-B6C56DBD3189}" destId="{AFCF9462-836A-4224-BEA3-174770BD16A2}" srcOrd="1" destOrd="0" presId="urn:microsoft.com/office/officeart/2005/8/layout/vList3#5"/>
    <dgm:cxn modelId="{7A78989E-11F7-49DF-BA25-27F605C583EA}" type="presParOf" srcId="{51F99A94-3228-4D49-B570-3BB0A32EE375}" destId="{7E125580-1B81-4BD6-B42A-0A4E1851AF98}" srcOrd="3" destOrd="0" presId="urn:microsoft.com/office/officeart/2005/8/layout/vList3#5"/>
    <dgm:cxn modelId="{AFEE434A-D7C1-4B53-8B95-84E21354C4F7}" type="presParOf" srcId="{51F99A94-3228-4D49-B570-3BB0A32EE375}" destId="{BD080511-6841-42C9-832F-C5F6FC6CDA3D}" srcOrd="4" destOrd="0" presId="urn:microsoft.com/office/officeart/2005/8/layout/vList3#5"/>
    <dgm:cxn modelId="{56828E69-28DA-422A-999F-7C23E87D4E96}" type="presParOf" srcId="{BD080511-6841-42C9-832F-C5F6FC6CDA3D}" destId="{6FF641F0-D38C-44B6-85BB-BB29F1C9EE66}" srcOrd="0" destOrd="0" presId="urn:microsoft.com/office/officeart/2005/8/layout/vList3#5"/>
    <dgm:cxn modelId="{F8587B36-15C0-4AEE-99C7-F35160489449}" type="presParOf" srcId="{BD080511-6841-42C9-832F-C5F6FC6CDA3D}" destId="{E6C144FA-3285-4D72-B805-B990692BEE08}" srcOrd="1" destOrd="0" presId="urn:microsoft.com/office/officeart/2005/8/layout/vList3#5"/>
    <dgm:cxn modelId="{21D1F3D9-DFA9-4EB9-9B85-54C87F342167}" type="presParOf" srcId="{51F99A94-3228-4D49-B570-3BB0A32EE375}" destId="{16ADAA97-934B-4A9A-9D24-C9BFF9C826BD}" srcOrd="5" destOrd="0" presId="urn:microsoft.com/office/officeart/2005/8/layout/vList3#5"/>
    <dgm:cxn modelId="{485D4E10-7EC5-4CF2-B403-A609656AAB7B}" type="presParOf" srcId="{51F99A94-3228-4D49-B570-3BB0A32EE375}" destId="{F2224459-A92C-4155-A329-C2012089C82E}" srcOrd="6" destOrd="0" presId="urn:microsoft.com/office/officeart/2005/8/layout/vList3#5"/>
    <dgm:cxn modelId="{A0325DDD-1C8E-4CEC-89A6-41BF81A6D3D3}" type="presParOf" srcId="{F2224459-A92C-4155-A329-C2012089C82E}" destId="{D7477118-9B28-408D-842E-1416EF068DFD}" srcOrd="0" destOrd="0" presId="urn:microsoft.com/office/officeart/2005/8/layout/vList3#5"/>
    <dgm:cxn modelId="{A1A1C116-7E22-4121-A4FC-8E4356206984}" type="presParOf" srcId="{F2224459-A92C-4155-A329-C2012089C82E}" destId="{E395C964-38E9-4A45-95B3-102386403654}" srcOrd="1" destOrd="0" presId="urn:microsoft.com/office/officeart/2005/8/layout/vList3#5"/>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22B00B1-8732-466B-9A24-B33E85BD8F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FE825B77-D638-4F66-BF00-6A72823F4E4D}">
      <dgm:prSet/>
      <dgm:spPr/>
      <dgm:t>
        <a:bodyPr/>
        <a:lstStyle/>
        <a:p>
          <a:pPr rtl="0"/>
          <a:r>
            <a:rPr lang="en-US" dirty="0" smtClean="0"/>
            <a:t>Program evaluation is used to:</a:t>
          </a:r>
          <a:endParaRPr lang="en-GB" dirty="0"/>
        </a:p>
      </dgm:t>
    </dgm:pt>
    <dgm:pt modelId="{6CFB77AF-7C52-4704-A8B7-15D0142FAF8B}" type="parTrans" cxnId="{77839554-0C9E-4ED2-B892-9E002DDD3D53}">
      <dgm:prSet/>
      <dgm:spPr/>
      <dgm:t>
        <a:bodyPr/>
        <a:lstStyle/>
        <a:p>
          <a:endParaRPr lang="en-GB"/>
        </a:p>
      </dgm:t>
    </dgm:pt>
    <dgm:pt modelId="{09417DF3-EDDF-45E2-9D77-DFAEA9F07E81}" type="sibTrans" cxnId="{77839554-0C9E-4ED2-B892-9E002DDD3D53}">
      <dgm:prSet/>
      <dgm:spPr/>
      <dgm:t>
        <a:bodyPr/>
        <a:lstStyle/>
        <a:p>
          <a:endParaRPr lang="en-GB"/>
        </a:p>
      </dgm:t>
    </dgm:pt>
    <dgm:pt modelId="{404E81FC-7E2D-4D7E-AF74-7786AC0F3311}">
      <dgm:prSet custT="1"/>
      <dgm:spPr/>
      <dgm:t>
        <a:bodyPr/>
        <a:lstStyle/>
        <a:p>
          <a:pPr rtl="0"/>
          <a:r>
            <a:rPr lang="en-US" sz="2000" dirty="0" smtClean="0">
              <a:solidFill>
                <a:schemeClr val="tx1"/>
              </a:solidFill>
            </a:rPr>
            <a:t>Understand, verify and increase the impact of products or services on customers or clients; and to accurately specify what would be an excellent product or service to all the stakeholders</a:t>
          </a:r>
          <a:r>
            <a:rPr lang="en-US" sz="2000" dirty="0" smtClean="0"/>
            <a:t>. </a:t>
          </a:r>
          <a:endParaRPr lang="en-GB" sz="2000" dirty="0"/>
        </a:p>
      </dgm:t>
    </dgm:pt>
    <dgm:pt modelId="{FC10CA9E-73D2-4A00-A86B-92AF952A7B67}" type="parTrans" cxnId="{A33AB7B0-695E-4717-A62B-245E684A35DA}">
      <dgm:prSet/>
      <dgm:spPr/>
      <dgm:t>
        <a:bodyPr/>
        <a:lstStyle/>
        <a:p>
          <a:endParaRPr lang="en-GB"/>
        </a:p>
      </dgm:t>
    </dgm:pt>
    <dgm:pt modelId="{BCA3F998-A518-4A61-A9F6-EAE161FD18B6}" type="sibTrans" cxnId="{A33AB7B0-695E-4717-A62B-245E684A35DA}">
      <dgm:prSet/>
      <dgm:spPr/>
      <dgm:t>
        <a:bodyPr/>
        <a:lstStyle/>
        <a:p>
          <a:endParaRPr lang="en-GB"/>
        </a:p>
      </dgm:t>
    </dgm:pt>
    <dgm:pt modelId="{EE5D8D89-F918-430B-86EA-A4A37E8B2395}">
      <dgm:prSet/>
      <dgm:spPr/>
      <dgm:t>
        <a:bodyPr/>
        <a:lstStyle/>
        <a:p>
          <a:pPr rtl="0"/>
          <a:r>
            <a:rPr lang="en-US" b="1" dirty="0" smtClean="0">
              <a:solidFill>
                <a:schemeClr val="tx1"/>
              </a:solidFill>
            </a:rPr>
            <a:t>Improve delivery mechanisms to be more efficient and less costly</a:t>
          </a:r>
          <a:r>
            <a:rPr lang="en-US" dirty="0" smtClean="0"/>
            <a:t>. </a:t>
          </a:r>
          <a:endParaRPr lang="en-GB" dirty="0"/>
        </a:p>
      </dgm:t>
    </dgm:pt>
    <dgm:pt modelId="{48BE1AA5-1A20-4E56-A0CB-304804D51EC1}" type="parTrans" cxnId="{36AFDAE3-842D-454F-8AF2-4E903395DB4B}">
      <dgm:prSet/>
      <dgm:spPr/>
      <dgm:t>
        <a:bodyPr/>
        <a:lstStyle/>
        <a:p>
          <a:endParaRPr lang="en-GB"/>
        </a:p>
      </dgm:t>
    </dgm:pt>
    <dgm:pt modelId="{FBF6CD98-368C-4E58-AA30-E5A9F2A4670E}" type="sibTrans" cxnId="{36AFDAE3-842D-454F-8AF2-4E903395DB4B}">
      <dgm:prSet/>
      <dgm:spPr/>
      <dgm:t>
        <a:bodyPr/>
        <a:lstStyle/>
        <a:p>
          <a:endParaRPr lang="en-GB"/>
        </a:p>
      </dgm:t>
    </dgm:pt>
    <dgm:pt modelId="{A179F81D-E5C8-44AF-B099-2FF339D321F1}">
      <dgm:prSet/>
      <dgm:spPr/>
      <dgm:t>
        <a:bodyPr/>
        <a:lstStyle/>
        <a:p>
          <a:pPr rtl="0"/>
          <a:r>
            <a:rPr lang="en-US" b="1" dirty="0" smtClean="0">
              <a:solidFill>
                <a:schemeClr val="tx1"/>
              </a:solidFill>
            </a:rPr>
            <a:t>Correctly identify program strengths and weaknesses for improvement</a:t>
          </a:r>
          <a:r>
            <a:rPr lang="en-US" dirty="0" smtClean="0"/>
            <a:t>.</a:t>
          </a:r>
          <a:endParaRPr lang="en-GB" dirty="0"/>
        </a:p>
      </dgm:t>
    </dgm:pt>
    <dgm:pt modelId="{E0B2CCBE-7980-40E1-8A82-208405BD394E}" type="parTrans" cxnId="{927244D8-A917-4425-8964-81825A107557}">
      <dgm:prSet/>
      <dgm:spPr/>
      <dgm:t>
        <a:bodyPr/>
        <a:lstStyle/>
        <a:p>
          <a:endParaRPr lang="en-GB"/>
        </a:p>
      </dgm:t>
    </dgm:pt>
    <dgm:pt modelId="{3DC95566-1C2D-46AE-824F-A7670A0543C7}" type="sibTrans" cxnId="{927244D8-A917-4425-8964-81825A107557}">
      <dgm:prSet/>
      <dgm:spPr/>
      <dgm:t>
        <a:bodyPr/>
        <a:lstStyle/>
        <a:p>
          <a:endParaRPr lang="en-GB"/>
        </a:p>
      </dgm:t>
    </dgm:pt>
    <dgm:pt modelId="{219337B5-A6C3-4645-AB88-9500705F3AAF}">
      <dgm:prSet/>
      <dgm:spPr/>
      <dgm:t>
        <a:bodyPr/>
        <a:lstStyle/>
        <a:p>
          <a:pPr rtl="0"/>
          <a:r>
            <a:rPr lang="en-US" b="1" dirty="0" smtClean="0">
              <a:solidFill>
                <a:schemeClr val="tx1"/>
              </a:solidFill>
            </a:rPr>
            <a:t>Verification that the program is really running or implemented as planned</a:t>
          </a:r>
          <a:r>
            <a:rPr lang="en-US" dirty="0" smtClean="0"/>
            <a:t>. </a:t>
          </a:r>
          <a:endParaRPr lang="en-GB" dirty="0"/>
        </a:p>
      </dgm:t>
    </dgm:pt>
    <dgm:pt modelId="{0C0625B8-D4CA-42A9-8F30-9B607164BCBF}" type="parTrans" cxnId="{0DFAFE9E-7202-4B4E-BC22-710E8A585311}">
      <dgm:prSet/>
      <dgm:spPr/>
      <dgm:t>
        <a:bodyPr/>
        <a:lstStyle/>
        <a:p>
          <a:endParaRPr lang="en-GB"/>
        </a:p>
      </dgm:t>
    </dgm:pt>
    <dgm:pt modelId="{06B08024-49AA-48F3-97E1-944DEB4AB1B9}" type="sibTrans" cxnId="{0DFAFE9E-7202-4B4E-BC22-710E8A585311}">
      <dgm:prSet/>
      <dgm:spPr/>
      <dgm:t>
        <a:bodyPr/>
        <a:lstStyle/>
        <a:p>
          <a:endParaRPr lang="en-GB"/>
        </a:p>
      </dgm:t>
    </dgm:pt>
    <dgm:pt modelId="{F8E29A33-A843-42A4-82D1-132F105AB075}" type="pres">
      <dgm:prSet presAssocID="{722B00B1-8732-466B-9A24-B33E85BD8F71}" presName="linear" presStyleCnt="0">
        <dgm:presLayoutVars>
          <dgm:animLvl val="lvl"/>
          <dgm:resizeHandles val="exact"/>
        </dgm:presLayoutVars>
      </dgm:prSet>
      <dgm:spPr/>
      <dgm:t>
        <a:bodyPr/>
        <a:lstStyle/>
        <a:p>
          <a:endParaRPr lang="en-GB"/>
        </a:p>
      </dgm:t>
    </dgm:pt>
    <dgm:pt modelId="{559D5538-288F-4192-BAB2-14A009030A3E}" type="pres">
      <dgm:prSet presAssocID="{FE825B77-D638-4F66-BF00-6A72823F4E4D}" presName="parentText" presStyleLbl="node1" presStyleIdx="0" presStyleCnt="5" custScaleY="59020" custLinFactNeighborY="-90794">
        <dgm:presLayoutVars>
          <dgm:chMax val="0"/>
          <dgm:bulletEnabled val="1"/>
        </dgm:presLayoutVars>
      </dgm:prSet>
      <dgm:spPr/>
      <dgm:t>
        <a:bodyPr/>
        <a:lstStyle/>
        <a:p>
          <a:endParaRPr lang="en-GB"/>
        </a:p>
      </dgm:t>
    </dgm:pt>
    <dgm:pt modelId="{E928D3F8-CEE7-485C-BA15-20FBE5ECBA90}" type="pres">
      <dgm:prSet presAssocID="{09417DF3-EDDF-45E2-9D77-DFAEA9F07E81}" presName="spacer" presStyleCnt="0"/>
      <dgm:spPr/>
    </dgm:pt>
    <dgm:pt modelId="{C8172D8D-119C-415A-9B56-51426AD43B80}" type="pres">
      <dgm:prSet presAssocID="{404E81FC-7E2D-4D7E-AF74-7786AC0F3311}" presName="parentText" presStyleLbl="node1" presStyleIdx="1" presStyleCnt="5" custScaleY="145137">
        <dgm:presLayoutVars>
          <dgm:chMax val="0"/>
          <dgm:bulletEnabled val="1"/>
        </dgm:presLayoutVars>
      </dgm:prSet>
      <dgm:spPr/>
      <dgm:t>
        <a:bodyPr/>
        <a:lstStyle/>
        <a:p>
          <a:endParaRPr lang="en-GB"/>
        </a:p>
      </dgm:t>
    </dgm:pt>
    <dgm:pt modelId="{AF0A545B-7575-45DD-A07E-4308258AC8A6}" type="pres">
      <dgm:prSet presAssocID="{BCA3F998-A518-4A61-A9F6-EAE161FD18B6}" presName="spacer" presStyleCnt="0"/>
      <dgm:spPr/>
    </dgm:pt>
    <dgm:pt modelId="{78E6F8EF-09E1-47D1-8F56-F6A8A175A915}" type="pres">
      <dgm:prSet presAssocID="{EE5D8D89-F918-430B-86EA-A4A37E8B2395}" presName="parentText" presStyleLbl="node1" presStyleIdx="2" presStyleCnt="5">
        <dgm:presLayoutVars>
          <dgm:chMax val="0"/>
          <dgm:bulletEnabled val="1"/>
        </dgm:presLayoutVars>
      </dgm:prSet>
      <dgm:spPr/>
      <dgm:t>
        <a:bodyPr/>
        <a:lstStyle/>
        <a:p>
          <a:endParaRPr lang="en-GB"/>
        </a:p>
      </dgm:t>
    </dgm:pt>
    <dgm:pt modelId="{703C67CC-CB2D-404B-95C2-0350808488E1}" type="pres">
      <dgm:prSet presAssocID="{FBF6CD98-368C-4E58-AA30-E5A9F2A4670E}" presName="spacer" presStyleCnt="0"/>
      <dgm:spPr/>
    </dgm:pt>
    <dgm:pt modelId="{0AA9E42A-6909-4B4C-9569-A0455176A5AB}" type="pres">
      <dgm:prSet presAssocID="{A179F81D-E5C8-44AF-B099-2FF339D321F1}" presName="parentText" presStyleLbl="node1" presStyleIdx="3" presStyleCnt="5">
        <dgm:presLayoutVars>
          <dgm:chMax val="0"/>
          <dgm:bulletEnabled val="1"/>
        </dgm:presLayoutVars>
      </dgm:prSet>
      <dgm:spPr/>
      <dgm:t>
        <a:bodyPr/>
        <a:lstStyle/>
        <a:p>
          <a:endParaRPr lang="en-GB"/>
        </a:p>
      </dgm:t>
    </dgm:pt>
    <dgm:pt modelId="{3EC4F193-AE89-4D75-B9FB-532A28B945C6}" type="pres">
      <dgm:prSet presAssocID="{3DC95566-1C2D-46AE-824F-A7670A0543C7}" presName="spacer" presStyleCnt="0"/>
      <dgm:spPr/>
    </dgm:pt>
    <dgm:pt modelId="{09EFB163-D6D5-455B-8D40-D2D886220E97}" type="pres">
      <dgm:prSet presAssocID="{219337B5-A6C3-4645-AB88-9500705F3AAF}" presName="parentText" presStyleLbl="node1" presStyleIdx="4" presStyleCnt="5">
        <dgm:presLayoutVars>
          <dgm:chMax val="0"/>
          <dgm:bulletEnabled val="1"/>
        </dgm:presLayoutVars>
      </dgm:prSet>
      <dgm:spPr/>
      <dgm:t>
        <a:bodyPr/>
        <a:lstStyle/>
        <a:p>
          <a:endParaRPr lang="en-GB"/>
        </a:p>
      </dgm:t>
    </dgm:pt>
  </dgm:ptLst>
  <dgm:cxnLst>
    <dgm:cxn modelId="{77839554-0C9E-4ED2-B892-9E002DDD3D53}" srcId="{722B00B1-8732-466B-9A24-B33E85BD8F71}" destId="{FE825B77-D638-4F66-BF00-6A72823F4E4D}" srcOrd="0" destOrd="0" parTransId="{6CFB77AF-7C52-4704-A8B7-15D0142FAF8B}" sibTransId="{09417DF3-EDDF-45E2-9D77-DFAEA9F07E81}"/>
    <dgm:cxn modelId="{0DFAFE9E-7202-4B4E-BC22-710E8A585311}" srcId="{722B00B1-8732-466B-9A24-B33E85BD8F71}" destId="{219337B5-A6C3-4645-AB88-9500705F3AAF}" srcOrd="4" destOrd="0" parTransId="{0C0625B8-D4CA-42A9-8F30-9B607164BCBF}" sibTransId="{06B08024-49AA-48F3-97E1-944DEB4AB1B9}"/>
    <dgm:cxn modelId="{87196EAD-AE4A-4CDC-AF70-51162441CCD0}" type="presOf" srcId="{404E81FC-7E2D-4D7E-AF74-7786AC0F3311}" destId="{C8172D8D-119C-415A-9B56-51426AD43B80}" srcOrd="0" destOrd="0" presId="urn:microsoft.com/office/officeart/2005/8/layout/vList2"/>
    <dgm:cxn modelId="{36AFDAE3-842D-454F-8AF2-4E903395DB4B}" srcId="{722B00B1-8732-466B-9A24-B33E85BD8F71}" destId="{EE5D8D89-F918-430B-86EA-A4A37E8B2395}" srcOrd="2" destOrd="0" parTransId="{48BE1AA5-1A20-4E56-A0CB-304804D51EC1}" sibTransId="{FBF6CD98-368C-4E58-AA30-E5A9F2A4670E}"/>
    <dgm:cxn modelId="{4D197C14-F320-4A13-ABCD-7D6520FE73A8}" type="presOf" srcId="{722B00B1-8732-466B-9A24-B33E85BD8F71}" destId="{F8E29A33-A843-42A4-82D1-132F105AB075}" srcOrd="0" destOrd="0" presId="urn:microsoft.com/office/officeart/2005/8/layout/vList2"/>
    <dgm:cxn modelId="{927244D8-A917-4425-8964-81825A107557}" srcId="{722B00B1-8732-466B-9A24-B33E85BD8F71}" destId="{A179F81D-E5C8-44AF-B099-2FF339D321F1}" srcOrd="3" destOrd="0" parTransId="{E0B2CCBE-7980-40E1-8A82-208405BD394E}" sibTransId="{3DC95566-1C2D-46AE-824F-A7670A0543C7}"/>
    <dgm:cxn modelId="{2E561262-1189-4EC8-B675-61C473D97C23}" type="presOf" srcId="{219337B5-A6C3-4645-AB88-9500705F3AAF}" destId="{09EFB163-D6D5-455B-8D40-D2D886220E97}" srcOrd="0" destOrd="0" presId="urn:microsoft.com/office/officeart/2005/8/layout/vList2"/>
    <dgm:cxn modelId="{B828BAC2-BF0B-405C-83BA-DA6DF16CF22B}" type="presOf" srcId="{EE5D8D89-F918-430B-86EA-A4A37E8B2395}" destId="{78E6F8EF-09E1-47D1-8F56-F6A8A175A915}" srcOrd="0" destOrd="0" presId="urn:microsoft.com/office/officeart/2005/8/layout/vList2"/>
    <dgm:cxn modelId="{A33AB7B0-695E-4717-A62B-245E684A35DA}" srcId="{722B00B1-8732-466B-9A24-B33E85BD8F71}" destId="{404E81FC-7E2D-4D7E-AF74-7786AC0F3311}" srcOrd="1" destOrd="0" parTransId="{FC10CA9E-73D2-4A00-A86B-92AF952A7B67}" sibTransId="{BCA3F998-A518-4A61-A9F6-EAE161FD18B6}"/>
    <dgm:cxn modelId="{F45931D0-CD3C-443C-B4A1-5FB948FA5FB2}" type="presOf" srcId="{FE825B77-D638-4F66-BF00-6A72823F4E4D}" destId="{559D5538-288F-4192-BAB2-14A009030A3E}" srcOrd="0" destOrd="0" presId="urn:microsoft.com/office/officeart/2005/8/layout/vList2"/>
    <dgm:cxn modelId="{21FC2B70-78DB-4CAC-9E18-3EF9011AF65B}" type="presOf" srcId="{A179F81D-E5C8-44AF-B099-2FF339D321F1}" destId="{0AA9E42A-6909-4B4C-9569-A0455176A5AB}" srcOrd="0" destOrd="0" presId="urn:microsoft.com/office/officeart/2005/8/layout/vList2"/>
    <dgm:cxn modelId="{EB1F7881-B26E-43CB-A73C-3278E848B7F9}" type="presParOf" srcId="{F8E29A33-A843-42A4-82D1-132F105AB075}" destId="{559D5538-288F-4192-BAB2-14A009030A3E}" srcOrd="0" destOrd="0" presId="urn:microsoft.com/office/officeart/2005/8/layout/vList2"/>
    <dgm:cxn modelId="{5E84511B-3D8E-46C4-8E8F-6FEB1429CC6D}" type="presParOf" srcId="{F8E29A33-A843-42A4-82D1-132F105AB075}" destId="{E928D3F8-CEE7-485C-BA15-20FBE5ECBA90}" srcOrd="1" destOrd="0" presId="urn:microsoft.com/office/officeart/2005/8/layout/vList2"/>
    <dgm:cxn modelId="{E5EDD0F9-4BF5-40C8-8AD3-04F90E32A6B6}" type="presParOf" srcId="{F8E29A33-A843-42A4-82D1-132F105AB075}" destId="{C8172D8D-119C-415A-9B56-51426AD43B80}" srcOrd="2" destOrd="0" presId="urn:microsoft.com/office/officeart/2005/8/layout/vList2"/>
    <dgm:cxn modelId="{D822BA03-6FF4-46A7-95DD-7EB8731CB245}" type="presParOf" srcId="{F8E29A33-A843-42A4-82D1-132F105AB075}" destId="{AF0A545B-7575-45DD-A07E-4308258AC8A6}" srcOrd="3" destOrd="0" presId="urn:microsoft.com/office/officeart/2005/8/layout/vList2"/>
    <dgm:cxn modelId="{95DEDF55-7023-49E3-B24D-C79F10221AD7}" type="presParOf" srcId="{F8E29A33-A843-42A4-82D1-132F105AB075}" destId="{78E6F8EF-09E1-47D1-8F56-F6A8A175A915}" srcOrd="4" destOrd="0" presId="urn:microsoft.com/office/officeart/2005/8/layout/vList2"/>
    <dgm:cxn modelId="{6C6D3658-CEDA-4E4E-B6DD-F673F7E5CAA4}" type="presParOf" srcId="{F8E29A33-A843-42A4-82D1-132F105AB075}" destId="{703C67CC-CB2D-404B-95C2-0350808488E1}" srcOrd="5" destOrd="0" presId="urn:microsoft.com/office/officeart/2005/8/layout/vList2"/>
    <dgm:cxn modelId="{F118BA29-B827-4B62-8812-CD2C9409E142}" type="presParOf" srcId="{F8E29A33-A843-42A4-82D1-132F105AB075}" destId="{0AA9E42A-6909-4B4C-9569-A0455176A5AB}" srcOrd="6" destOrd="0" presId="urn:microsoft.com/office/officeart/2005/8/layout/vList2"/>
    <dgm:cxn modelId="{5A868621-6573-4928-BD12-EE5B1E97CC5F}" type="presParOf" srcId="{F8E29A33-A843-42A4-82D1-132F105AB075}" destId="{3EC4F193-AE89-4D75-B9FB-532A28B945C6}" srcOrd="7" destOrd="0" presId="urn:microsoft.com/office/officeart/2005/8/layout/vList2"/>
    <dgm:cxn modelId="{86A60B72-3AF2-4A00-91A5-30582383BD90}" type="presParOf" srcId="{F8E29A33-A843-42A4-82D1-132F105AB075}" destId="{09EFB163-D6D5-455B-8D40-D2D886220E97}" srcOrd="8" destOrd="0" presId="urn:microsoft.com/office/officeart/2005/8/layout/vList2"/>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F1210EE4-EB52-44CA-8187-22CA01E61C7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9A2EA5B3-1646-4089-8DB1-29478C17F491}">
      <dgm:prSet/>
      <dgm:spPr/>
      <dgm:t>
        <a:bodyPr/>
        <a:lstStyle/>
        <a:p>
          <a:pPr rtl="0"/>
          <a:r>
            <a:rPr lang="en-US" dirty="0" smtClean="0">
              <a:solidFill>
                <a:schemeClr val="tx1"/>
              </a:solidFill>
            </a:rPr>
            <a:t>Smoothen management's thinking about the program, its goals, how it is meeting the goals, and setting of superexcellent goals. </a:t>
          </a:r>
          <a:endParaRPr lang="en-GB" dirty="0">
            <a:solidFill>
              <a:schemeClr val="tx1"/>
            </a:solidFill>
          </a:endParaRPr>
        </a:p>
      </dgm:t>
    </dgm:pt>
    <dgm:pt modelId="{ABE2EE2C-DC78-42D5-9F79-C8C6BD0B409A}" type="parTrans" cxnId="{18E60066-116D-4C03-A50C-0B2D38A17861}">
      <dgm:prSet/>
      <dgm:spPr/>
      <dgm:t>
        <a:bodyPr/>
        <a:lstStyle/>
        <a:p>
          <a:endParaRPr lang="en-GB"/>
        </a:p>
      </dgm:t>
    </dgm:pt>
    <dgm:pt modelId="{C06119C3-A92C-4ACA-8C24-A974F8310012}" type="sibTrans" cxnId="{18E60066-116D-4C03-A50C-0B2D38A17861}">
      <dgm:prSet/>
      <dgm:spPr/>
      <dgm:t>
        <a:bodyPr/>
        <a:lstStyle/>
        <a:p>
          <a:endParaRPr lang="en-GB"/>
        </a:p>
      </dgm:t>
    </dgm:pt>
    <dgm:pt modelId="{501E8135-3DDB-40EB-91BA-14C561FB09BA}">
      <dgm:prSet/>
      <dgm:spPr/>
      <dgm:t>
        <a:bodyPr/>
        <a:lstStyle/>
        <a:p>
          <a:pPr rtl="0"/>
          <a:r>
            <a:rPr lang="en-US" dirty="0" smtClean="0">
              <a:solidFill>
                <a:schemeClr val="tx1"/>
              </a:solidFill>
            </a:rPr>
            <a:t>Produce data and results for promoting services to the public</a:t>
          </a:r>
          <a:r>
            <a:rPr lang="en-US" dirty="0" smtClean="0"/>
            <a:t>.</a:t>
          </a:r>
          <a:endParaRPr lang="en-GB" dirty="0"/>
        </a:p>
      </dgm:t>
    </dgm:pt>
    <dgm:pt modelId="{07D732AC-1E92-40A2-AC44-A971AA4BA8C7}" type="parTrans" cxnId="{15FA8BDF-AA98-4074-BB6F-7ED825653D33}">
      <dgm:prSet/>
      <dgm:spPr/>
      <dgm:t>
        <a:bodyPr/>
        <a:lstStyle/>
        <a:p>
          <a:endParaRPr lang="en-GB"/>
        </a:p>
      </dgm:t>
    </dgm:pt>
    <dgm:pt modelId="{B7CED9C8-83FF-49B9-976E-AA10AB6BCC9A}" type="sibTrans" cxnId="{15FA8BDF-AA98-4074-BB6F-7ED825653D33}">
      <dgm:prSet/>
      <dgm:spPr/>
      <dgm:t>
        <a:bodyPr/>
        <a:lstStyle/>
        <a:p>
          <a:endParaRPr lang="en-GB"/>
        </a:p>
      </dgm:t>
    </dgm:pt>
    <dgm:pt modelId="{5BC68BE7-FC97-408C-BC43-DC7C2D566DB6}">
      <dgm:prSet/>
      <dgm:spPr/>
      <dgm:t>
        <a:bodyPr/>
        <a:lstStyle/>
        <a:p>
          <a:pPr rtl="0"/>
          <a:r>
            <a:rPr lang="en-US" dirty="0" smtClean="0">
              <a:solidFill>
                <a:schemeClr val="tx1"/>
              </a:solidFill>
            </a:rPr>
            <a:t>Produce valid comparisons between programs to decide which should be retained.</a:t>
          </a:r>
          <a:endParaRPr lang="en-GB" dirty="0">
            <a:solidFill>
              <a:schemeClr val="tx1"/>
            </a:solidFill>
          </a:endParaRPr>
        </a:p>
      </dgm:t>
    </dgm:pt>
    <dgm:pt modelId="{FBCC8806-B285-4A57-9EBD-3FCB514DC609}" type="parTrans" cxnId="{11CC0A80-0E39-403D-ABC9-47588939A114}">
      <dgm:prSet/>
      <dgm:spPr/>
      <dgm:t>
        <a:bodyPr/>
        <a:lstStyle/>
        <a:p>
          <a:endParaRPr lang="en-GB"/>
        </a:p>
      </dgm:t>
    </dgm:pt>
    <dgm:pt modelId="{D0344E3A-CAAC-4C39-AD38-E294B8EF9210}" type="sibTrans" cxnId="{11CC0A80-0E39-403D-ABC9-47588939A114}">
      <dgm:prSet/>
      <dgm:spPr/>
      <dgm:t>
        <a:bodyPr/>
        <a:lstStyle/>
        <a:p>
          <a:endParaRPr lang="en-GB"/>
        </a:p>
      </dgm:t>
    </dgm:pt>
    <dgm:pt modelId="{ECE88B71-6080-4C5C-851E-F75B2A953853}">
      <dgm:prSet/>
      <dgm:spPr/>
      <dgm:t>
        <a:bodyPr/>
        <a:lstStyle/>
        <a:p>
          <a:pPr rtl="0"/>
          <a:r>
            <a:rPr lang="en-US" dirty="0" smtClean="0">
              <a:solidFill>
                <a:schemeClr val="tx1"/>
              </a:solidFill>
            </a:rPr>
            <a:t>Fully examine and describe effective programs for duplication elsewhere.</a:t>
          </a:r>
          <a:endParaRPr lang="en-GB" dirty="0">
            <a:solidFill>
              <a:schemeClr val="tx1"/>
            </a:solidFill>
          </a:endParaRPr>
        </a:p>
      </dgm:t>
    </dgm:pt>
    <dgm:pt modelId="{AA1DE97C-536B-4D3C-9C0A-249B6C3C572F}" type="parTrans" cxnId="{F15990F4-EF17-44C6-9718-A3C926994580}">
      <dgm:prSet/>
      <dgm:spPr/>
      <dgm:t>
        <a:bodyPr/>
        <a:lstStyle/>
        <a:p>
          <a:endParaRPr lang="en-GB"/>
        </a:p>
      </dgm:t>
    </dgm:pt>
    <dgm:pt modelId="{5AFF47F0-379D-4A75-AC08-2EA6F18BFDD7}" type="sibTrans" cxnId="{F15990F4-EF17-44C6-9718-A3C926994580}">
      <dgm:prSet/>
      <dgm:spPr/>
      <dgm:t>
        <a:bodyPr/>
        <a:lstStyle/>
        <a:p>
          <a:endParaRPr lang="en-GB"/>
        </a:p>
      </dgm:t>
    </dgm:pt>
    <dgm:pt modelId="{FB189E4B-2CE3-4447-A48E-1C666D37E162}" type="pres">
      <dgm:prSet presAssocID="{F1210EE4-EB52-44CA-8187-22CA01E61C74}" presName="linear" presStyleCnt="0">
        <dgm:presLayoutVars>
          <dgm:animLvl val="lvl"/>
          <dgm:resizeHandles val="exact"/>
        </dgm:presLayoutVars>
      </dgm:prSet>
      <dgm:spPr/>
      <dgm:t>
        <a:bodyPr/>
        <a:lstStyle/>
        <a:p>
          <a:endParaRPr lang="en-GB"/>
        </a:p>
      </dgm:t>
    </dgm:pt>
    <dgm:pt modelId="{6DA2F847-A1D2-4B53-8B06-0A8593ABF704}" type="pres">
      <dgm:prSet presAssocID="{9A2EA5B3-1646-4089-8DB1-29478C17F491}" presName="parentText" presStyleLbl="node1" presStyleIdx="0" presStyleCnt="4">
        <dgm:presLayoutVars>
          <dgm:chMax val="0"/>
          <dgm:bulletEnabled val="1"/>
        </dgm:presLayoutVars>
      </dgm:prSet>
      <dgm:spPr/>
      <dgm:t>
        <a:bodyPr/>
        <a:lstStyle/>
        <a:p>
          <a:endParaRPr lang="en-GB"/>
        </a:p>
      </dgm:t>
    </dgm:pt>
    <dgm:pt modelId="{4970DD9C-1BFD-4D93-92D1-A75CDA84F9ED}" type="pres">
      <dgm:prSet presAssocID="{C06119C3-A92C-4ACA-8C24-A974F8310012}" presName="spacer" presStyleCnt="0"/>
      <dgm:spPr/>
    </dgm:pt>
    <dgm:pt modelId="{5A367CEA-A215-49CD-8A4C-986E0D07DAFD}" type="pres">
      <dgm:prSet presAssocID="{501E8135-3DDB-40EB-91BA-14C561FB09BA}" presName="parentText" presStyleLbl="node1" presStyleIdx="1" presStyleCnt="4">
        <dgm:presLayoutVars>
          <dgm:chMax val="0"/>
          <dgm:bulletEnabled val="1"/>
        </dgm:presLayoutVars>
      </dgm:prSet>
      <dgm:spPr/>
      <dgm:t>
        <a:bodyPr/>
        <a:lstStyle/>
        <a:p>
          <a:endParaRPr lang="en-GB"/>
        </a:p>
      </dgm:t>
    </dgm:pt>
    <dgm:pt modelId="{2EE55C4D-94A1-4289-B5A7-D9B92F33BCE1}" type="pres">
      <dgm:prSet presAssocID="{B7CED9C8-83FF-49B9-976E-AA10AB6BCC9A}" presName="spacer" presStyleCnt="0"/>
      <dgm:spPr/>
    </dgm:pt>
    <dgm:pt modelId="{16893204-3F17-4C81-8D16-D100A62BC622}" type="pres">
      <dgm:prSet presAssocID="{5BC68BE7-FC97-408C-BC43-DC7C2D566DB6}" presName="parentText" presStyleLbl="node1" presStyleIdx="2" presStyleCnt="4">
        <dgm:presLayoutVars>
          <dgm:chMax val="0"/>
          <dgm:bulletEnabled val="1"/>
        </dgm:presLayoutVars>
      </dgm:prSet>
      <dgm:spPr/>
      <dgm:t>
        <a:bodyPr/>
        <a:lstStyle/>
        <a:p>
          <a:endParaRPr lang="en-GB"/>
        </a:p>
      </dgm:t>
    </dgm:pt>
    <dgm:pt modelId="{5315BE94-8DD4-4E4B-8577-08A6AB26C48F}" type="pres">
      <dgm:prSet presAssocID="{D0344E3A-CAAC-4C39-AD38-E294B8EF9210}" presName="spacer" presStyleCnt="0"/>
      <dgm:spPr/>
    </dgm:pt>
    <dgm:pt modelId="{EA2D8C35-7BE4-47F7-8676-D9E8C4BF2B6A}" type="pres">
      <dgm:prSet presAssocID="{ECE88B71-6080-4C5C-851E-F75B2A953853}" presName="parentText" presStyleLbl="node1" presStyleIdx="3" presStyleCnt="4">
        <dgm:presLayoutVars>
          <dgm:chMax val="0"/>
          <dgm:bulletEnabled val="1"/>
        </dgm:presLayoutVars>
      </dgm:prSet>
      <dgm:spPr/>
      <dgm:t>
        <a:bodyPr/>
        <a:lstStyle/>
        <a:p>
          <a:endParaRPr lang="en-GB"/>
        </a:p>
      </dgm:t>
    </dgm:pt>
  </dgm:ptLst>
  <dgm:cxnLst>
    <dgm:cxn modelId="{60CF976B-FA71-4657-81F9-A7580DE322A2}" type="presOf" srcId="{501E8135-3DDB-40EB-91BA-14C561FB09BA}" destId="{5A367CEA-A215-49CD-8A4C-986E0D07DAFD}" srcOrd="0" destOrd="0" presId="urn:microsoft.com/office/officeart/2005/8/layout/vList2"/>
    <dgm:cxn modelId="{F15990F4-EF17-44C6-9718-A3C926994580}" srcId="{F1210EE4-EB52-44CA-8187-22CA01E61C74}" destId="{ECE88B71-6080-4C5C-851E-F75B2A953853}" srcOrd="3" destOrd="0" parTransId="{AA1DE97C-536B-4D3C-9C0A-249B6C3C572F}" sibTransId="{5AFF47F0-379D-4A75-AC08-2EA6F18BFDD7}"/>
    <dgm:cxn modelId="{15FA8BDF-AA98-4074-BB6F-7ED825653D33}" srcId="{F1210EE4-EB52-44CA-8187-22CA01E61C74}" destId="{501E8135-3DDB-40EB-91BA-14C561FB09BA}" srcOrd="1" destOrd="0" parTransId="{07D732AC-1E92-40A2-AC44-A971AA4BA8C7}" sibTransId="{B7CED9C8-83FF-49B9-976E-AA10AB6BCC9A}"/>
    <dgm:cxn modelId="{2CB2506A-3B73-452D-8537-9DC81C758C96}" type="presOf" srcId="{F1210EE4-EB52-44CA-8187-22CA01E61C74}" destId="{FB189E4B-2CE3-4447-A48E-1C666D37E162}" srcOrd="0" destOrd="0" presId="urn:microsoft.com/office/officeart/2005/8/layout/vList2"/>
    <dgm:cxn modelId="{18E60066-116D-4C03-A50C-0B2D38A17861}" srcId="{F1210EE4-EB52-44CA-8187-22CA01E61C74}" destId="{9A2EA5B3-1646-4089-8DB1-29478C17F491}" srcOrd="0" destOrd="0" parTransId="{ABE2EE2C-DC78-42D5-9F79-C8C6BD0B409A}" sibTransId="{C06119C3-A92C-4ACA-8C24-A974F8310012}"/>
    <dgm:cxn modelId="{11CC0A80-0E39-403D-ABC9-47588939A114}" srcId="{F1210EE4-EB52-44CA-8187-22CA01E61C74}" destId="{5BC68BE7-FC97-408C-BC43-DC7C2D566DB6}" srcOrd="2" destOrd="0" parTransId="{FBCC8806-B285-4A57-9EBD-3FCB514DC609}" sibTransId="{D0344E3A-CAAC-4C39-AD38-E294B8EF9210}"/>
    <dgm:cxn modelId="{BA44E966-34A9-4A98-A258-625CEAEA6EF2}" type="presOf" srcId="{5BC68BE7-FC97-408C-BC43-DC7C2D566DB6}" destId="{16893204-3F17-4C81-8D16-D100A62BC622}" srcOrd="0" destOrd="0" presId="urn:microsoft.com/office/officeart/2005/8/layout/vList2"/>
    <dgm:cxn modelId="{DFC8DAC0-6157-473B-924C-8DF0890536A1}" type="presOf" srcId="{9A2EA5B3-1646-4089-8DB1-29478C17F491}" destId="{6DA2F847-A1D2-4B53-8B06-0A8593ABF704}" srcOrd="0" destOrd="0" presId="urn:microsoft.com/office/officeart/2005/8/layout/vList2"/>
    <dgm:cxn modelId="{B45CE6F4-6206-445D-9206-7A0EFC9EDF9C}" type="presOf" srcId="{ECE88B71-6080-4C5C-851E-F75B2A953853}" destId="{EA2D8C35-7BE4-47F7-8676-D9E8C4BF2B6A}" srcOrd="0" destOrd="0" presId="urn:microsoft.com/office/officeart/2005/8/layout/vList2"/>
    <dgm:cxn modelId="{CCD778E4-1D6D-4835-9FED-1412424119CA}" type="presParOf" srcId="{FB189E4B-2CE3-4447-A48E-1C666D37E162}" destId="{6DA2F847-A1D2-4B53-8B06-0A8593ABF704}" srcOrd="0" destOrd="0" presId="urn:microsoft.com/office/officeart/2005/8/layout/vList2"/>
    <dgm:cxn modelId="{500FDE3B-6323-422E-ADA2-E021CFA65B2F}" type="presParOf" srcId="{FB189E4B-2CE3-4447-A48E-1C666D37E162}" destId="{4970DD9C-1BFD-4D93-92D1-A75CDA84F9ED}" srcOrd="1" destOrd="0" presId="urn:microsoft.com/office/officeart/2005/8/layout/vList2"/>
    <dgm:cxn modelId="{5A9DAE90-4AFF-4C8D-8705-ECB013B46D4F}" type="presParOf" srcId="{FB189E4B-2CE3-4447-A48E-1C666D37E162}" destId="{5A367CEA-A215-49CD-8A4C-986E0D07DAFD}" srcOrd="2" destOrd="0" presId="urn:microsoft.com/office/officeart/2005/8/layout/vList2"/>
    <dgm:cxn modelId="{981739AF-FCD5-4B4C-9757-ADC7F0D1ED5A}" type="presParOf" srcId="{FB189E4B-2CE3-4447-A48E-1C666D37E162}" destId="{2EE55C4D-94A1-4289-B5A7-D9B92F33BCE1}" srcOrd="3" destOrd="0" presId="urn:microsoft.com/office/officeart/2005/8/layout/vList2"/>
    <dgm:cxn modelId="{AA452560-DB03-406C-889A-5C0A0D265C7F}" type="presParOf" srcId="{FB189E4B-2CE3-4447-A48E-1C666D37E162}" destId="{16893204-3F17-4C81-8D16-D100A62BC622}" srcOrd="4" destOrd="0" presId="urn:microsoft.com/office/officeart/2005/8/layout/vList2"/>
    <dgm:cxn modelId="{3954AD44-5D13-406E-AC97-157913F9926A}" type="presParOf" srcId="{FB189E4B-2CE3-4447-A48E-1C666D37E162}" destId="{5315BE94-8DD4-4E4B-8577-08A6AB26C48F}" srcOrd="5" destOrd="0" presId="urn:microsoft.com/office/officeart/2005/8/layout/vList2"/>
    <dgm:cxn modelId="{7431E527-176C-4937-B2B2-0129BC6B232D}" type="presParOf" srcId="{FB189E4B-2CE3-4447-A48E-1C666D37E162}" destId="{EA2D8C35-7BE4-47F7-8676-D9E8C4BF2B6A}" srcOrd="6"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3DB6C4-1BE6-4D63-9B1A-8C9473DA82C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0A5C064F-3A07-4776-995F-23E7DB5853AC}">
      <dgm:prSet/>
      <dgm:spPr/>
      <dgm:t>
        <a:bodyPr/>
        <a:lstStyle/>
        <a:p>
          <a:pPr rtl="0"/>
          <a:r>
            <a:rPr lang="en-GB" dirty="0" smtClean="0">
              <a:solidFill>
                <a:schemeClr val="tx1"/>
              </a:solidFill>
            </a:rPr>
            <a:t>A fair enough attempt at defining quality must acknowledge that quality:</a:t>
          </a:r>
          <a:endParaRPr lang="en-US" dirty="0">
            <a:solidFill>
              <a:schemeClr val="tx1"/>
            </a:solidFill>
          </a:endParaRPr>
        </a:p>
      </dgm:t>
    </dgm:pt>
    <dgm:pt modelId="{DC4A72EE-3DF9-4949-8ABD-12EFCBE1A97D}" type="parTrans" cxnId="{C1C87DEE-D1AF-470A-84BB-1160EECF780C}">
      <dgm:prSet/>
      <dgm:spPr/>
      <dgm:t>
        <a:bodyPr/>
        <a:lstStyle/>
        <a:p>
          <a:endParaRPr lang="en-GB"/>
        </a:p>
      </dgm:t>
    </dgm:pt>
    <dgm:pt modelId="{422D47BD-0BE5-4C2B-A6EF-9951E24DD2BD}" type="sibTrans" cxnId="{C1C87DEE-D1AF-470A-84BB-1160EECF780C}">
      <dgm:prSet/>
      <dgm:spPr/>
      <dgm:t>
        <a:bodyPr/>
        <a:lstStyle/>
        <a:p>
          <a:endParaRPr lang="en-GB"/>
        </a:p>
      </dgm:t>
    </dgm:pt>
    <dgm:pt modelId="{598DBDB5-2CCB-4DE8-9CF5-FCD562C101CB}">
      <dgm:prSet/>
      <dgm:spPr/>
      <dgm:t>
        <a:bodyPr/>
        <a:lstStyle/>
        <a:p>
          <a:pPr rtl="0"/>
          <a:r>
            <a:rPr lang="en-GB" dirty="0" smtClean="0"/>
            <a:t>Is an elusive concept</a:t>
          </a:r>
          <a:endParaRPr lang="en-US" dirty="0"/>
        </a:p>
      </dgm:t>
    </dgm:pt>
    <dgm:pt modelId="{B78F0A04-9984-42A7-B4DF-E66BEE4982A1}" type="parTrans" cxnId="{92690964-F228-4B1F-A752-2077AD932488}">
      <dgm:prSet/>
      <dgm:spPr/>
      <dgm:t>
        <a:bodyPr/>
        <a:lstStyle/>
        <a:p>
          <a:endParaRPr lang="en-GB"/>
        </a:p>
      </dgm:t>
    </dgm:pt>
    <dgm:pt modelId="{C0558AF2-25DF-456A-8154-0EA45DACD9C9}" type="sibTrans" cxnId="{92690964-F228-4B1F-A752-2077AD932488}">
      <dgm:prSet/>
      <dgm:spPr/>
      <dgm:t>
        <a:bodyPr/>
        <a:lstStyle/>
        <a:p>
          <a:endParaRPr lang="en-GB"/>
        </a:p>
      </dgm:t>
    </dgm:pt>
    <dgm:pt modelId="{AD60F111-65EB-4C5F-B581-F765FEA82E74}">
      <dgm:prSet/>
      <dgm:spPr/>
      <dgm:t>
        <a:bodyPr/>
        <a:lstStyle/>
        <a:p>
          <a:pPr rtl="0"/>
          <a:r>
            <a:rPr lang="en-GB" dirty="0" smtClean="0"/>
            <a:t>Is a complex concept</a:t>
          </a:r>
          <a:endParaRPr lang="en-US" dirty="0"/>
        </a:p>
      </dgm:t>
    </dgm:pt>
    <dgm:pt modelId="{8B325BE6-1188-484B-B5EC-8A5E4C09A3BE}" type="parTrans" cxnId="{B3CD8CA9-E33B-49FD-A8A8-85DB143E279D}">
      <dgm:prSet/>
      <dgm:spPr/>
      <dgm:t>
        <a:bodyPr/>
        <a:lstStyle/>
        <a:p>
          <a:endParaRPr lang="en-GB"/>
        </a:p>
      </dgm:t>
    </dgm:pt>
    <dgm:pt modelId="{6AA5FE89-618B-4033-843D-99F955226E1C}" type="sibTrans" cxnId="{B3CD8CA9-E33B-49FD-A8A8-85DB143E279D}">
      <dgm:prSet/>
      <dgm:spPr/>
      <dgm:t>
        <a:bodyPr/>
        <a:lstStyle/>
        <a:p>
          <a:endParaRPr lang="en-GB"/>
        </a:p>
      </dgm:t>
    </dgm:pt>
    <dgm:pt modelId="{B90AFBD6-A0AB-43D9-B431-3A4B94B4381C}">
      <dgm:prSet/>
      <dgm:spPr/>
      <dgm:t>
        <a:bodyPr/>
        <a:lstStyle/>
        <a:p>
          <a:pPr rtl="0"/>
          <a:r>
            <a:rPr lang="en-GB" dirty="0" smtClean="0"/>
            <a:t>Is mostly noticed by its absence</a:t>
          </a:r>
          <a:endParaRPr lang="en-US" dirty="0"/>
        </a:p>
      </dgm:t>
    </dgm:pt>
    <dgm:pt modelId="{76F7EC8F-3691-4434-AB84-6ED57F254A1E}" type="parTrans" cxnId="{8C1B4860-63D3-4598-BC64-166FA15F6A38}">
      <dgm:prSet/>
      <dgm:spPr/>
      <dgm:t>
        <a:bodyPr/>
        <a:lstStyle/>
        <a:p>
          <a:endParaRPr lang="en-GB"/>
        </a:p>
      </dgm:t>
    </dgm:pt>
    <dgm:pt modelId="{6282BDC2-9322-42A9-B236-95DE2BF106A5}" type="sibTrans" cxnId="{8C1B4860-63D3-4598-BC64-166FA15F6A38}">
      <dgm:prSet/>
      <dgm:spPr/>
      <dgm:t>
        <a:bodyPr/>
        <a:lstStyle/>
        <a:p>
          <a:endParaRPr lang="en-GB"/>
        </a:p>
      </dgm:t>
    </dgm:pt>
    <dgm:pt modelId="{DEA3F77D-21B9-4C60-B811-5A56AD48C700}">
      <dgm:prSet/>
      <dgm:spPr/>
      <dgm:t>
        <a:bodyPr/>
        <a:lstStyle/>
        <a:p>
          <a:pPr rtl="0"/>
          <a:r>
            <a:rPr lang="en-GB" dirty="0" smtClean="0"/>
            <a:t>Is difficult to quantify</a:t>
          </a:r>
          <a:endParaRPr lang="en-US" dirty="0"/>
        </a:p>
      </dgm:t>
    </dgm:pt>
    <dgm:pt modelId="{766BBA23-1992-435A-B6FB-472E0826657C}" type="parTrans" cxnId="{17B4A7B8-4AE3-46A8-A9A0-1CA71DA8C335}">
      <dgm:prSet/>
      <dgm:spPr/>
      <dgm:t>
        <a:bodyPr/>
        <a:lstStyle/>
        <a:p>
          <a:endParaRPr lang="en-GB"/>
        </a:p>
      </dgm:t>
    </dgm:pt>
    <dgm:pt modelId="{CFDCD580-7B2A-4087-AF6F-BF6F16B7720E}" type="sibTrans" cxnId="{17B4A7B8-4AE3-46A8-A9A0-1CA71DA8C335}">
      <dgm:prSet/>
      <dgm:spPr/>
      <dgm:t>
        <a:bodyPr/>
        <a:lstStyle/>
        <a:p>
          <a:endParaRPr lang="en-GB"/>
        </a:p>
      </dgm:t>
    </dgm:pt>
    <dgm:pt modelId="{EBF18C6A-4AA1-4443-8966-E575D34DEDC9}">
      <dgm:prSet/>
      <dgm:spPr/>
      <dgm:t>
        <a:bodyPr/>
        <a:lstStyle/>
        <a:p>
          <a:pPr rtl="0"/>
          <a:r>
            <a:rPr lang="en-GB" dirty="0" smtClean="0"/>
            <a:t>Can only be ascertained by measuring something else.</a:t>
          </a:r>
          <a:endParaRPr lang="en-US" dirty="0"/>
        </a:p>
      </dgm:t>
    </dgm:pt>
    <dgm:pt modelId="{AA2BF9D4-F703-4E3C-9DB5-86C9BAD42F23}" type="parTrans" cxnId="{AA5524CA-9587-43BB-985D-29C17B7CF652}">
      <dgm:prSet/>
      <dgm:spPr/>
      <dgm:t>
        <a:bodyPr/>
        <a:lstStyle/>
        <a:p>
          <a:endParaRPr lang="en-GB"/>
        </a:p>
      </dgm:t>
    </dgm:pt>
    <dgm:pt modelId="{744590AF-87BF-4DAF-8B20-F13D36E2BA63}" type="sibTrans" cxnId="{AA5524CA-9587-43BB-985D-29C17B7CF652}">
      <dgm:prSet/>
      <dgm:spPr/>
      <dgm:t>
        <a:bodyPr/>
        <a:lstStyle/>
        <a:p>
          <a:endParaRPr lang="en-GB"/>
        </a:p>
      </dgm:t>
    </dgm:pt>
    <dgm:pt modelId="{12D3F96B-3AC3-43ED-8ED0-257B26917D44}" type="pres">
      <dgm:prSet presAssocID="{AC3DB6C4-1BE6-4D63-9B1A-8C9473DA82CB}" presName="Name0" presStyleCnt="0">
        <dgm:presLayoutVars>
          <dgm:chPref val="3"/>
          <dgm:dir/>
          <dgm:animLvl val="lvl"/>
          <dgm:resizeHandles/>
        </dgm:presLayoutVars>
      </dgm:prSet>
      <dgm:spPr/>
      <dgm:t>
        <a:bodyPr/>
        <a:lstStyle/>
        <a:p>
          <a:endParaRPr lang="en-GB"/>
        </a:p>
      </dgm:t>
    </dgm:pt>
    <dgm:pt modelId="{83FE1F1A-ABA5-479B-8996-ABF611C7C09F}" type="pres">
      <dgm:prSet presAssocID="{0A5C064F-3A07-4776-995F-23E7DB5853AC}" presName="horFlow" presStyleCnt="0"/>
      <dgm:spPr/>
    </dgm:pt>
    <dgm:pt modelId="{DF206D4A-5753-4B98-9872-E0F8D77C5D10}" type="pres">
      <dgm:prSet presAssocID="{0A5C064F-3A07-4776-995F-23E7DB5853AC}" presName="bigChev" presStyleLbl="node1" presStyleIdx="0" presStyleCnt="6" custScaleX="466515"/>
      <dgm:spPr/>
      <dgm:t>
        <a:bodyPr/>
        <a:lstStyle/>
        <a:p>
          <a:endParaRPr lang="en-GB"/>
        </a:p>
      </dgm:t>
    </dgm:pt>
    <dgm:pt modelId="{05CCC94A-D9D9-4C9F-AC73-7D15CD96C220}" type="pres">
      <dgm:prSet presAssocID="{0A5C064F-3A07-4776-995F-23E7DB5853AC}" presName="vSp" presStyleCnt="0"/>
      <dgm:spPr/>
    </dgm:pt>
    <dgm:pt modelId="{237187BC-DDF7-4E4E-A2DD-F8550C29DAE9}" type="pres">
      <dgm:prSet presAssocID="{598DBDB5-2CCB-4DE8-9CF5-FCD562C101CB}" presName="horFlow" presStyleCnt="0"/>
      <dgm:spPr/>
    </dgm:pt>
    <dgm:pt modelId="{6F13D169-B4EE-4EAA-A95C-256935D44FE2}" type="pres">
      <dgm:prSet presAssocID="{598DBDB5-2CCB-4DE8-9CF5-FCD562C101CB}" presName="bigChev" presStyleLbl="node1" presStyleIdx="1" presStyleCnt="6" custScaleX="467047"/>
      <dgm:spPr/>
      <dgm:t>
        <a:bodyPr/>
        <a:lstStyle/>
        <a:p>
          <a:endParaRPr lang="en-GB"/>
        </a:p>
      </dgm:t>
    </dgm:pt>
    <dgm:pt modelId="{1C8E0D88-5BD6-476D-9651-1CA723505ACF}" type="pres">
      <dgm:prSet presAssocID="{598DBDB5-2CCB-4DE8-9CF5-FCD562C101CB}" presName="vSp" presStyleCnt="0"/>
      <dgm:spPr/>
    </dgm:pt>
    <dgm:pt modelId="{1545B1A8-7391-450A-AD7B-12998C388157}" type="pres">
      <dgm:prSet presAssocID="{AD60F111-65EB-4C5F-B581-F765FEA82E74}" presName="horFlow" presStyleCnt="0"/>
      <dgm:spPr/>
    </dgm:pt>
    <dgm:pt modelId="{CFD62678-C931-4222-A972-912EB2C13524}" type="pres">
      <dgm:prSet presAssocID="{AD60F111-65EB-4C5F-B581-F765FEA82E74}" presName="bigChev" presStyleLbl="node1" presStyleIdx="2" presStyleCnt="6" custScaleX="467580"/>
      <dgm:spPr/>
      <dgm:t>
        <a:bodyPr/>
        <a:lstStyle/>
        <a:p>
          <a:endParaRPr lang="en-GB"/>
        </a:p>
      </dgm:t>
    </dgm:pt>
    <dgm:pt modelId="{62533C30-E0FE-494A-A501-1F0BEF942E44}" type="pres">
      <dgm:prSet presAssocID="{AD60F111-65EB-4C5F-B581-F765FEA82E74}" presName="vSp" presStyleCnt="0"/>
      <dgm:spPr/>
    </dgm:pt>
    <dgm:pt modelId="{885405E2-ECF2-4DA4-806A-4CE6E8B74FB7}" type="pres">
      <dgm:prSet presAssocID="{B90AFBD6-A0AB-43D9-B431-3A4B94B4381C}" presName="horFlow" presStyleCnt="0"/>
      <dgm:spPr/>
    </dgm:pt>
    <dgm:pt modelId="{42094945-C6D5-4439-9AE6-7858325C3FDA}" type="pres">
      <dgm:prSet presAssocID="{B90AFBD6-A0AB-43D9-B431-3A4B94B4381C}" presName="bigChev" presStyleLbl="node1" presStyleIdx="3" presStyleCnt="6" custScaleX="468114"/>
      <dgm:spPr/>
      <dgm:t>
        <a:bodyPr/>
        <a:lstStyle/>
        <a:p>
          <a:endParaRPr lang="en-GB"/>
        </a:p>
      </dgm:t>
    </dgm:pt>
    <dgm:pt modelId="{47FDCEB3-9CED-4EA9-A7F8-05D5FCB77BDF}" type="pres">
      <dgm:prSet presAssocID="{B90AFBD6-A0AB-43D9-B431-3A4B94B4381C}" presName="vSp" presStyleCnt="0"/>
      <dgm:spPr/>
    </dgm:pt>
    <dgm:pt modelId="{AD10ABBC-94E0-49CD-AA1C-7210A1D7317D}" type="pres">
      <dgm:prSet presAssocID="{DEA3F77D-21B9-4C60-B811-5A56AD48C700}" presName="horFlow" presStyleCnt="0"/>
      <dgm:spPr/>
    </dgm:pt>
    <dgm:pt modelId="{578B80E3-BCF6-42FF-9CC9-0A027DB7F219}" type="pres">
      <dgm:prSet presAssocID="{DEA3F77D-21B9-4C60-B811-5A56AD48C700}" presName="bigChev" presStyleLbl="node1" presStyleIdx="4" presStyleCnt="6" custScaleX="468114"/>
      <dgm:spPr/>
      <dgm:t>
        <a:bodyPr/>
        <a:lstStyle/>
        <a:p>
          <a:endParaRPr lang="en-GB"/>
        </a:p>
      </dgm:t>
    </dgm:pt>
    <dgm:pt modelId="{BB8DCF1E-2C33-42A8-A55F-9E14A60B955C}" type="pres">
      <dgm:prSet presAssocID="{DEA3F77D-21B9-4C60-B811-5A56AD48C700}" presName="vSp" presStyleCnt="0"/>
      <dgm:spPr/>
    </dgm:pt>
    <dgm:pt modelId="{24A24219-4108-45E0-9BEC-04AF57C87935}" type="pres">
      <dgm:prSet presAssocID="{EBF18C6A-4AA1-4443-8966-E575D34DEDC9}" presName="horFlow" presStyleCnt="0"/>
      <dgm:spPr/>
    </dgm:pt>
    <dgm:pt modelId="{B12458B7-D2D8-469C-9A9B-08E9B3CACBC2}" type="pres">
      <dgm:prSet presAssocID="{EBF18C6A-4AA1-4443-8966-E575D34DEDC9}" presName="bigChev" presStyleLbl="node1" presStyleIdx="5" presStyleCnt="6" custScaleX="468114"/>
      <dgm:spPr/>
      <dgm:t>
        <a:bodyPr/>
        <a:lstStyle/>
        <a:p>
          <a:endParaRPr lang="en-GB"/>
        </a:p>
      </dgm:t>
    </dgm:pt>
  </dgm:ptLst>
  <dgm:cxnLst>
    <dgm:cxn modelId="{9EC64A8A-8A9B-4E10-96CB-2FE25C735057}" type="presOf" srcId="{B90AFBD6-A0AB-43D9-B431-3A4B94B4381C}" destId="{42094945-C6D5-4439-9AE6-7858325C3FDA}" srcOrd="0" destOrd="0" presId="urn:microsoft.com/office/officeart/2005/8/layout/lProcess3"/>
    <dgm:cxn modelId="{B0A328D0-324F-4BBA-AA43-79E6C068CB68}" type="presOf" srcId="{598DBDB5-2CCB-4DE8-9CF5-FCD562C101CB}" destId="{6F13D169-B4EE-4EAA-A95C-256935D44FE2}" srcOrd="0" destOrd="0" presId="urn:microsoft.com/office/officeart/2005/8/layout/lProcess3"/>
    <dgm:cxn modelId="{B3CD8CA9-E33B-49FD-A8A8-85DB143E279D}" srcId="{AC3DB6C4-1BE6-4D63-9B1A-8C9473DA82CB}" destId="{AD60F111-65EB-4C5F-B581-F765FEA82E74}" srcOrd="2" destOrd="0" parTransId="{8B325BE6-1188-484B-B5EC-8A5E4C09A3BE}" sibTransId="{6AA5FE89-618B-4033-843D-99F955226E1C}"/>
    <dgm:cxn modelId="{17B4A7B8-4AE3-46A8-A9A0-1CA71DA8C335}" srcId="{AC3DB6C4-1BE6-4D63-9B1A-8C9473DA82CB}" destId="{DEA3F77D-21B9-4C60-B811-5A56AD48C700}" srcOrd="4" destOrd="0" parTransId="{766BBA23-1992-435A-B6FB-472E0826657C}" sibTransId="{CFDCD580-7B2A-4087-AF6F-BF6F16B7720E}"/>
    <dgm:cxn modelId="{02C8D947-B106-4163-91E4-91C1AC253548}" type="presOf" srcId="{EBF18C6A-4AA1-4443-8966-E575D34DEDC9}" destId="{B12458B7-D2D8-469C-9A9B-08E9B3CACBC2}" srcOrd="0" destOrd="0" presId="urn:microsoft.com/office/officeart/2005/8/layout/lProcess3"/>
    <dgm:cxn modelId="{AA5524CA-9587-43BB-985D-29C17B7CF652}" srcId="{AC3DB6C4-1BE6-4D63-9B1A-8C9473DA82CB}" destId="{EBF18C6A-4AA1-4443-8966-E575D34DEDC9}" srcOrd="5" destOrd="0" parTransId="{AA2BF9D4-F703-4E3C-9DB5-86C9BAD42F23}" sibTransId="{744590AF-87BF-4DAF-8B20-F13D36E2BA63}"/>
    <dgm:cxn modelId="{8C1B4860-63D3-4598-BC64-166FA15F6A38}" srcId="{AC3DB6C4-1BE6-4D63-9B1A-8C9473DA82CB}" destId="{B90AFBD6-A0AB-43D9-B431-3A4B94B4381C}" srcOrd="3" destOrd="0" parTransId="{76F7EC8F-3691-4434-AB84-6ED57F254A1E}" sibTransId="{6282BDC2-9322-42A9-B236-95DE2BF106A5}"/>
    <dgm:cxn modelId="{C1C87DEE-D1AF-470A-84BB-1160EECF780C}" srcId="{AC3DB6C4-1BE6-4D63-9B1A-8C9473DA82CB}" destId="{0A5C064F-3A07-4776-995F-23E7DB5853AC}" srcOrd="0" destOrd="0" parTransId="{DC4A72EE-3DF9-4949-8ABD-12EFCBE1A97D}" sibTransId="{422D47BD-0BE5-4C2B-A6EF-9951E24DD2BD}"/>
    <dgm:cxn modelId="{C9A98B53-B9E8-4BC5-B302-7F11E463257F}" type="presOf" srcId="{DEA3F77D-21B9-4C60-B811-5A56AD48C700}" destId="{578B80E3-BCF6-42FF-9CC9-0A027DB7F219}" srcOrd="0" destOrd="0" presId="urn:microsoft.com/office/officeart/2005/8/layout/lProcess3"/>
    <dgm:cxn modelId="{CD67BDB0-5B55-4A83-934C-8763F56906A2}" type="presOf" srcId="{AC3DB6C4-1BE6-4D63-9B1A-8C9473DA82CB}" destId="{12D3F96B-3AC3-43ED-8ED0-257B26917D44}" srcOrd="0" destOrd="0" presId="urn:microsoft.com/office/officeart/2005/8/layout/lProcess3"/>
    <dgm:cxn modelId="{B7C7DE98-08CE-483D-9B47-71799E8CF95E}" type="presOf" srcId="{0A5C064F-3A07-4776-995F-23E7DB5853AC}" destId="{DF206D4A-5753-4B98-9872-E0F8D77C5D10}" srcOrd="0" destOrd="0" presId="urn:microsoft.com/office/officeart/2005/8/layout/lProcess3"/>
    <dgm:cxn modelId="{92690964-F228-4B1F-A752-2077AD932488}" srcId="{AC3DB6C4-1BE6-4D63-9B1A-8C9473DA82CB}" destId="{598DBDB5-2CCB-4DE8-9CF5-FCD562C101CB}" srcOrd="1" destOrd="0" parTransId="{B78F0A04-9984-42A7-B4DF-E66BEE4982A1}" sibTransId="{C0558AF2-25DF-456A-8154-0EA45DACD9C9}"/>
    <dgm:cxn modelId="{DB1522A0-BE3B-4DA5-83E1-8E3883D49B05}" type="presOf" srcId="{AD60F111-65EB-4C5F-B581-F765FEA82E74}" destId="{CFD62678-C931-4222-A972-912EB2C13524}" srcOrd="0" destOrd="0" presId="urn:microsoft.com/office/officeart/2005/8/layout/lProcess3"/>
    <dgm:cxn modelId="{B0BC7B37-7F6E-424A-9035-DA371374B2BF}" type="presParOf" srcId="{12D3F96B-3AC3-43ED-8ED0-257B26917D44}" destId="{83FE1F1A-ABA5-479B-8996-ABF611C7C09F}" srcOrd="0" destOrd="0" presId="urn:microsoft.com/office/officeart/2005/8/layout/lProcess3"/>
    <dgm:cxn modelId="{5D3C59D2-E7F2-43FA-8335-9DA491571CFA}" type="presParOf" srcId="{83FE1F1A-ABA5-479B-8996-ABF611C7C09F}" destId="{DF206D4A-5753-4B98-9872-E0F8D77C5D10}" srcOrd="0" destOrd="0" presId="urn:microsoft.com/office/officeart/2005/8/layout/lProcess3"/>
    <dgm:cxn modelId="{5012C0B6-E56C-4EE2-B308-D083D73DBCF1}" type="presParOf" srcId="{12D3F96B-3AC3-43ED-8ED0-257B26917D44}" destId="{05CCC94A-D9D9-4C9F-AC73-7D15CD96C220}" srcOrd="1" destOrd="0" presId="urn:microsoft.com/office/officeart/2005/8/layout/lProcess3"/>
    <dgm:cxn modelId="{BC9CD77A-015F-4EB7-83BD-21D83B5CD7C9}" type="presParOf" srcId="{12D3F96B-3AC3-43ED-8ED0-257B26917D44}" destId="{237187BC-DDF7-4E4E-A2DD-F8550C29DAE9}" srcOrd="2" destOrd="0" presId="urn:microsoft.com/office/officeart/2005/8/layout/lProcess3"/>
    <dgm:cxn modelId="{4EC3C3B4-0C82-41A0-907A-9DF4A78E375C}" type="presParOf" srcId="{237187BC-DDF7-4E4E-A2DD-F8550C29DAE9}" destId="{6F13D169-B4EE-4EAA-A95C-256935D44FE2}" srcOrd="0" destOrd="0" presId="urn:microsoft.com/office/officeart/2005/8/layout/lProcess3"/>
    <dgm:cxn modelId="{5527CC45-5D57-4AFA-A0B8-AAF24C23BC84}" type="presParOf" srcId="{12D3F96B-3AC3-43ED-8ED0-257B26917D44}" destId="{1C8E0D88-5BD6-476D-9651-1CA723505ACF}" srcOrd="3" destOrd="0" presId="urn:microsoft.com/office/officeart/2005/8/layout/lProcess3"/>
    <dgm:cxn modelId="{ADD9DAAF-677E-4270-A871-F0F48A81B18C}" type="presParOf" srcId="{12D3F96B-3AC3-43ED-8ED0-257B26917D44}" destId="{1545B1A8-7391-450A-AD7B-12998C388157}" srcOrd="4" destOrd="0" presId="urn:microsoft.com/office/officeart/2005/8/layout/lProcess3"/>
    <dgm:cxn modelId="{31456D26-290C-48E3-A94C-B28A3806A841}" type="presParOf" srcId="{1545B1A8-7391-450A-AD7B-12998C388157}" destId="{CFD62678-C931-4222-A972-912EB2C13524}" srcOrd="0" destOrd="0" presId="urn:microsoft.com/office/officeart/2005/8/layout/lProcess3"/>
    <dgm:cxn modelId="{3E6BFF64-CE2C-455D-B025-ABDF20F8EC53}" type="presParOf" srcId="{12D3F96B-3AC3-43ED-8ED0-257B26917D44}" destId="{62533C30-E0FE-494A-A501-1F0BEF942E44}" srcOrd="5" destOrd="0" presId="urn:microsoft.com/office/officeart/2005/8/layout/lProcess3"/>
    <dgm:cxn modelId="{D0A1F70A-DC11-4F04-87A9-8425A35C49A3}" type="presParOf" srcId="{12D3F96B-3AC3-43ED-8ED0-257B26917D44}" destId="{885405E2-ECF2-4DA4-806A-4CE6E8B74FB7}" srcOrd="6" destOrd="0" presId="urn:microsoft.com/office/officeart/2005/8/layout/lProcess3"/>
    <dgm:cxn modelId="{E43AC8E3-6F7A-4A43-BE99-AAD68F478CA1}" type="presParOf" srcId="{885405E2-ECF2-4DA4-806A-4CE6E8B74FB7}" destId="{42094945-C6D5-4439-9AE6-7858325C3FDA}" srcOrd="0" destOrd="0" presId="urn:microsoft.com/office/officeart/2005/8/layout/lProcess3"/>
    <dgm:cxn modelId="{6E9375DA-DE9C-4B59-B97B-75645E168B91}" type="presParOf" srcId="{12D3F96B-3AC3-43ED-8ED0-257B26917D44}" destId="{47FDCEB3-9CED-4EA9-A7F8-05D5FCB77BDF}" srcOrd="7" destOrd="0" presId="urn:microsoft.com/office/officeart/2005/8/layout/lProcess3"/>
    <dgm:cxn modelId="{B15F7292-CF42-4B25-A599-5D1B4E061102}" type="presParOf" srcId="{12D3F96B-3AC3-43ED-8ED0-257B26917D44}" destId="{AD10ABBC-94E0-49CD-AA1C-7210A1D7317D}" srcOrd="8" destOrd="0" presId="urn:microsoft.com/office/officeart/2005/8/layout/lProcess3"/>
    <dgm:cxn modelId="{AE1ADB88-61A5-454B-A533-9BF2AFD65ED0}" type="presParOf" srcId="{AD10ABBC-94E0-49CD-AA1C-7210A1D7317D}" destId="{578B80E3-BCF6-42FF-9CC9-0A027DB7F219}" srcOrd="0" destOrd="0" presId="urn:microsoft.com/office/officeart/2005/8/layout/lProcess3"/>
    <dgm:cxn modelId="{1461301E-10EE-4653-82EA-7C47448BC15B}" type="presParOf" srcId="{12D3F96B-3AC3-43ED-8ED0-257B26917D44}" destId="{BB8DCF1E-2C33-42A8-A55F-9E14A60B955C}" srcOrd="9" destOrd="0" presId="urn:microsoft.com/office/officeart/2005/8/layout/lProcess3"/>
    <dgm:cxn modelId="{7FDF59ED-3058-43BB-8DAD-9F30F72F9BBC}" type="presParOf" srcId="{12D3F96B-3AC3-43ED-8ED0-257B26917D44}" destId="{24A24219-4108-45E0-9BEC-04AF57C87935}" srcOrd="10" destOrd="0" presId="urn:microsoft.com/office/officeart/2005/8/layout/lProcess3"/>
    <dgm:cxn modelId="{C833FB46-BE0D-4269-838E-22BE062B8AC1}" type="presParOf" srcId="{24A24219-4108-45E0-9BEC-04AF57C87935}" destId="{B12458B7-D2D8-469C-9A9B-08E9B3CACBC2}" srcOrd="0"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E02F335-2FB3-4B24-A201-24BCA8E1FFC0}"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GB"/>
        </a:p>
      </dgm:t>
    </dgm:pt>
    <dgm:pt modelId="{17CDE41A-20AD-48C3-8BB8-BB6E7F2E303E}">
      <dgm:prSet/>
      <dgm:spPr/>
      <dgm:t>
        <a:bodyPr/>
        <a:lstStyle/>
        <a:p>
          <a:pPr rtl="0"/>
          <a:r>
            <a:rPr lang="en-US" dirty="0" smtClean="0"/>
            <a:t>Evaluation model is a simplified description and illustrative representation of the complex structure of worthwhile goals setting and resources application for complete achievement of the goals within the same composite system. </a:t>
          </a:r>
          <a:endParaRPr lang="en-GB" dirty="0"/>
        </a:p>
      </dgm:t>
    </dgm:pt>
    <dgm:pt modelId="{68B25691-1DF1-40C0-A3CA-635B8CF17443}" type="parTrans" cxnId="{5083AC8B-BF87-4EC0-BC4D-FFD22C2DAA41}">
      <dgm:prSet/>
      <dgm:spPr/>
      <dgm:t>
        <a:bodyPr/>
        <a:lstStyle/>
        <a:p>
          <a:endParaRPr lang="en-GB"/>
        </a:p>
      </dgm:t>
    </dgm:pt>
    <dgm:pt modelId="{C06FFC74-FF86-4EEA-926D-4E9CA9A13C04}" type="sibTrans" cxnId="{5083AC8B-BF87-4EC0-BC4D-FFD22C2DAA41}">
      <dgm:prSet/>
      <dgm:spPr/>
      <dgm:t>
        <a:bodyPr/>
        <a:lstStyle/>
        <a:p>
          <a:endParaRPr lang="en-GB"/>
        </a:p>
      </dgm:t>
    </dgm:pt>
    <dgm:pt modelId="{450EDC12-8E91-49A2-9F7B-01969D001563}">
      <dgm:prSet/>
      <dgm:spPr/>
      <dgm:t>
        <a:bodyPr/>
        <a:lstStyle/>
        <a:p>
          <a:pPr rtl="0"/>
          <a:r>
            <a:rPr lang="en-US" dirty="0" smtClean="0"/>
            <a:t>Evaluation model is the hypothetical portrayal of the interrelationships that exist in the needs analysis for setting of most desirable goals, best expenditure of financial, human and physical resources in an educational program and the degree to which the needs are actually met.</a:t>
          </a:r>
          <a:endParaRPr lang="en-GB" dirty="0"/>
        </a:p>
      </dgm:t>
    </dgm:pt>
    <dgm:pt modelId="{43E09850-D331-44DC-A05A-3A76EA1CD3DA}" type="parTrans" cxnId="{234F4762-97DC-4D59-AE7E-37E8799574D0}">
      <dgm:prSet/>
      <dgm:spPr/>
      <dgm:t>
        <a:bodyPr/>
        <a:lstStyle/>
        <a:p>
          <a:endParaRPr lang="en-GB"/>
        </a:p>
      </dgm:t>
    </dgm:pt>
    <dgm:pt modelId="{06C81E39-6BD2-4762-BA8C-1E3FCA747D05}" type="sibTrans" cxnId="{234F4762-97DC-4D59-AE7E-37E8799574D0}">
      <dgm:prSet/>
      <dgm:spPr/>
      <dgm:t>
        <a:bodyPr/>
        <a:lstStyle/>
        <a:p>
          <a:endParaRPr lang="en-GB"/>
        </a:p>
      </dgm:t>
    </dgm:pt>
    <dgm:pt modelId="{681A7B71-DB2F-4B66-AE95-4BC5D1989DFA}" type="pres">
      <dgm:prSet presAssocID="{7E02F335-2FB3-4B24-A201-24BCA8E1FFC0}" presName="compositeShape" presStyleCnt="0">
        <dgm:presLayoutVars>
          <dgm:chMax val="7"/>
          <dgm:dir/>
          <dgm:resizeHandles val="exact"/>
        </dgm:presLayoutVars>
      </dgm:prSet>
      <dgm:spPr/>
      <dgm:t>
        <a:bodyPr/>
        <a:lstStyle/>
        <a:p>
          <a:endParaRPr lang="en-GB"/>
        </a:p>
      </dgm:t>
    </dgm:pt>
    <dgm:pt modelId="{FCF6F511-65EB-4664-9FF9-27CDA78158F5}" type="pres">
      <dgm:prSet presAssocID="{17CDE41A-20AD-48C3-8BB8-BB6E7F2E303E}" presName="circ1" presStyleLbl="vennNode1" presStyleIdx="0" presStyleCnt="2"/>
      <dgm:spPr/>
      <dgm:t>
        <a:bodyPr/>
        <a:lstStyle/>
        <a:p>
          <a:endParaRPr lang="en-GB"/>
        </a:p>
      </dgm:t>
    </dgm:pt>
    <dgm:pt modelId="{9FFA2CBD-87BA-4135-9801-72BF9708C3C1}" type="pres">
      <dgm:prSet presAssocID="{17CDE41A-20AD-48C3-8BB8-BB6E7F2E303E}" presName="circ1Tx" presStyleLbl="revTx" presStyleIdx="0" presStyleCnt="0">
        <dgm:presLayoutVars>
          <dgm:chMax val="0"/>
          <dgm:chPref val="0"/>
          <dgm:bulletEnabled val="1"/>
        </dgm:presLayoutVars>
      </dgm:prSet>
      <dgm:spPr/>
      <dgm:t>
        <a:bodyPr/>
        <a:lstStyle/>
        <a:p>
          <a:endParaRPr lang="en-GB"/>
        </a:p>
      </dgm:t>
    </dgm:pt>
    <dgm:pt modelId="{01363169-372F-4787-BC58-03992F554896}" type="pres">
      <dgm:prSet presAssocID="{450EDC12-8E91-49A2-9F7B-01969D001563}" presName="circ2" presStyleLbl="vennNode1" presStyleIdx="1" presStyleCnt="2"/>
      <dgm:spPr/>
      <dgm:t>
        <a:bodyPr/>
        <a:lstStyle/>
        <a:p>
          <a:endParaRPr lang="en-GB"/>
        </a:p>
      </dgm:t>
    </dgm:pt>
    <dgm:pt modelId="{0FA35FD7-E21C-4958-867E-4844C605F59C}" type="pres">
      <dgm:prSet presAssocID="{450EDC12-8E91-49A2-9F7B-01969D001563}" presName="circ2Tx" presStyleLbl="revTx" presStyleIdx="0" presStyleCnt="0">
        <dgm:presLayoutVars>
          <dgm:chMax val="0"/>
          <dgm:chPref val="0"/>
          <dgm:bulletEnabled val="1"/>
        </dgm:presLayoutVars>
      </dgm:prSet>
      <dgm:spPr/>
      <dgm:t>
        <a:bodyPr/>
        <a:lstStyle/>
        <a:p>
          <a:endParaRPr lang="en-GB"/>
        </a:p>
      </dgm:t>
    </dgm:pt>
  </dgm:ptLst>
  <dgm:cxnLst>
    <dgm:cxn modelId="{6A41CACC-7FEC-4506-B42C-196F49A4EEE3}" type="presOf" srcId="{7E02F335-2FB3-4B24-A201-24BCA8E1FFC0}" destId="{681A7B71-DB2F-4B66-AE95-4BC5D1989DFA}" srcOrd="0" destOrd="0" presId="urn:microsoft.com/office/officeart/2005/8/layout/venn1"/>
    <dgm:cxn modelId="{A4E44CDF-0E37-4798-9A19-3AEA80567BEB}" type="presOf" srcId="{17CDE41A-20AD-48C3-8BB8-BB6E7F2E303E}" destId="{9FFA2CBD-87BA-4135-9801-72BF9708C3C1}" srcOrd="1" destOrd="0" presId="urn:microsoft.com/office/officeart/2005/8/layout/venn1"/>
    <dgm:cxn modelId="{FB13DE4E-10A8-43D2-B0FF-35825800CF87}" type="presOf" srcId="{17CDE41A-20AD-48C3-8BB8-BB6E7F2E303E}" destId="{FCF6F511-65EB-4664-9FF9-27CDA78158F5}" srcOrd="0" destOrd="0" presId="urn:microsoft.com/office/officeart/2005/8/layout/venn1"/>
    <dgm:cxn modelId="{234F4762-97DC-4D59-AE7E-37E8799574D0}" srcId="{7E02F335-2FB3-4B24-A201-24BCA8E1FFC0}" destId="{450EDC12-8E91-49A2-9F7B-01969D001563}" srcOrd="1" destOrd="0" parTransId="{43E09850-D331-44DC-A05A-3A76EA1CD3DA}" sibTransId="{06C81E39-6BD2-4762-BA8C-1E3FCA747D05}"/>
    <dgm:cxn modelId="{5083AC8B-BF87-4EC0-BC4D-FFD22C2DAA41}" srcId="{7E02F335-2FB3-4B24-A201-24BCA8E1FFC0}" destId="{17CDE41A-20AD-48C3-8BB8-BB6E7F2E303E}" srcOrd="0" destOrd="0" parTransId="{68B25691-1DF1-40C0-A3CA-635B8CF17443}" sibTransId="{C06FFC74-FF86-4EEA-926D-4E9CA9A13C04}"/>
    <dgm:cxn modelId="{8A35E758-35CA-4015-891B-597E81AFECDF}" type="presOf" srcId="{450EDC12-8E91-49A2-9F7B-01969D001563}" destId="{0FA35FD7-E21C-4958-867E-4844C605F59C}" srcOrd="1" destOrd="0" presId="urn:microsoft.com/office/officeart/2005/8/layout/venn1"/>
    <dgm:cxn modelId="{90B7AF08-18AA-4A75-A022-BC0049A95BB5}" type="presOf" srcId="{450EDC12-8E91-49A2-9F7B-01969D001563}" destId="{01363169-372F-4787-BC58-03992F554896}" srcOrd="0" destOrd="0" presId="urn:microsoft.com/office/officeart/2005/8/layout/venn1"/>
    <dgm:cxn modelId="{798D201A-0EF2-42BF-8EBB-0D30ADDD0D4B}" type="presParOf" srcId="{681A7B71-DB2F-4B66-AE95-4BC5D1989DFA}" destId="{FCF6F511-65EB-4664-9FF9-27CDA78158F5}" srcOrd="0" destOrd="0" presId="urn:microsoft.com/office/officeart/2005/8/layout/venn1"/>
    <dgm:cxn modelId="{07ABFF5D-3C67-4895-8436-7424BE1E374E}" type="presParOf" srcId="{681A7B71-DB2F-4B66-AE95-4BC5D1989DFA}" destId="{9FFA2CBD-87BA-4135-9801-72BF9708C3C1}" srcOrd="1" destOrd="0" presId="urn:microsoft.com/office/officeart/2005/8/layout/venn1"/>
    <dgm:cxn modelId="{A6EB7CB1-3FD3-4D1C-9F80-0933D232E2C4}" type="presParOf" srcId="{681A7B71-DB2F-4B66-AE95-4BC5D1989DFA}" destId="{01363169-372F-4787-BC58-03992F554896}" srcOrd="2" destOrd="0" presId="urn:microsoft.com/office/officeart/2005/8/layout/venn1"/>
    <dgm:cxn modelId="{BD5B4985-7DDA-42F4-ABB8-9739B3EAC1DF}" type="presParOf" srcId="{681A7B71-DB2F-4B66-AE95-4BC5D1989DFA}" destId="{0FA35FD7-E21C-4958-867E-4844C605F59C}" srcOrd="3" destOrd="0" presId="urn:microsoft.com/office/officeart/2005/8/layout/venn1"/>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4411D517-8BD8-4513-803E-85701BB88EB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1A743966-4910-4C39-B339-D19ED6FEFEAC}">
      <dgm:prSet/>
      <dgm:spPr/>
      <dgm:t>
        <a:bodyPr/>
        <a:lstStyle/>
        <a:p>
          <a:pPr rtl="0"/>
          <a:r>
            <a:rPr lang="en-US" dirty="0" smtClean="0"/>
            <a:t>Summative evaluation model by Provus (1969) presents evaluation as a process or an exercise aimed fundamentally at delineation and determination of the worth of an already existing educational program in order to ascertain aspects that:</a:t>
          </a:r>
          <a:endParaRPr lang="en-GB" dirty="0"/>
        </a:p>
      </dgm:t>
    </dgm:pt>
    <dgm:pt modelId="{6F3C8DFF-FDAE-447D-B1C0-8A9E181D6E6D}" type="parTrans" cxnId="{F66C6BC7-1DD7-42B9-AA42-DB81BD491C67}">
      <dgm:prSet/>
      <dgm:spPr/>
      <dgm:t>
        <a:bodyPr/>
        <a:lstStyle/>
        <a:p>
          <a:endParaRPr lang="en-GB"/>
        </a:p>
      </dgm:t>
    </dgm:pt>
    <dgm:pt modelId="{88DDF96E-A1D3-42FE-B1A1-BF6E5BCF9A31}" type="sibTrans" cxnId="{F66C6BC7-1DD7-42B9-AA42-DB81BD491C67}">
      <dgm:prSet/>
      <dgm:spPr/>
      <dgm:t>
        <a:bodyPr/>
        <a:lstStyle/>
        <a:p>
          <a:endParaRPr lang="en-GB"/>
        </a:p>
      </dgm:t>
    </dgm:pt>
    <dgm:pt modelId="{1EFDBA5D-CA91-4525-8421-1FF074541F13}">
      <dgm:prSet/>
      <dgm:spPr/>
      <dgm:t>
        <a:bodyPr/>
        <a:lstStyle/>
        <a:p>
          <a:pPr rtl="0"/>
          <a:r>
            <a:rPr lang="en-US" dirty="0" smtClean="0"/>
            <a:t>Deserve continuation as they are</a:t>
          </a:r>
          <a:endParaRPr lang="en-GB" dirty="0"/>
        </a:p>
      </dgm:t>
    </dgm:pt>
    <dgm:pt modelId="{697A7CFD-4683-48C4-B070-AF9E1573C2BC}" type="parTrans" cxnId="{AB188C87-9563-4CA4-BB1C-E8229B8B4320}">
      <dgm:prSet/>
      <dgm:spPr/>
      <dgm:t>
        <a:bodyPr/>
        <a:lstStyle/>
        <a:p>
          <a:endParaRPr lang="en-GB"/>
        </a:p>
      </dgm:t>
    </dgm:pt>
    <dgm:pt modelId="{8FAA7FE9-DC6C-4BA1-8AC8-8D00B9240EC1}" type="sibTrans" cxnId="{AB188C87-9563-4CA4-BB1C-E8229B8B4320}">
      <dgm:prSet/>
      <dgm:spPr/>
      <dgm:t>
        <a:bodyPr/>
        <a:lstStyle/>
        <a:p>
          <a:endParaRPr lang="en-GB"/>
        </a:p>
      </dgm:t>
    </dgm:pt>
    <dgm:pt modelId="{ED3EA57C-CD49-4803-AE30-15EE8F5304E4}">
      <dgm:prSet/>
      <dgm:spPr/>
      <dgm:t>
        <a:bodyPr/>
        <a:lstStyle/>
        <a:p>
          <a:pPr rtl="0"/>
          <a:r>
            <a:rPr lang="en-US" dirty="0" smtClean="0"/>
            <a:t>Demand modification by radical change or natural 	change, or both</a:t>
          </a:r>
          <a:endParaRPr lang="en-GB" dirty="0"/>
        </a:p>
      </dgm:t>
    </dgm:pt>
    <dgm:pt modelId="{3AD78B33-4628-4E2E-92B8-3970B22D6295}" type="parTrans" cxnId="{03C4AD4E-6202-4C4B-85D1-B28E12769596}">
      <dgm:prSet/>
      <dgm:spPr/>
      <dgm:t>
        <a:bodyPr/>
        <a:lstStyle/>
        <a:p>
          <a:endParaRPr lang="en-GB"/>
        </a:p>
      </dgm:t>
    </dgm:pt>
    <dgm:pt modelId="{D1CA8F41-8A9B-49BA-89D5-9D6CEE5B01D4}" type="sibTrans" cxnId="{03C4AD4E-6202-4C4B-85D1-B28E12769596}">
      <dgm:prSet/>
      <dgm:spPr/>
      <dgm:t>
        <a:bodyPr/>
        <a:lstStyle/>
        <a:p>
          <a:endParaRPr lang="en-GB"/>
        </a:p>
      </dgm:t>
    </dgm:pt>
    <dgm:pt modelId="{64FA256B-0127-4FD6-B54F-C9BFB7B7844E}">
      <dgm:prSet/>
      <dgm:spPr/>
      <dgm:t>
        <a:bodyPr/>
        <a:lstStyle/>
        <a:p>
          <a:pPr rtl="0"/>
          <a:r>
            <a:rPr lang="en-US" dirty="0" smtClean="0"/>
            <a:t>Require instant termination.</a:t>
          </a:r>
          <a:endParaRPr lang="en-GB" dirty="0"/>
        </a:p>
      </dgm:t>
    </dgm:pt>
    <dgm:pt modelId="{BE09A108-9E3F-4DFC-8B4D-29FCFBDB5261}" type="parTrans" cxnId="{97E3C566-C67A-4B0B-AE7B-6E09E6BADAA4}">
      <dgm:prSet/>
      <dgm:spPr/>
      <dgm:t>
        <a:bodyPr/>
        <a:lstStyle/>
        <a:p>
          <a:endParaRPr lang="en-GB"/>
        </a:p>
      </dgm:t>
    </dgm:pt>
    <dgm:pt modelId="{65408216-7C1B-4F54-A99D-03222B473CD0}" type="sibTrans" cxnId="{97E3C566-C67A-4B0B-AE7B-6E09E6BADAA4}">
      <dgm:prSet/>
      <dgm:spPr/>
      <dgm:t>
        <a:bodyPr/>
        <a:lstStyle/>
        <a:p>
          <a:endParaRPr lang="en-GB"/>
        </a:p>
      </dgm:t>
    </dgm:pt>
    <dgm:pt modelId="{8A7E942A-77F0-4871-9AA7-5787110A1161}" type="pres">
      <dgm:prSet presAssocID="{4411D517-8BD8-4513-803E-85701BB88EBD}" presName="diagram" presStyleCnt="0">
        <dgm:presLayoutVars>
          <dgm:chPref val="1"/>
          <dgm:dir/>
          <dgm:animOne val="branch"/>
          <dgm:animLvl val="lvl"/>
          <dgm:resizeHandles/>
        </dgm:presLayoutVars>
      </dgm:prSet>
      <dgm:spPr/>
      <dgm:t>
        <a:bodyPr/>
        <a:lstStyle/>
        <a:p>
          <a:endParaRPr lang="en-GB"/>
        </a:p>
      </dgm:t>
    </dgm:pt>
    <dgm:pt modelId="{6F70DFDB-46F8-4956-B8DB-5D4A9953E861}" type="pres">
      <dgm:prSet presAssocID="{1A743966-4910-4C39-B339-D19ED6FEFEAC}" presName="root" presStyleCnt="0"/>
      <dgm:spPr/>
    </dgm:pt>
    <dgm:pt modelId="{64200006-97BE-48A4-B5E9-D583D3E71C25}" type="pres">
      <dgm:prSet presAssocID="{1A743966-4910-4C39-B339-D19ED6FEFEAC}" presName="rootComposite" presStyleCnt="0"/>
      <dgm:spPr/>
    </dgm:pt>
    <dgm:pt modelId="{80DE1A1B-AD85-4248-93EE-55A2E955FEFF}" type="pres">
      <dgm:prSet presAssocID="{1A743966-4910-4C39-B339-D19ED6FEFEAC}" presName="rootText" presStyleLbl="node1" presStyleIdx="0" presStyleCnt="1" custScaleX="383984" custScaleY="135443"/>
      <dgm:spPr/>
      <dgm:t>
        <a:bodyPr/>
        <a:lstStyle/>
        <a:p>
          <a:endParaRPr lang="en-GB"/>
        </a:p>
      </dgm:t>
    </dgm:pt>
    <dgm:pt modelId="{287078D3-75E2-4107-886D-1B703355BEE9}" type="pres">
      <dgm:prSet presAssocID="{1A743966-4910-4C39-B339-D19ED6FEFEAC}" presName="rootConnector" presStyleLbl="node1" presStyleIdx="0" presStyleCnt="1"/>
      <dgm:spPr/>
      <dgm:t>
        <a:bodyPr/>
        <a:lstStyle/>
        <a:p>
          <a:endParaRPr lang="en-GB"/>
        </a:p>
      </dgm:t>
    </dgm:pt>
    <dgm:pt modelId="{F6B5ABE9-B61A-4CE9-9BC7-E4F3A80E0FC1}" type="pres">
      <dgm:prSet presAssocID="{1A743966-4910-4C39-B339-D19ED6FEFEAC}" presName="childShape" presStyleCnt="0"/>
      <dgm:spPr/>
    </dgm:pt>
    <dgm:pt modelId="{43223342-A7DA-4D21-9D83-727F55A74CA7}" type="pres">
      <dgm:prSet presAssocID="{697A7CFD-4683-48C4-B070-AF9E1573C2BC}" presName="Name13" presStyleLbl="parChTrans1D2" presStyleIdx="0" presStyleCnt="3"/>
      <dgm:spPr/>
      <dgm:t>
        <a:bodyPr/>
        <a:lstStyle/>
        <a:p>
          <a:endParaRPr lang="en-GB"/>
        </a:p>
      </dgm:t>
    </dgm:pt>
    <dgm:pt modelId="{B7CD9B61-A92C-4835-B76C-371EE9DC6AA6}" type="pres">
      <dgm:prSet presAssocID="{1EFDBA5D-CA91-4525-8421-1FF074541F13}" presName="childText" presStyleLbl="bgAcc1" presStyleIdx="0" presStyleCnt="3" custScaleX="224060">
        <dgm:presLayoutVars>
          <dgm:bulletEnabled val="1"/>
        </dgm:presLayoutVars>
      </dgm:prSet>
      <dgm:spPr/>
      <dgm:t>
        <a:bodyPr/>
        <a:lstStyle/>
        <a:p>
          <a:endParaRPr lang="en-GB"/>
        </a:p>
      </dgm:t>
    </dgm:pt>
    <dgm:pt modelId="{9F7DEB54-07DB-4586-B217-29EC756AB028}" type="pres">
      <dgm:prSet presAssocID="{3AD78B33-4628-4E2E-92B8-3970B22D6295}" presName="Name13" presStyleLbl="parChTrans1D2" presStyleIdx="1" presStyleCnt="3"/>
      <dgm:spPr/>
      <dgm:t>
        <a:bodyPr/>
        <a:lstStyle/>
        <a:p>
          <a:endParaRPr lang="en-GB"/>
        </a:p>
      </dgm:t>
    </dgm:pt>
    <dgm:pt modelId="{FB2BAFB7-5C11-4FED-9135-A4518E6FB7CB}" type="pres">
      <dgm:prSet presAssocID="{ED3EA57C-CD49-4803-AE30-15EE8F5304E4}" presName="childText" presStyleLbl="bgAcc1" presStyleIdx="1" presStyleCnt="3" custScaleX="362123">
        <dgm:presLayoutVars>
          <dgm:bulletEnabled val="1"/>
        </dgm:presLayoutVars>
      </dgm:prSet>
      <dgm:spPr/>
      <dgm:t>
        <a:bodyPr/>
        <a:lstStyle/>
        <a:p>
          <a:endParaRPr lang="en-GB"/>
        </a:p>
      </dgm:t>
    </dgm:pt>
    <dgm:pt modelId="{21DFFE21-5966-4C77-8EBE-DE8691AAFF3F}" type="pres">
      <dgm:prSet presAssocID="{BE09A108-9E3F-4DFC-8B4D-29FCFBDB5261}" presName="Name13" presStyleLbl="parChTrans1D2" presStyleIdx="2" presStyleCnt="3"/>
      <dgm:spPr/>
      <dgm:t>
        <a:bodyPr/>
        <a:lstStyle/>
        <a:p>
          <a:endParaRPr lang="en-GB"/>
        </a:p>
      </dgm:t>
    </dgm:pt>
    <dgm:pt modelId="{49247406-3332-475E-80D1-1D26242FA2CE}" type="pres">
      <dgm:prSet presAssocID="{64FA256B-0127-4FD6-B54F-C9BFB7B7844E}" presName="childText" presStyleLbl="bgAcc1" presStyleIdx="2" presStyleCnt="3" custScaleX="347368" custScaleY="65262">
        <dgm:presLayoutVars>
          <dgm:bulletEnabled val="1"/>
        </dgm:presLayoutVars>
      </dgm:prSet>
      <dgm:spPr/>
      <dgm:t>
        <a:bodyPr/>
        <a:lstStyle/>
        <a:p>
          <a:endParaRPr lang="en-GB"/>
        </a:p>
      </dgm:t>
    </dgm:pt>
  </dgm:ptLst>
  <dgm:cxnLst>
    <dgm:cxn modelId="{3CC553C7-CC71-45E9-8E19-3DEF8FE0AFDA}" type="presOf" srcId="{697A7CFD-4683-48C4-B070-AF9E1573C2BC}" destId="{43223342-A7DA-4D21-9D83-727F55A74CA7}" srcOrd="0" destOrd="0" presId="urn:microsoft.com/office/officeart/2005/8/layout/hierarchy3"/>
    <dgm:cxn modelId="{BB771071-DFA3-4963-8296-CBEA0859CF2E}" type="presOf" srcId="{64FA256B-0127-4FD6-B54F-C9BFB7B7844E}" destId="{49247406-3332-475E-80D1-1D26242FA2CE}" srcOrd="0" destOrd="0" presId="urn:microsoft.com/office/officeart/2005/8/layout/hierarchy3"/>
    <dgm:cxn modelId="{03C4AD4E-6202-4C4B-85D1-B28E12769596}" srcId="{1A743966-4910-4C39-B339-D19ED6FEFEAC}" destId="{ED3EA57C-CD49-4803-AE30-15EE8F5304E4}" srcOrd="1" destOrd="0" parTransId="{3AD78B33-4628-4E2E-92B8-3970B22D6295}" sibTransId="{D1CA8F41-8A9B-49BA-89D5-9D6CEE5B01D4}"/>
    <dgm:cxn modelId="{97E3C566-C67A-4B0B-AE7B-6E09E6BADAA4}" srcId="{1A743966-4910-4C39-B339-D19ED6FEFEAC}" destId="{64FA256B-0127-4FD6-B54F-C9BFB7B7844E}" srcOrd="2" destOrd="0" parTransId="{BE09A108-9E3F-4DFC-8B4D-29FCFBDB5261}" sibTransId="{65408216-7C1B-4F54-A99D-03222B473CD0}"/>
    <dgm:cxn modelId="{AB188C87-9563-4CA4-BB1C-E8229B8B4320}" srcId="{1A743966-4910-4C39-B339-D19ED6FEFEAC}" destId="{1EFDBA5D-CA91-4525-8421-1FF074541F13}" srcOrd="0" destOrd="0" parTransId="{697A7CFD-4683-48C4-B070-AF9E1573C2BC}" sibTransId="{8FAA7FE9-DC6C-4BA1-8AC8-8D00B9240EC1}"/>
    <dgm:cxn modelId="{16B5ABD7-7E1B-4A41-B4FF-0B9A409A9977}" type="presOf" srcId="{ED3EA57C-CD49-4803-AE30-15EE8F5304E4}" destId="{FB2BAFB7-5C11-4FED-9135-A4518E6FB7CB}" srcOrd="0" destOrd="0" presId="urn:microsoft.com/office/officeart/2005/8/layout/hierarchy3"/>
    <dgm:cxn modelId="{3529CC52-64FC-44CA-A033-D288201DAF03}" type="presOf" srcId="{1A743966-4910-4C39-B339-D19ED6FEFEAC}" destId="{80DE1A1B-AD85-4248-93EE-55A2E955FEFF}" srcOrd="0" destOrd="0" presId="urn:microsoft.com/office/officeart/2005/8/layout/hierarchy3"/>
    <dgm:cxn modelId="{D16A6802-46A9-4EF6-A404-986240EE143A}" type="presOf" srcId="{3AD78B33-4628-4E2E-92B8-3970B22D6295}" destId="{9F7DEB54-07DB-4586-B217-29EC756AB028}" srcOrd="0" destOrd="0" presId="urn:microsoft.com/office/officeart/2005/8/layout/hierarchy3"/>
    <dgm:cxn modelId="{8D4CC32D-368C-41B7-BD66-9193714B5C3A}" type="presOf" srcId="{BE09A108-9E3F-4DFC-8B4D-29FCFBDB5261}" destId="{21DFFE21-5966-4C77-8EBE-DE8691AAFF3F}" srcOrd="0" destOrd="0" presId="urn:microsoft.com/office/officeart/2005/8/layout/hierarchy3"/>
    <dgm:cxn modelId="{F66C6BC7-1DD7-42B9-AA42-DB81BD491C67}" srcId="{4411D517-8BD8-4513-803E-85701BB88EBD}" destId="{1A743966-4910-4C39-B339-D19ED6FEFEAC}" srcOrd="0" destOrd="0" parTransId="{6F3C8DFF-FDAE-447D-B1C0-8A9E181D6E6D}" sibTransId="{88DDF96E-A1D3-42FE-B1A1-BF6E5BCF9A31}"/>
    <dgm:cxn modelId="{EF71B4F0-79C9-4D1F-A59B-BD8E9483CD01}" type="presOf" srcId="{1A743966-4910-4C39-B339-D19ED6FEFEAC}" destId="{287078D3-75E2-4107-886D-1B703355BEE9}" srcOrd="1" destOrd="0" presId="urn:microsoft.com/office/officeart/2005/8/layout/hierarchy3"/>
    <dgm:cxn modelId="{D17F1306-EB43-4FD1-931A-533BE24D1202}" type="presOf" srcId="{1EFDBA5D-CA91-4525-8421-1FF074541F13}" destId="{B7CD9B61-A92C-4835-B76C-371EE9DC6AA6}" srcOrd="0" destOrd="0" presId="urn:microsoft.com/office/officeart/2005/8/layout/hierarchy3"/>
    <dgm:cxn modelId="{83B18118-4938-4B5E-B20D-C19766D5ED89}" type="presOf" srcId="{4411D517-8BD8-4513-803E-85701BB88EBD}" destId="{8A7E942A-77F0-4871-9AA7-5787110A1161}" srcOrd="0" destOrd="0" presId="urn:microsoft.com/office/officeart/2005/8/layout/hierarchy3"/>
    <dgm:cxn modelId="{5BD2807F-8A8F-4032-B532-B2C944328E5D}" type="presParOf" srcId="{8A7E942A-77F0-4871-9AA7-5787110A1161}" destId="{6F70DFDB-46F8-4956-B8DB-5D4A9953E861}" srcOrd="0" destOrd="0" presId="urn:microsoft.com/office/officeart/2005/8/layout/hierarchy3"/>
    <dgm:cxn modelId="{E1031100-A0BD-4B76-8A57-2A613B2A09F2}" type="presParOf" srcId="{6F70DFDB-46F8-4956-B8DB-5D4A9953E861}" destId="{64200006-97BE-48A4-B5E9-D583D3E71C25}" srcOrd="0" destOrd="0" presId="urn:microsoft.com/office/officeart/2005/8/layout/hierarchy3"/>
    <dgm:cxn modelId="{924EF93F-3CBE-45E0-9EEE-061CCADB1A4C}" type="presParOf" srcId="{64200006-97BE-48A4-B5E9-D583D3E71C25}" destId="{80DE1A1B-AD85-4248-93EE-55A2E955FEFF}" srcOrd="0" destOrd="0" presId="urn:microsoft.com/office/officeart/2005/8/layout/hierarchy3"/>
    <dgm:cxn modelId="{2FE91431-01DE-4B49-93C8-8E2E63894CE6}" type="presParOf" srcId="{64200006-97BE-48A4-B5E9-D583D3E71C25}" destId="{287078D3-75E2-4107-886D-1B703355BEE9}" srcOrd="1" destOrd="0" presId="urn:microsoft.com/office/officeart/2005/8/layout/hierarchy3"/>
    <dgm:cxn modelId="{D931E70D-C546-457D-B4C7-D1D9003E7E8C}" type="presParOf" srcId="{6F70DFDB-46F8-4956-B8DB-5D4A9953E861}" destId="{F6B5ABE9-B61A-4CE9-9BC7-E4F3A80E0FC1}" srcOrd="1" destOrd="0" presId="urn:microsoft.com/office/officeart/2005/8/layout/hierarchy3"/>
    <dgm:cxn modelId="{C6EE8E1C-8B0F-40B3-8D88-4DB081971FF8}" type="presParOf" srcId="{F6B5ABE9-B61A-4CE9-9BC7-E4F3A80E0FC1}" destId="{43223342-A7DA-4D21-9D83-727F55A74CA7}" srcOrd="0" destOrd="0" presId="urn:microsoft.com/office/officeart/2005/8/layout/hierarchy3"/>
    <dgm:cxn modelId="{08509287-24B7-4BB2-8F19-2F4B6EC4C1A1}" type="presParOf" srcId="{F6B5ABE9-B61A-4CE9-9BC7-E4F3A80E0FC1}" destId="{B7CD9B61-A92C-4835-B76C-371EE9DC6AA6}" srcOrd="1" destOrd="0" presId="urn:microsoft.com/office/officeart/2005/8/layout/hierarchy3"/>
    <dgm:cxn modelId="{AFDF7DF9-E6AF-41D9-B8A3-F3401A095DEE}" type="presParOf" srcId="{F6B5ABE9-B61A-4CE9-9BC7-E4F3A80E0FC1}" destId="{9F7DEB54-07DB-4586-B217-29EC756AB028}" srcOrd="2" destOrd="0" presId="urn:microsoft.com/office/officeart/2005/8/layout/hierarchy3"/>
    <dgm:cxn modelId="{D1277CE4-0515-444E-A299-86F5E00E2E31}" type="presParOf" srcId="{F6B5ABE9-B61A-4CE9-9BC7-E4F3A80E0FC1}" destId="{FB2BAFB7-5C11-4FED-9135-A4518E6FB7CB}" srcOrd="3" destOrd="0" presId="urn:microsoft.com/office/officeart/2005/8/layout/hierarchy3"/>
    <dgm:cxn modelId="{B71E70CD-97F4-4CEF-AFBD-6E1626D97C30}" type="presParOf" srcId="{F6B5ABE9-B61A-4CE9-9BC7-E4F3A80E0FC1}" destId="{21DFFE21-5966-4C77-8EBE-DE8691AAFF3F}" srcOrd="4" destOrd="0" presId="urn:microsoft.com/office/officeart/2005/8/layout/hierarchy3"/>
    <dgm:cxn modelId="{8A7E581A-89BD-4FA2-B3DB-2FF223443FD1}" type="presParOf" srcId="{F6B5ABE9-B61A-4CE9-9BC7-E4F3A80E0FC1}" destId="{49247406-3332-475E-80D1-1D26242FA2CE}" srcOrd="5" destOrd="0" presId="urn:microsoft.com/office/officeart/2005/8/layout/hierarchy3"/>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F39CB82-2563-445C-BC02-5F3EDDFB1D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8B2B068-6674-4363-877B-B032BAFF97CC}">
      <dgm:prSet/>
      <dgm:spPr/>
      <dgm:t>
        <a:bodyPr/>
        <a:lstStyle/>
        <a:p>
          <a:pPr rtl="0"/>
          <a:r>
            <a:rPr lang="en-US" dirty="0" smtClean="0"/>
            <a:t>Componential evaluation model holds that every educational program has three basic components (inputs, operations and outputs) on which its evaluation depends.</a:t>
          </a:r>
          <a:endParaRPr lang="en-GB" dirty="0"/>
        </a:p>
      </dgm:t>
    </dgm:pt>
    <dgm:pt modelId="{CA8AD97C-CDE6-479D-B1EA-FED09A7ED2ED}" type="parTrans" cxnId="{7DA38E3C-93EC-4F2D-95EE-E11F6610CF12}">
      <dgm:prSet/>
      <dgm:spPr/>
      <dgm:t>
        <a:bodyPr/>
        <a:lstStyle/>
        <a:p>
          <a:endParaRPr lang="en-GB"/>
        </a:p>
      </dgm:t>
    </dgm:pt>
    <dgm:pt modelId="{E378105F-D041-463F-AD21-F318C16E7642}" type="sibTrans" cxnId="{7DA38E3C-93EC-4F2D-95EE-E11F6610CF12}">
      <dgm:prSet/>
      <dgm:spPr/>
      <dgm:t>
        <a:bodyPr/>
        <a:lstStyle/>
        <a:p>
          <a:endParaRPr lang="en-GB"/>
        </a:p>
      </dgm:t>
    </dgm:pt>
    <dgm:pt modelId="{5DC4DB12-8814-4723-89A9-D7B930DE1D6D}">
      <dgm:prSet/>
      <dgm:spPr/>
      <dgm:t>
        <a:bodyPr/>
        <a:lstStyle/>
        <a:p>
          <a:pPr rtl="0"/>
          <a:r>
            <a:rPr lang="en-US" dirty="0" smtClean="0"/>
            <a:t>Generally, each ongoing educational program is designed actively to produce specific desirable changes in the behavior of the individuals who are exposed to the program.</a:t>
          </a:r>
          <a:endParaRPr lang="en-GB" dirty="0"/>
        </a:p>
      </dgm:t>
    </dgm:pt>
    <dgm:pt modelId="{52C16246-8EDC-4826-A59A-DED9D5EE3D69}" type="parTrans" cxnId="{93FAA5C5-0A80-4D7E-A79E-9937A0B41BB2}">
      <dgm:prSet/>
      <dgm:spPr/>
      <dgm:t>
        <a:bodyPr/>
        <a:lstStyle/>
        <a:p>
          <a:endParaRPr lang="en-GB"/>
        </a:p>
      </dgm:t>
    </dgm:pt>
    <dgm:pt modelId="{85AE3B7B-8C77-42D3-AAA6-DD45D21B84EB}" type="sibTrans" cxnId="{93FAA5C5-0A80-4D7E-A79E-9937A0B41BB2}">
      <dgm:prSet/>
      <dgm:spPr/>
      <dgm:t>
        <a:bodyPr/>
        <a:lstStyle/>
        <a:p>
          <a:endParaRPr lang="en-GB"/>
        </a:p>
      </dgm:t>
    </dgm:pt>
    <dgm:pt modelId="{D6661EA8-34E4-4E5A-92A1-DA05C78A5E8B}">
      <dgm:prSet/>
      <dgm:spPr/>
      <dgm:t>
        <a:bodyPr/>
        <a:lstStyle/>
        <a:p>
          <a:pPr rtl="0"/>
          <a:r>
            <a:rPr lang="en-US" dirty="0" smtClean="0"/>
            <a:t>An educational program could be a particular instructional method, single classroom lesson, a complete course of study, college environment, a specific remedial program, an apprenticeship, a textbook or an entire school system.</a:t>
          </a:r>
          <a:endParaRPr lang="en-GB" dirty="0"/>
        </a:p>
      </dgm:t>
    </dgm:pt>
    <dgm:pt modelId="{AF5FA304-074A-4514-8300-2E36EB3D2D83}" type="parTrans" cxnId="{728D967B-7CD1-4047-B02E-AFE2A7D03633}">
      <dgm:prSet/>
      <dgm:spPr/>
      <dgm:t>
        <a:bodyPr/>
        <a:lstStyle/>
        <a:p>
          <a:endParaRPr lang="en-GB"/>
        </a:p>
      </dgm:t>
    </dgm:pt>
    <dgm:pt modelId="{EFFD64C0-1553-479B-ACA2-1E88CAF4F79E}" type="sibTrans" cxnId="{728D967B-7CD1-4047-B02E-AFE2A7D03633}">
      <dgm:prSet/>
      <dgm:spPr/>
      <dgm:t>
        <a:bodyPr/>
        <a:lstStyle/>
        <a:p>
          <a:endParaRPr lang="en-GB"/>
        </a:p>
      </dgm:t>
    </dgm:pt>
    <dgm:pt modelId="{653E71F0-E764-492F-87D8-D785015A0AD2}" type="pres">
      <dgm:prSet presAssocID="{7F39CB82-2563-445C-BC02-5F3EDDFB1D37}" presName="linear" presStyleCnt="0">
        <dgm:presLayoutVars>
          <dgm:animLvl val="lvl"/>
          <dgm:resizeHandles val="exact"/>
        </dgm:presLayoutVars>
      </dgm:prSet>
      <dgm:spPr/>
      <dgm:t>
        <a:bodyPr/>
        <a:lstStyle/>
        <a:p>
          <a:endParaRPr lang="en-GB"/>
        </a:p>
      </dgm:t>
    </dgm:pt>
    <dgm:pt modelId="{1F224D29-C08D-4C38-90E2-D4BF7629E454}" type="pres">
      <dgm:prSet presAssocID="{28B2B068-6674-4363-877B-B032BAFF97CC}" presName="parentText" presStyleLbl="node1" presStyleIdx="0" presStyleCnt="3">
        <dgm:presLayoutVars>
          <dgm:chMax val="0"/>
          <dgm:bulletEnabled val="1"/>
        </dgm:presLayoutVars>
      </dgm:prSet>
      <dgm:spPr/>
      <dgm:t>
        <a:bodyPr/>
        <a:lstStyle/>
        <a:p>
          <a:endParaRPr lang="en-GB"/>
        </a:p>
      </dgm:t>
    </dgm:pt>
    <dgm:pt modelId="{D91FB3CC-020D-4E28-838C-66530484290A}" type="pres">
      <dgm:prSet presAssocID="{E378105F-D041-463F-AD21-F318C16E7642}" presName="spacer" presStyleCnt="0"/>
      <dgm:spPr/>
    </dgm:pt>
    <dgm:pt modelId="{56764FBE-AFD4-47D1-9E10-41E9D54FAB95}" type="pres">
      <dgm:prSet presAssocID="{5DC4DB12-8814-4723-89A9-D7B930DE1D6D}" presName="parentText" presStyleLbl="node1" presStyleIdx="1" presStyleCnt="3">
        <dgm:presLayoutVars>
          <dgm:chMax val="0"/>
          <dgm:bulletEnabled val="1"/>
        </dgm:presLayoutVars>
      </dgm:prSet>
      <dgm:spPr/>
      <dgm:t>
        <a:bodyPr/>
        <a:lstStyle/>
        <a:p>
          <a:endParaRPr lang="en-GB"/>
        </a:p>
      </dgm:t>
    </dgm:pt>
    <dgm:pt modelId="{65B5B1E6-64E0-4E81-ACA1-EDB24B6D051D}" type="pres">
      <dgm:prSet presAssocID="{85AE3B7B-8C77-42D3-AAA6-DD45D21B84EB}" presName="spacer" presStyleCnt="0"/>
      <dgm:spPr/>
    </dgm:pt>
    <dgm:pt modelId="{A514D003-9B21-43BC-BEEC-A882D6511385}" type="pres">
      <dgm:prSet presAssocID="{D6661EA8-34E4-4E5A-92A1-DA05C78A5E8B}" presName="parentText" presStyleLbl="node1" presStyleIdx="2" presStyleCnt="3">
        <dgm:presLayoutVars>
          <dgm:chMax val="0"/>
          <dgm:bulletEnabled val="1"/>
        </dgm:presLayoutVars>
      </dgm:prSet>
      <dgm:spPr/>
      <dgm:t>
        <a:bodyPr/>
        <a:lstStyle/>
        <a:p>
          <a:endParaRPr lang="en-GB"/>
        </a:p>
      </dgm:t>
    </dgm:pt>
  </dgm:ptLst>
  <dgm:cxnLst>
    <dgm:cxn modelId="{A254E82D-AA8A-41C1-93C4-3C550D081EED}" type="presOf" srcId="{7F39CB82-2563-445C-BC02-5F3EDDFB1D37}" destId="{653E71F0-E764-492F-87D8-D785015A0AD2}" srcOrd="0" destOrd="0" presId="urn:microsoft.com/office/officeart/2005/8/layout/vList2"/>
    <dgm:cxn modelId="{55871D44-9D5F-40A2-9ED1-C060959A5842}" type="presOf" srcId="{28B2B068-6674-4363-877B-B032BAFF97CC}" destId="{1F224D29-C08D-4C38-90E2-D4BF7629E454}" srcOrd="0" destOrd="0" presId="urn:microsoft.com/office/officeart/2005/8/layout/vList2"/>
    <dgm:cxn modelId="{E511F2BF-4B3B-4B90-BAEA-39D08829F18A}" type="presOf" srcId="{5DC4DB12-8814-4723-89A9-D7B930DE1D6D}" destId="{56764FBE-AFD4-47D1-9E10-41E9D54FAB95}" srcOrd="0" destOrd="0" presId="urn:microsoft.com/office/officeart/2005/8/layout/vList2"/>
    <dgm:cxn modelId="{93FAA5C5-0A80-4D7E-A79E-9937A0B41BB2}" srcId="{7F39CB82-2563-445C-BC02-5F3EDDFB1D37}" destId="{5DC4DB12-8814-4723-89A9-D7B930DE1D6D}" srcOrd="1" destOrd="0" parTransId="{52C16246-8EDC-4826-A59A-DED9D5EE3D69}" sibTransId="{85AE3B7B-8C77-42D3-AAA6-DD45D21B84EB}"/>
    <dgm:cxn modelId="{BDE853D0-7C88-4408-8026-CE3EFAF17271}" type="presOf" srcId="{D6661EA8-34E4-4E5A-92A1-DA05C78A5E8B}" destId="{A514D003-9B21-43BC-BEEC-A882D6511385}" srcOrd="0" destOrd="0" presId="urn:microsoft.com/office/officeart/2005/8/layout/vList2"/>
    <dgm:cxn modelId="{7DA38E3C-93EC-4F2D-95EE-E11F6610CF12}" srcId="{7F39CB82-2563-445C-BC02-5F3EDDFB1D37}" destId="{28B2B068-6674-4363-877B-B032BAFF97CC}" srcOrd="0" destOrd="0" parTransId="{CA8AD97C-CDE6-479D-B1EA-FED09A7ED2ED}" sibTransId="{E378105F-D041-463F-AD21-F318C16E7642}"/>
    <dgm:cxn modelId="{728D967B-7CD1-4047-B02E-AFE2A7D03633}" srcId="{7F39CB82-2563-445C-BC02-5F3EDDFB1D37}" destId="{D6661EA8-34E4-4E5A-92A1-DA05C78A5E8B}" srcOrd="2" destOrd="0" parTransId="{AF5FA304-074A-4514-8300-2E36EB3D2D83}" sibTransId="{EFFD64C0-1553-479B-ACA2-1E88CAF4F79E}"/>
    <dgm:cxn modelId="{2435A4E4-E2D3-49E1-A194-A79785918550}" type="presParOf" srcId="{653E71F0-E764-492F-87D8-D785015A0AD2}" destId="{1F224D29-C08D-4C38-90E2-D4BF7629E454}" srcOrd="0" destOrd="0" presId="urn:microsoft.com/office/officeart/2005/8/layout/vList2"/>
    <dgm:cxn modelId="{EC52EA3F-C7F6-427E-AF29-33CF015EBD6C}" type="presParOf" srcId="{653E71F0-E764-492F-87D8-D785015A0AD2}" destId="{D91FB3CC-020D-4E28-838C-66530484290A}" srcOrd="1" destOrd="0" presId="urn:microsoft.com/office/officeart/2005/8/layout/vList2"/>
    <dgm:cxn modelId="{BD887AE5-E4B9-4A0B-BB4E-E9CBED70EB11}" type="presParOf" srcId="{653E71F0-E764-492F-87D8-D785015A0AD2}" destId="{56764FBE-AFD4-47D1-9E10-41E9D54FAB95}" srcOrd="2" destOrd="0" presId="urn:microsoft.com/office/officeart/2005/8/layout/vList2"/>
    <dgm:cxn modelId="{50518B35-E6A8-4235-BC9E-379764B19D10}" type="presParOf" srcId="{653E71F0-E764-492F-87D8-D785015A0AD2}" destId="{65B5B1E6-64E0-4E81-ACA1-EDB24B6D051D}" srcOrd="3" destOrd="0" presId="urn:microsoft.com/office/officeart/2005/8/layout/vList2"/>
    <dgm:cxn modelId="{94C08558-8EEB-4EEE-B294-07906B24D183}" type="presParOf" srcId="{653E71F0-E764-492F-87D8-D785015A0AD2}" destId="{A514D003-9B21-43BC-BEEC-A882D6511385}"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5BF5569C-2F40-455F-9DF6-FE25EB6FA2B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16EF3C23-158A-4EEF-9632-69F5255BF74A}">
      <dgm:prSet/>
      <dgm:spPr/>
      <dgm:t>
        <a:bodyPr/>
        <a:lstStyle/>
        <a:p>
          <a:pPr rtl="0"/>
          <a:r>
            <a:rPr lang="en-US" dirty="0" smtClean="0"/>
            <a:t>In 1967, Robert Stake posited an educational evaluation model that is summative in nature. </a:t>
          </a:r>
          <a:endParaRPr lang="en-GB" dirty="0"/>
        </a:p>
      </dgm:t>
    </dgm:pt>
    <dgm:pt modelId="{0CACBD18-1F3D-4FF8-B8D3-DD7407CC9CE6}" type="parTrans" cxnId="{224C391B-89C8-4E83-9A6F-438BF7E2B190}">
      <dgm:prSet/>
      <dgm:spPr/>
      <dgm:t>
        <a:bodyPr/>
        <a:lstStyle/>
        <a:p>
          <a:endParaRPr lang="en-GB"/>
        </a:p>
      </dgm:t>
    </dgm:pt>
    <dgm:pt modelId="{23B240ED-5786-4D9F-B09C-1DBB9E538EAA}" type="sibTrans" cxnId="{224C391B-89C8-4E83-9A6F-438BF7E2B190}">
      <dgm:prSet/>
      <dgm:spPr/>
      <dgm:t>
        <a:bodyPr/>
        <a:lstStyle/>
        <a:p>
          <a:endParaRPr lang="en-GB"/>
        </a:p>
      </dgm:t>
    </dgm:pt>
    <dgm:pt modelId="{C3752BB6-AE16-4492-B63B-01B7EA0A48AA}">
      <dgm:prSet/>
      <dgm:spPr/>
      <dgm:t>
        <a:bodyPr/>
        <a:lstStyle/>
        <a:p>
          <a:pPr rtl="0"/>
          <a:r>
            <a:rPr lang="en-US" dirty="0" smtClean="0"/>
            <a:t>The model holds that education program evaluation is the formal inquiry for provision of description and judgment through delineation of all associated variables and activities. </a:t>
          </a:r>
          <a:endParaRPr lang="en-GB" dirty="0"/>
        </a:p>
      </dgm:t>
    </dgm:pt>
    <dgm:pt modelId="{9DE7EBAB-09AE-4241-9C64-E511FDD632BD}" type="parTrans" cxnId="{3F5C5316-4502-40C1-919F-37070B822758}">
      <dgm:prSet/>
      <dgm:spPr/>
      <dgm:t>
        <a:bodyPr/>
        <a:lstStyle/>
        <a:p>
          <a:endParaRPr lang="en-GB"/>
        </a:p>
      </dgm:t>
    </dgm:pt>
    <dgm:pt modelId="{70B11754-E6B6-442A-99F9-E3DE279E515D}" type="sibTrans" cxnId="{3F5C5316-4502-40C1-919F-37070B822758}">
      <dgm:prSet/>
      <dgm:spPr/>
      <dgm:t>
        <a:bodyPr/>
        <a:lstStyle/>
        <a:p>
          <a:endParaRPr lang="en-GB"/>
        </a:p>
      </dgm:t>
    </dgm:pt>
    <dgm:pt modelId="{F44EBB5B-DB75-4624-8DA6-D3274DB7ABA8}">
      <dgm:prSet/>
      <dgm:spPr/>
      <dgm:t>
        <a:bodyPr/>
        <a:lstStyle/>
        <a:p>
          <a:pPr rtl="0"/>
          <a:r>
            <a:rPr lang="en-US" dirty="0" smtClean="0"/>
            <a:t>The model reserves actual decision-making or rendering of judgment as the prerogative of the administrator, chief executive or decision-maker; and restricts the responsibility of the evaluator or researcher to processing judgment. </a:t>
          </a:r>
          <a:endParaRPr lang="en-GB" dirty="0"/>
        </a:p>
      </dgm:t>
    </dgm:pt>
    <dgm:pt modelId="{4CB51B65-371A-4E66-8385-3F75234F0FBF}" type="parTrans" cxnId="{29934C12-81A5-4952-B1DD-08D0062138D0}">
      <dgm:prSet/>
      <dgm:spPr/>
      <dgm:t>
        <a:bodyPr/>
        <a:lstStyle/>
        <a:p>
          <a:endParaRPr lang="en-GB"/>
        </a:p>
      </dgm:t>
    </dgm:pt>
    <dgm:pt modelId="{F9308F53-6B6C-4D9A-ACAB-E8C599EC0743}" type="sibTrans" cxnId="{29934C12-81A5-4952-B1DD-08D0062138D0}">
      <dgm:prSet/>
      <dgm:spPr/>
      <dgm:t>
        <a:bodyPr/>
        <a:lstStyle/>
        <a:p>
          <a:endParaRPr lang="en-GB"/>
        </a:p>
      </dgm:t>
    </dgm:pt>
    <dgm:pt modelId="{E5F52A2F-6016-4093-ADDB-DC2342EA3443}" type="pres">
      <dgm:prSet presAssocID="{5BF5569C-2F40-455F-9DF6-FE25EB6FA2B8}" presName="Name0" presStyleCnt="0">
        <dgm:presLayoutVars>
          <dgm:chMax val="7"/>
          <dgm:dir/>
          <dgm:animLvl val="lvl"/>
          <dgm:resizeHandles val="exact"/>
        </dgm:presLayoutVars>
      </dgm:prSet>
      <dgm:spPr/>
      <dgm:t>
        <a:bodyPr/>
        <a:lstStyle/>
        <a:p>
          <a:endParaRPr lang="en-GB"/>
        </a:p>
      </dgm:t>
    </dgm:pt>
    <dgm:pt modelId="{DB320035-5FF6-4F20-9CED-403A37BE9207}" type="pres">
      <dgm:prSet presAssocID="{16EF3C23-158A-4EEF-9632-69F5255BF74A}" presName="circle1" presStyleLbl="node1" presStyleIdx="0" presStyleCnt="3"/>
      <dgm:spPr/>
    </dgm:pt>
    <dgm:pt modelId="{CF7C9F97-185E-477C-B5F8-BBE703AA80FB}" type="pres">
      <dgm:prSet presAssocID="{16EF3C23-158A-4EEF-9632-69F5255BF74A}" presName="space" presStyleCnt="0"/>
      <dgm:spPr/>
    </dgm:pt>
    <dgm:pt modelId="{57D0FF26-0A9B-40FA-AE9A-C9DF4E6BCE4D}" type="pres">
      <dgm:prSet presAssocID="{16EF3C23-158A-4EEF-9632-69F5255BF74A}" presName="rect1" presStyleLbl="alignAcc1" presStyleIdx="0" presStyleCnt="3"/>
      <dgm:spPr/>
      <dgm:t>
        <a:bodyPr/>
        <a:lstStyle/>
        <a:p>
          <a:endParaRPr lang="en-GB"/>
        </a:p>
      </dgm:t>
    </dgm:pt>
    <dgm:pt modelId="{BA59E19D-DB0A-422C-9085-24CFAF00A25B}" type="pres">
      <dgm:prSet presAssocID="{C3752BB6-AE16-4492-B63B-01B7EA0A48AA}" presName="vertSpace2" presStyleLbl="node1" presStyleIdx="0" presStyleCnt="3"/>
      <dgm:spPr/>
    </dgm:pt>
    <dgm:pt modelId="{F4145E5E-1BAB-4EF6-B5A0-AB224EA527BA}" type="pres">
      <dgm:prSet presAssocID="{C3752BB6-AE16-4492-B63B-01B7EA0A48AA}" presName="circle2" presStyleLbl="node1" presStyleIdx="1" presStyleCnt="3"/>
      <dgm:spPr/>
    </dgm:pt>
    <dgm:pt modelId="{B580D1AC-759D-484A-AD44-7E36949320B9}" type="pres">
      <dgm:prSet presAssocID="{C3752BB6-AE16-4492-B63B-01B7EA0A48AA}" presName="rect2" presStyleLbl="alignAcc1" presStyleIdx="1" presStyleCnt="3"/>
      <dgm:spPr/>
      <dgm:t>
        <a:bodyPr/>
        <a:lstStyle/>
        <a:p>
          <a:endParaRPr lang="en-GB"/>
        </a:p>
      </dgm:t>
    </dgm:pt>
    <dgm:pt modelId="{D6403388-0217-49BA-B3AA-400F134C0520}" type="pres">
      <dgm:prSet presAssocID="{F44EBB5B-DB75-4624-8DA6-D3274DB7ABA8}" presName="vertSpace3" presStyleLbl="node1" presStyleIdx="1" presStyleCnt="3"/>
      <dgm:spPr/>
    </dgm:pt>
    <dgm:pt modelId="{CF6D251E-410E-43EE-B6A2-CB1FB9DBCC86}" type="pres">
      <dgm:prSet presAssocID="{F44EBB5B-DB75-4624-8DA6-D3274DB7ABA8}" presName="circle3" presStyleLbl="node1" presStyleIdx="2" presStyleCnt="3"/>
      <dgm:spPr/>
    </dgm:pt>
    <dgm:pt modelId="{E00E53F2-2E3C-4ECA-AB5D-296CCF73B2D5}" type="pres">
      <dgm:prSet presAssocID="{F44EBB5B-DB75-4624-8DA6-D3274DB7ABA8}" presName="rect3" presStyleLbl="alignAcc1" presStyleIdx="2" presStyleCnt="3"/>
      <dgm:spPr/>
      <dgm:t>
        <a:bodyPr/>
        <a:lstStyle/>
        <a:p>
          <a:endParaRPr lang="en-GB"/>
        </a:p>
      </dgm:t>
    </dgm:pt>
    <dgm:pt modelId="{6F951630-61A7-4C63-99DA-0C3A6D5D7C52}" type="pres">
      <dgm:prSet presAssocID="{16EF3C23-158A-4EEF-9632-69F5255BF74A}" presName="rect1ParTxNoCh" presStyleLbl="alignAcc1" presStyleIdx="2" presStyleCnt="3">
        <dgm:presLayoutVars>
          <dgm:chMax val="1"/>
          <dgm:bulletEnabled val="1"/>
        </dgm:presLayoutVars>
      </dgm:prSet>
      <dgm:spPr/>
      <dgm:t>
        <a:bodyPr/>
        <a:lstStyle/>
        <a:p>
          <a:endParaRPr lang="en-GB"/>
        </a:p>
      </dgm:t>
    </dgm:pt>
    <dgm:pt modelId="{B2A6CAC4-646A-4057-8652-6B933EE74F71}" type="pres">
      <dgm:prSet presAssocID="{C3752BB6-AE16-4492-B63B-01B7EA0A48AA}" presName="rect2ParTxNoCh" presStyleLbl="alignAcc1" presStyleIdx="2" presStyleCnt="3">
        <dgm:presLayoutVars>
          <dgm:chMax val="1"/>
          <dgm:bulletEnabled val="1"/>
        </dgm:presLayoutVars>
      </dgm:prSet>
      <dgm:spPr/>
      <dgm:t>
        <a:bodyPr/>
        <a:lstStyle/>
        <a:p>
          <a:endParaRPr lang="en-GB"/>
        </a:p>
      </dgm:t>
    </dgm:pt>
    <dgm:pt modelId="{4031AFB0-D135-4219-B0ED-3FA961080415}" type="pres">
      <dgm:prSet presAssocID="{F44EBB5B-DB75-4624-8DA6-D3274DB7ABA8}" presName="rect3ParTxNoCh" presStyleLbl="alignAcc1" presStyleIdx="2" presStyleCnt="3">
        <dgm:presLayoutVars>
          <dgm:chMax val="1"/>
          <dgm:bulletEnabled val="1"/>
        </dgm:presLayoutVars>
      </dgm:prSet>
      <dgm:spPr/>
      <dgm:t>
        <a:bodyPr/>
        <a:lstStyle/>
        <a:p>
          <a:endParaRPr lang="en-GB"/>
        </a:p>
      </dgm:t>
    </dgm:pt>
  </dgm:ptLst>
  <dgm:cxnLst>
    <dgm:cxn modelId="{77D9A1C2-331C-4848-9895-47954C6D04E0}" type="presOf" srcId="{C3752BB6-AE16-4492-B63B-01B7EA0A48AA}" destId="{B580D1AC-759D-484A-AD44-7E36949320B9}" srcOrd="0" destOrd="0" presId="urn:microsoft.com/office/officeart/2005/8/layout/target3"/>
    <dgm:cxn modelId="{57418A24-4CBE-45B2-8948-67E9492E2C6D}" type="presOf" srcId="{16EF3C23-158A-4EEF-9632-69F5255BF74A}" destId="{6F951630-61A7-4C63-99DA-0C3A6D5D7C52}" srcOrd="1" destOrd="0" presId="urn:microsoft.com/office/officeart/2005/8/layout/target3"/>
    <dgm:cxn modelId="{4E484498-F328-414C-B5F3-46E4AC83F820}" type="presOf" srcId="{5BF5569C-2F40-455F-9DF6-FE25EB6FA2B8}" destId="{E5F52A2F-6016-4093-ADDB-DC2342EA3443}" srcOrd="0" destOrd="0" presId="urn:microsoft.com/office/officeart/2005/8/layout/target3"/>
    <dgm:cxn modelId="{224C391B-89C8-4E83-9A6F-438BF7E2B190}" srcId="{5BF5569C-2F40-455F-9DF6-FE25EB6FA2B8}" destId="{16EF3C23-158A-4EEF-9632-69F5255BF74A}" srcOrd="0" destOrd="0" parTransId="{0CACBD18-1F3D-4FF8-B8D3-DD7407CC9CE6}" sibTransId="{23B240ED-5786-4D9F-B09C-1DBB9E538EAA}"/>
    <dgm:cxn modelId="{27A07C6C-A3C6-4FA1-851F-006E95630E8A}" type="presOf" srcId="{F44EBB5B-DB75-4624-8DA6-D3274DB7ABA8}" destId="{E00E53F2-2E3C-4ECA-AB5D-296CCF73B2D5}" srcOrd="0" destOrd="0" presId="urn:microsoft.com/office/officeart/2005/8/layout/target3"/>
    <dgm:cxn modelId="{29934C12-81A5-4952-B1DD-08D0062138D0}" srcId="{5BF5569C-2F40-455F-9DF6-FE25EB6FA2B8}" destId="{F44EBB5B-DB75-4624-8DA6-D3274DB7ABA8}" srcOrd="2" destOrd="0" parTransId="{4CB51B65-371A-4E66-8385-3F75234F0FBF}" sibTransId="{F9308F53-6B6C-4D9A-ACAB-E8C599EC0743}"/>
    <dgm:cxn modelId="{6DAB97A1-9A1B-4458-BD04-D0A59D9D95C2}" type="presOf" srcId="{C3752BB6-AE16-4492-B63B-01B7EA0A48AA}" destId="{B2A6CAC4-646A-4057-8652-6B933EE74F71}" srcOrd="1" destOrd="0" presId="urn:microsoft.com/office/officeart/2005/8/layout/target3"/>
    <dgm:cxn modelId="{11C1420E-C3F3-40A9-AE06-EEDA8A32FA98}" type="presOf" srcId="{16EF3C23-158A-4EEF-9632-69F5255BF74A}" destId="{57D0FF26-0A9B-40FA-AE9A-C9DF4E6BCE4D}" srcOrd="0" destOrd="0" presId="urn:microsoft.com/office/officeart/2005/8/layout/target3"/>
    <dgm:cxn modelId="{9C0BCE66-0A41-48A4-9E26-6746C4174EFE}" type="presOf" srcId="{F44EBB5B-DB75-4624-8DA6-D3274DB7ABA8}" destId="{4031AFB0-D135-4219-B0ED-3FA961080415}" srcOrd="1" destOrd="0" presId="urn:microsoft.com/office/officeart/2005/8/layout/target3"/>
    <dgm:cxn modelId="{3F5C5316-4502-40C1-919F-37070B822758}" srcId="{5BF5569C-2F40-455F-9DF6-FE25EB6FA2B8}" destId="{C3752BB6-AE16-4492-B63B-01B7EA0A48AA}" srcOrd="1" destOrd="0" parTransId="{9DE7EBAB-09AE-4241-9C64-E511FDD632BD}" sibTransId="{70B11754-E6B6-442A-99F9-E3DE279E515D}"/>
    <dgm:cxn modelId="{0F9B8EF5-9309-4D20-8271-D5A9AB67360F}" type="presParOf" srcId="{E5F52A2F-6016-4093-ADDB-DC2342EA3443}" destId="{DB320035-5FF6-4F20-9CED-403A37BE9207}" srcOrd="0" destOrd="0" presId="urn:microsoft.com/office/officeart/2005/8/layout/target3"/>
    <dgm:cxn modelId="{8C7E6A03-121B-4BF0-8157-BCACE26515C6}" type="presParOf" srcId="{E5F52A2F-6016-4093-ADDB-DC2342EA3443}" destId="{CF7C9F97-185E-477C-B5F8-BBE703AA80FB}" srcOrd="1" destOrd="0" presId="urn:microsoft.com/office/officeart/2005/8/layout/target3"/>
    <dgm:cxn modelId="{C7D82241-2EB7-48BF-98A8-A2D81991947D}" type="presParOf" srcId="{E5F52A2F-6016-4093-ADDB-DC2342EA3443}" destId="{57D0FF26-0A9B-40FA-AE9A-C9DF4E6BCE4D}" srcOrd="2" destOrd="0" presId="urn:microsoft.com/office/officeart/2005/8/layout/target3"/>
    <dgm:cxn modelId="{4D7C41D8-A6F6-4344-8466-43F721809BDC}" type="presParOf" srcId="{E5F52A2F-6016-4093-ADDB-DC2342EA3443}" destId="{BA59E19D-DB0A-422C-9085-24CFAF00A25B}" srcOrd="3" destOrd="0" presId="urn:microsoft.com/office/officeart/2005/8/layout/target3"/>
    <dgm:cxn modelId="{2AF13038-8F07-4E96-9804-C97845AE0017}" type="presParOf" srcId="{E5F52A2F-6016-4093-ADDB-DC2342EA3443}" destId="{F4145E5E-1BAB-4EF6-B5A0-AB224EA527BA}" srcOrd="4" destOrd="0" presId="urn:microsoft.com/office/officeart/2005/8/layout/target3"/>
    <dgm:cxn modelId="{F412EE67-B42A-4C91-AC48-C51E5937D8EC}" type="presParOf" srcId="{E5F52A2F-6016-4093-ADDB-DC2342EA3443}" destId="{B580D1AC-759D-484A-AD44-7E36949320B9}" srcOrd="5" destOrd="0" presId="urn:microsoft.com/office/officeart/2005/8/layout/target3"/>
    <dgm:cxn modelId="{958549F7-F3AC-4169-B898-5147098E467F}" type="presParOf" srcId="{E5F52A2F-6016-4093-ADDB-DC2342EA3443}" destId="{D6403388-0217-49BA-B3AA-400F134C0520}" srcOrd="6" destOrd="0" presId="urn:microsoft.com/office/officeart/2005/8/layout/target3"/>
    <dgm:cxn modelId="{461CC2B0-B477-45EE-9692-7F8E5BAFC995}" type="presParOf" srcId="{E5F52A2F-6016-4093-ADDB-DC2342EA3443}" destId="{CF6D251E-410E-43EE-B6A2-CB1FB9DBCC86}" srcOrd="7" destOrd="0" presId="urn:microsoft.com/office/officeart/2005/8/layout/target3"/>
    <dgm:cxn modelId="{580F866D-BC9E-4D5B-96D2-047BDAE3A406}" type="presParOf" srcId="{E5F52A2F-6016-4093-ADDB-DC2342EA3443}" destId="{E00E53F2-2E3C-4ECA-AB5D-296CCF73B2D5}" srcOrd="8" destOrd="0" presId="urn:microsoft.com/office/officeart/2005/8/layout/target3"/>
    <dgm:cxn modelId="{92A25AD5-054B-4069-B77E-FFC9B6EF2F7F}" type="presParOf" srcId="{E5F52A2F-6016-4093-ADDB-DC2342EA3443}" destId="{6F951630-61A7-4C63-99DA-0C3A6D5D7C52}" srcOrd="9" destOrd="0" presId="urn:microsoft.com/office/officeart/2005/8/layout/target3"/>
    <dgm:cxn modelId="{51F63BE9-8678-449E-A3D0-7877DEF6FCD5}" type="presParOf" srcId="{E5F52A2F-6016-4093-ADDB-DC2342EA3443}" destId="{B2A6CAC4-646A-4057-8652-6B933EE74F71}" srcOrd="10" destOrd="0" presId="urn:microsoft.com/office/officeart/2005/8/layout/target3"/>
    <dgm:cxn modelId="{DA92542E-A995-4806-B069-A2D148291985}" type="presParOf" srcId="{E5F52A2F-6016-4093-ADDB-DC2342EA3443}" destId="{4031AFB0-D135-4219-B0ED-3FA961080415}" srcOrd="11" destOrd="0" presId="urn:microsoft.com/office/officeart/2005/8/layout/target3"/>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BABFA398-0903-441A-AE89-70FD029507E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1349ACB6-6187-4D8C-A903-8EA8A317DA85}">
      <dgm:prSet/>
      <dgm:spPr/>
      <dgm:t>
        <a:bodyPr/>
        <a:lstStyle/>
        <a:p>
          <a:pPr rtl="0"/>
          <a:r>
            <a:rPr lang="en-US" dirty="0" smtClean="0"/>
            <a:t>In the judgmental procession, evaluation deals with </a:t>
          </a:r>
          <a:r>
            <a:rPr lang="en-US" b="1" i="1" dirty="0" smtClean="0"/>
            <a:t>descriptive matrix</a:t>
          </a:r>
          <a:r>
            <a:rPr lang="en-US" dirty="0" smtClean="0"/>
            <a:t> and a </a:t>
          </a:r>
          <a:r>
            <a:rPr lang="en-US" b="1" i="1" dirty="0" smtClean="0"/>
            <a:t>judgmental matrix</a:t>
          </a:r>
          <a:r>
            <a:rPr lang="en-US" dirty="0" smtClean="0"/>
            <a:t> that are indispensable in every program evaluation. The </a:t>
          </a:r>
          <a:r>
            <a:rPr lang="en-US" i="1" dirty="0" smtClean="0"/>
            <a:t>descriptive matrix</a:t>
          </a:r>
          <a:r>
            <a:rPr lang="en-US" dirty="0" smtClean="0"/>
            <a:t> seeks to establish congruence between idealistic intends (i.e., the desired goals) and the realistic observation (which are those goals that were actually attained with implementation of the program). </a:t>
          </a:r>
          <a:endParaRPr lang="en-GB" dirty="0"/>
        </a:p>
      </dgm:t>
    </dgm:pt>
    <dgm:pt modelId="{EFE37012-B31B-45E0-8132-B557754AA3C5}" type="parTrans" cxnId="{B50BAAD4-938F-4BD3-BE90-1AF05EB7BB61}">
      <dgm:prSet/>
      <dgm:spPr/>
      <dgm:t>
        <a:bodyPr/>
        <a:lstStyle/>
        <a:p>
          <a:endParaRPr lang="en-GB"/>
        </a:p>
      </dgm:t>
    </dgm:pt>
    <dgm:pt modelId="{92F8B4CE-52BD-472B-B77B-4637D1C1AF4A}" type="sibTrans" cxnId="{B50BAAD4-938F-4BD3-BE90-1AF05EB7BB61}">
      <dgm:prSet/>
      <dgm:spPr/>
      <dgm:t>
        <a:bodyPr/>
        <a:lstStyle/>
        <a:p>
          <a:endParaRPr lang="en-GB"/>
        </a:p>
      </dgm:t>
    </dgm:pt>
    <dgm:pt modelId="{7AFF57A6-7FEF-4138-9C34-4A15E374515C}">
      <dgm:prSet/>
      <dgm:spPr/>
      <dgm:t>
        <a:bodyPr/>
        <a:lstStyle/>
        <a:p>
          <a:pPr rtl="0"/>
          <a:r>
            <a:rPr lang="en-US" dirty="0" smtClean="0"/>
            <a:t>The </a:t>
          </a:r>
          <a:r>
            <a:rPr lang="en-US" i="1" dirty="0" smtClean="0"/>
            <a:t>judgmental matrix</a:t>
          </a:r>
          <a:r>
            <a:rPr lang="en-US" dirty="0" smtClean="0"/>
            <a:t> elicits the congruence between absolute criteria and relative criteria. While the absolute criteria is anchored on experts’ judgments about the value and utility of the specific program under investigation, the relative criteria is arrived at via comparison of the various units of the program being investigated with the units of another similar program that is existing very successfully elsewhere. Kpolovie (2010) illustrated the model thus. </a:t>
          </a:r>
          <a:endParaRPr lang="en-GB" dirty="0"/>
        </a:p>
      </dgm:t>
    </dgm:pt>
    <dgm:pt modelId="{F96A475D-2C94-4171-9C3E-F672C1FC2090}" type="parTrans" cxnId="{39DB58E7-F1DB-4653-A39A-85A1F19B345A}">
      <dgm:prSet/>
      <dgm:spPr/>
      <dgm:t>
        <a:bodyPr/>
        <a:lstStyle/>
        <a:p>
          <a:endParaRPr lang="en-GB"/>
        </a:p>
      </dgm:t>
    </dgm:pt>
    <dgm:pt modelId="{836A7F37-53C1-4BD9-B276-F5076BCCB1A3}" type="sibTrans" cxnId="{39DB58E7-F1DB-4653-A39A-85A1F19B345A}">
      <dgm:prSet/>
      <dgm:spPr/>
      <dgm:t>
        <a:bodyPr/>
        <a:lstStyle/>
        <a:p>
          <a:endParaRPr lang="en-GB"/>
        </a:p>
      </dgm:t>
    </dgm:pt>
    <dgm:pt modelId="{86BE4108-0994-45CF-84F2-76792F678775}" type="pres">
      <dgm:prSet presAssocID="{BABFA398-0903-441A-AE89-70FD029507E7}" presName="linear" presStyleCnt="0">
        <dgm:presLayoutVars>
          <dgm:animLvl val="lvl"/>
          <dgm:resizeHandles val="exact"/>
        </dgm:presLayoutVars>
      </dgm:prSet>
      <dgm:spPr/>
      <dgm:t>
        <a:bodyPr/>
        <a:lstStyle/>
        <a:p>
          <a:endParaRPr lang="en-GB"/>
        </a:p>
      </dgm:t>
    </dgm:pt>
    <dgm:pt modelId="{F0E9B508-1CD4-40ED-A394-3E82C7796349}" type="pres">
      <dgm:prSet presAssocID="{1349ACB6-6187-4D8C-A903-8EA8A317DA85}" presName="parentText" presStyleLbl="node1" presStyleIdx="0" presStyleCnt="2">
        <dgm:presLayoutVars>
          <dgm:chMax val="0"/>
          <dgm:bulletEnabled val="1"/>
        </dgm:presLayoutVars>
      </dgm:prSet>
      <dgm:spPr/>
      <dgm:t>
        <a:bodyPr/>
        <a:lstStyle/>
        <a:p>
          <a:endParaRPr lang="en-GB"/>
        </a:p>
      </dgm:t>
    </dgm:pt>
    <dgm:pt modelId="{39FDE7C1-F4D2-4567-9E14-726C8FC1411A}" type="pres">
      <dgm:prSet presAssocID="{92F8B4CE-52BD-472B-B77B-4637D1C1AF4A}" presName="spacer" presStyleCnt="0"/>
      <dgm:spPr/>
    </dgm:pt>
    <dgm:pt modelId="{43A9CA35-BCB5-4325-A723-BD2315AED102}" type="pres">
      <dgm:prSet presAssocID="{7AFF57A6-7FEF-4138-9C34-4A15E374515C}" presName="parentText" presStyleLbl="node1" presStyleIdx="1" presStyleCnt="2">
        <dgm:presLayoutVars>
          <dgm:chMax val="0"/>
          <dgm:bulletEnabled val="1"/>
        </dgm:presLayoutVars>
      </dgm:prSet>
      <dgm:spPr/>
      <dgm:t>
        <a:bodyPr/>
        <a:lstStyle/>
        <a:p>
          <a:endParaRPr lang="en-GB"/>
        </a:p>
      </dgm:t>
    </dgm:pt>
  </dgm:ptLst>
  <dgm:cxnLst>
    <dgm:cxn modelId="{39DB58E7-F1DB-4653-A39A-85A1F19B345A}" srcId="{BABFA398-0903-441A-AE89-70FD029507E7}" destId="{7AFF57A6-7FEF-4138-9C34-4A15E374515C}" srcOrd="1" destOrd="0" parTransId="{F96A475D-2C94-4171-9C3E-F672C1FC2090}" sibTransId="{836A7F37-53C1-4BD9-B276-F5076BCCB1A3}"/>
    <dgm:cxn modelId="{B50BAAD4-938F-4BD3-BE90-1AF05EB7BB61}" srcId="{BABFA398-0903-441A-AE89-70FD029507E7}" destId="{1349ACB6-6187-4D8C-A903-8EA8A317DA85}" srcOrd="0" destOrd="0" parTransId="{EFE37012-B31B-45E0-8132-B557754AA3C5}" sibTransId="{92F8B4CE-52BD-472B-B77B-4637D1C1AF4A}"/>
    <dgm:cxn modelId="{9B962ECE-34E6-4427-9C0B-F51CC95AE8AE}" type="presOf" srcId="{1349ACB6-6187-4D8C-A903-8EA8A317DA85}" destId="{F0E9B508-1CD4-40ED-A394-3E82C7796349}" srcOrd="0" destOrd="0" presId="urn:microsoft.com/office/officeart/2005/8/layout/vList2"/>
    <dgm:cxn modelId="{A254AAFF-0241-4AC4-BADF-1A034F59ED79}" type="presOf" srcId="{7AFF57A6-7FEF-4138-9C34-4A15E374515C}" destId="{43A9CA35-BCB5-4325-A723-BD2315AED102}" srcOrd="0" destOrd="0" presId="urn:microsoft.com/office/officeart/2005/8/layout/vList2"/>
    <dgm:cxn modelId="{CF4AA893-A832-4D5C-9F0A-7647FDD5FED3}" type="presOf" srcId="{BABFA398-0903-441A-AE89-70FD029507E7}" destId="{86BE4108-0994-45CF-84F2-76792F678775}" srcOrd="0" destOrd="0" presId="urn:microsoft.com/office/officeart/2005/8/layout/vList2"/>
    <dgm:cxn modelId="{8091BC6E-3D09-49A6-8D60-CB4B70BE9282}" type="presParOf" srcId="{86BE4108-0994-45CF-84F2-76792F678775}" destId="{F0E9B508-1CD4-40ED-A394-3E82C7796349}" srcOrd="0" destOrd="0" presId="urn:microsoft.com/office/officeart/2005/8/layout/vList2"/>
    <dgm:cxn modelId="{7567DA30-DCD3-4A0F-BF24-2C7F572D62B7}" type="presParOf" srcId="{86BE4108-0994-45CF-84F2-76792F678775}" destId="{39FDE7C1-F4D2-4567-9E14-726C8FC1411A}" srcOrd="1" destOrd="0" presId="urn:microsoft.com/office/officeart/2005/8/layout/vList2"/>
    <dgm:cxn modelId="{25F23C66-DCDA-456A-B765-DE656353B874}" type="presParOf" srcId="{86BE4108-0994-45CF-84F2-76792F678775}" destId="{43A9CA35-BCB5-4325-A723-BD2315AED102}" srcOrd="2" destOrd="0" presId="urn:microsoft.com/office/officeart/2005/8/layout/vList2"/>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4047C747-0E0A-47D4-B58E-BDF3DA927BE0}"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GB"/>
        </a:p>
      </dgm:t>
    </dgm:pt>
    <dgm:pt modelId="{3454FF06-336F-4D94-A8AF-5B385067674D}">
      <dgm:prSet/>
      <dgm:spPr/>
      <dgm:t>
        <a:bodyPr/>
        <a:lstStyle/>
        <a:p>
          <a:pPr rtl="0"/>
          <a:r>
            <a:rPr lang="en-US" dirty="0" smtClean="0"/>
            <a:t>Modified goals and processes for alternative or improved decision making either from descriptive matrix via idealistic intents and realistic observation congruence or from judgmental matrix via absolute criteria and relative criteria congruence in this summative model are anchored on three classes of data: </a:t>
          </a:r>
          <a:r>
            <a:rPr lang="en-US" b="1" i="1" dirty="0" smtClean="0"/>
            <a:t>antecedents, transactions </a:t>
          </a:r>
          <a:r>
            <a:rPr lang="en-US" dirty="0" smtClean="0"/>
            <a:t>and</a:t>
          </a:r>
          <a:r>
            <a:rPr lang="en-US" b="1" i="1" dirty="0" smtClean="0"/>
            <a:t> outcomes</a:t>
          </a:r>
          <a:r>
            <a:rPr lang="en-US" dirty="0" smtClean="0"/>
            <a:t>. </a:t>
          </a:r>
          <a:endParaRPr lang="en-GB" dirty="0"/>
        </a:p>
      </dgm:t>
    </dgm:pt>
    <dgm:pt modelId="{A86DC8F6-8FBA-4074-ADC1-343054A696B3}" type="parTrans" cxnId="{CDF5C0B2-3C4F-437C-89FD-A2C602D9996A}">
      <dgm:prSet/>
      <dgm:spPr/>
      <dgm:t>
        <a:bodyPr/>
        <a:lstStyle/>
        <a:p>
          <a:endParaRPr lang="en-GB"/>
        </a:p>
      </dgm:t>
    </dgm:pt>
    <dgm:pt modelId="{880525CE-0C46-4858-88F9-79032EF5157C}" type="sibTrans" cxnId="{CDF5C0B2-3C4F-437C-89FD-A2C602D9996A}">
      <dgm:prSet/>
      <dgm:spPr/>
      <dgm:t>
        <a:bodyPr/>
        <a:lstStyle/>
        <a:p>
          <a:endParaRPr lang="en-GB"/>
        </a:p>
      </dgm:t>
    </dgm:pt>
    <dgm:pt modelId="{61CA6BD6-B82C-49BB-9605-37F0BE401C69}" type="pres">
      <dgm:prSet presAssocID="{4047C747-0E0A-47D4-B58E-BDF3DA927BE0}" presName="compositeShape" presStyleCnt="0">
        <dgm:presLayoutVars>
          <dgm:chMax val="7"/>
          <dgm:dir/>
          <dgm:resizeHandles val="exact"/>
        </dgm:presLayoutVars>
      </dgm:prSet>
      <dgm:spPr/>
      <dgm:t>
        <a:bodyPr/>
        <a:lstStyle/>
        <a:p>
          <a:endParaRPr lang="en-GB"/>
        </a:p>
      </dgm:t>
    </dgm:pt>
    <dgm:pt modelId="{8A3E0245-42CB-4E0E-AFD8-03F515D25911}" type="pres">
      <dgm:prSet presAssocID="{3454FF06-336F-4D94-A8AF-5B385067674D}" presName="circ1TxSh" presStyleLbl="vennNode1" presStyleIdx="0" presStyleCnt="1"/>
      <dgm:spPr/>
      <dgm:t>
        <a:bodyPr/>
        <a:lstStyle/>
        <a:p>
          <a:endParaRPr lang="en-GB"/>
        </a:p>
      </dgm:t>
    </dgm:pt>
  </dgm:ptLst>
  <dgm:cxnLst>
    <dgm:cxn modelId="{25DB56A1-6DCF-48EC-84AC-8AEF44E0286C}" type="presOf" srcId="{4047C747-0E0A-47D4-B58E-BDF3DA927BE0}" destId="{61CA6BD6-B82C-49BB-9605-37F0BE401C69}" srcOrd="0" destOrd="0" presId="urn:microsoft.com/office/officeart/2005/8/layout/venn1"/>
    <dgm:cxn modelId="{C7FF215C-DF4B-4715-9767-7AE604169F56}" type="presOf" srcId="{3454FF06-336F-4D94-A8AF-5B385067674D}" destId="{8A3E0245-42CB-4E0E-AFD8-03F515D25911}" srcOrd="0" destOrd="0" presId="urn:microsoft.com/office/officeart/2005/8/layout/venn1"/>
    <dgm:cxn modelId="{CDF5C0B2-3C4F-437C-89FD-A2C602D9996A}" srcId="{4047C747-0E0A-47D4-B58E-BDF3DA927BE0}" destId="{3454FF06-336F-4D94-A8AF-5B385067674D}" srcOrd="0" destOrd="0" parTransId="{A86DC8F6-8FBA-4074-ADC1-343054A696B3}" sibTransId="{880525CE-0C46-4858-88F9-79032EF5157C}"/>
    <dgm:cxn modelId="{4B7178CD-6F09-464F-8673-C60461A93FD9}" type="presParOf" srcId="{61CA6BD6-B82C-49BB-9605-37F0BE401C69}" destId="{8A3E0245-42CB-4E0E-AFD8-03F515D25911}" srcOrd="0" destOrd="0" presId="urn:microsoft.com/office/officeart/2005/8/layout/venn1"/>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A639874C-1139-478A-9118-6DF4DA038EC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877A7E0F-02AD-4FC3-8037-806D9A362BFC}">
      <dgm:prSet custT="1"/>
      <dgm:spPr/>
      <dgm:t>
        <a:bodyPr/>
        <a:lstStyle/>
        <a:p>
          <a:pPr rtl="0"/>
          <a:r>
            <a:rPr lang="en-US" sz="2000" dirty="0" smtClean="0"/>
            <a:t>All the human, physical and financial resources as well as every other input that serves as raw materials for the execution of the educational program are categorized as antecedents</a:t>
          </a:r>
          <a:r>
            <a:rPr lang="en-US" sz="1700" dirty="0" smtClean="0"/>
            <a:t>.</a:t>
          </a:r>
          <a:endParaRPr lang="en-GB" sz="1700" dirty="0"/>
        </a:p>
      </dgm:t>
    </dgm:pt>
    <dgm:pt modelId="{4469D003-919E-46F1-8512-EA9FB89434DC}" type="parTrans" cxnId="{5A2B243E-640C-4636-9BE5-54DB3E6DF5E4}">
      <dgm:prSet/>
      <dgm:spPr/>
      <dgm:t>
        <a:bodyPr/>
        <a:lstStyle/>
        <a:p>
          <a:endParaRPr lang="en-GB"/>
        </a:p>
      </dgm:t>
    </dgm:pt>
    <dgm:pt modelId="{80E037C8-BD35-450F-BE42-12E2DEAB82BA}" type="sibTrans" cxnId="{5A2B243E-640C-4636-9BE5-54DB3E6DF5E4}">
      <dgm:prSet/>
      <dgm:spPr/>
      <dgm:t>
        <a:bodyPr/>
        <a:lstStyle/>
        <a:p>
          <a:endParaRPr lang="en-GB"/>
        </a:p>
      </dgm:t>
    </dgm:pt>
    <dgm:pt modelId="{52150654-5566-47B7-B23A-2857F2532ECF}">
      <dgm:prSet/>
      <dgm:spPr/>
      <dgm:t>
        <a:bodyPr/>
        <a:lstStyle/>
        <a:p>
          <a:pPr rtl="0"/>
          <a:r>
            <a:rPr lang="en-US" dirty="0" smtClean="0"/>
            <a:t>Every activity and all the events that transpired in the actual implementation of the program are considered as the transactions. </a:t>
          </a:r>
          <a:endParaRPr lang="en-GB" dirty="0"/>
        </a:p>
      </dgm:t>
    </dgm:pt>
    <dgm:pt modelId="{5912396B-2BDA-42AD-8C4E-0559B8E538F4}" type="parTrans" cxnId="{778D54F4-F289-4A13-A365-63BDC19437A5}">
      <dgm:prSet/>
      <dgm:spPr/>
      <dgm:t>
        <a:bodyPr/>
        <a:lstStyle/>
        <a:p>
          <a:endParaRPr lang="en-GB"/>
        </a:p>
      </dgm:t>
    </dgm:pt>
    <dgm:pt modelId="{B9C991D9-5D16-4EEB-904E-6752629189F4}" type="sibTrans" cxnId="{778D54F4-F289-4A13-A365-63BDC19437A5}">
      <dgm:prSet/>
      <dgm:spPr/>
      <dgm:t>
        <a:bodyPr/>
        <a:lstStyle/>
        <a:p>
          <a:endParaRPr lang="en-GB"/>
        </a:p>
      </dgm:t>
    </dgm:pt>
    <dgm:pt modelId="{3260622E-7F78-41D7-BB8F-5E9F28045F60}">
      <dgm:prSet/>
      <dgm:spPr/>
      <dgm:t>
        <a:bodyPr/>
        <a:lstStyle/>
        <a:p>
          <a:pPr rtl="0"/>
          <a:r>
            <a:rPr lang="en-US" dirty="0" smtClean="0"/>
            <a:t>The outcomes are the end products or results attained due to the combinations of all the antecedents and the transactions. </a:t>
          </a:r>
          <a:endParaRPr lang="en-GB" dirty="0"/>
        </a:p>
      </dgm:t>
    </dgm:pt>
    <dgm:pt modelId="{222DA03A-C9C3-48C1-B89C-8EB80E31B437}" type="parTrans" cxnId="{ABE55372-440E-41A8-80FE-CF38189B5C54}">
      <dgm:prSet/>
      <dgm:spPr/>
      <dgm:t>
        <a:bodyPr/>
        <a:lstStyle/>
        <a:p>
          <a:endParaRPr lang="en-GB"/>
        </a:p>
      </dgm:t>
    </dgm:pt>
    <dgm:pt modelId="{2A231CFD-7E1B-450D-B7DA-E2A983F3F346}" type="sibTrans" cxnId="{ABE55372-440E-41A8-80FE-CF38189B5C54}">
      <dgm:prSet/>
      <dgm:spPr/>
      <dgm:t>
        <a:bodyPr/>
        <a:lstStyle/>
        <a:p>
          <a:endParaRPr lang="en-GB"/>
        </a:p>
      </dgm:t>
    </dgm:pt>
    <dgm:pt modelId="{B7035228-61CA-440D-A0CA-9EE21FC34F72}" type="pres">
      <dgm:prSet presAssocID="{A639874C-1139-478A-9118-6DF4DA038EC1}" presName="CompostProcess" presStyleCnt="0">
        <dgm:presLayoutVars>
          <dgm:dir/>
          <dgm:resizeHandles val="exact"/>
        </dgm:presLayoutVars>
      </dgm:prSet>
      <dgm:spPr/>
      <dgm:t>
        <a:bodyPr/>
        <a:lstStyle/>
        <a:p>
          <a:endParaRPr lang="en-GB"/>
        </a:p>
      </dgm:t>
    </dgm:pt>
    <dgm:pt modelId="{B296D2CD-23BA-4E5D-B1B9-71521E71F04C}" type="pres">
      <dgm:prSet presAssocID="{A639874C-1139-478A-9118-6DF4DA038EC1}" presName="arrow" presStyleLbl="bgShp" presStyleIdx="0" presStyleCnt="1"/>
      <dgm:spPr/>
    </dgm:pt>
    <dgm:pt modelId="{A32BBE6E-B058-47AA-A3C8-A48D1C6BFF86}" type="pres">
      <dgm:prSet presAssocID="{A639874C-1139-478A-9118-6DF4DA038EC1}" presName="linearProcess" presStyleCnt="0"/>
      <dgm:spPr/>
    </dgm:pt>
    <dgm:pt modelId="{04B2F6ED-B36C-4AA9-A32D-EA20870EF022}" type="pres">
      <dgm:prSet presAssocID="{877A7E0F-02AD-4FC3-8037-806D9A362BFC}" presName="textNode" presStyleLbl="node1" presStyleIdx="0" presStyleCnt="3" custScaleY="131265">
        <dgm:presLayoutVars>
          <dgm:bulletEnabled val="1"/>
        </dgm:presLayoutVars>
      </dgm:prSet>
      <dgm:spPr/>
      <dgm:t>
        <a:bodyPr/>
        <a:lstStyle/>
        <a:p>
          <a:endParaRPr lang="en-GB"/>
        </a:p>
      </dgm:t>
    </dgm:pt>
    <dgm:pt modelId="{1C8F2C92-F3C2-455F-A83B-4C83B26E899A}" type="pres">
      <dgm:prSet presAssocID="{80E037C8-BD35-450F-BE42-12E2DEAB82BA}" presName="sibTrans" presStyleCnt="0"/>
      <dgm:spPr/>
    </dgm:pt>
    <dgm:pt modelId="{470F821E-6609-4EE6-9666-2A8FFDDF6FB6}" type="pres">
      <dgm:prSet presAssocID="{52150654-5566-47B7-B23A-2857F2532ECF}" presName="textNode" presStyleLbl="node1" presStyleIdx="1" presStyleCnt="3">
        <dgm:presLayoutVars>
          <dgm:bulletEnabled val="1"/>
        </dgm:presLayoutVars>
      </dgm:prSet>
      <dgm:spPr/>
      <dgm:t>
        <a:bodyPr/>
        <a:lstStyle/>
        <a:p>
          <a:endParaRPr lang="en-GB"/>
        </a:p>
      </dgm:t>
    </dgm:pt>
    <dgm:pt modelId="{D8DD157D-7594-498D-BB9F-BCE663E49EDD}" type="pres">
      <dgm:prSet presAssocID="{B9C991D9-5D16-4EEB-904E-6752629189F4}" presName="sibTrans" presStyleCnt="0"/>
      <dgm:spPr/>
    </dgm:pt>
    <dgm:pt modelId="{200C74CE-8125-41C8-8901-5C8C5363A1C0}" type="pres">
      <dgm:prSet presAssocID="{3260622E-7F78-41D7-BB8F-5E9F28045F60}" presName="textNode" presStyleLbl="node1" presStyleIdx="2" presStyleCnt="3">
        <dgm:presLayoutVars>
          <dgm:bulletEnabled val="1"/>
        </dgm:presLayoutVars>
      </dgm:prSet>
      <dgm:spPr/>
      <dgm:t>
        <a:bodyPr/>
        <a:lstStyle/>
        <a:p>
          <a:endParaRPr lang="en-GB"/>
        </a:p>
      </dgm:t>
    </dgm:pt>
  </dgm:ptLst>
  <dgm:cxnLst>
    <dgm:cxn modelId="{ABE55372-440E-41A8-80FE-CF38189B5C54}" srcId="{A639874C-1139-478A-9118-6DF4DA038EC1}" destId="{3260622E-7F78-41D7-BB8F-5E9F28045F60}" srcOrd="2" destOrd="0" parTransId="{222DA03A-C9C3-48C1-B89C-8EB80E31B437}" sibTransId="{2A231CFD-7E1B-450D-B7DA-E2A983F3F346}"/>
    <dgm:cxn modelId="{E18671B4-F949-4007-8D2E-1DE564B21F12}" type="presOf" srcId="{877A7E0F-02AD-4FC3-8037-806D9A362BFC}" destId="{04B2F6ED-B36C-4AA9-A32D-EA20870EF022}" srcOrd="0" destOrd="0" presId="urn:microsoft.com/office/officeart/2005/8/layout/hProcess9"/>
    <dgm:cxn modelId="{7BEF85D1-DAD1-4D91-86EC-29CB1423EA1D}" type="presOf" srcId="{52150654-5566-47B7-B23A-2857F2532ECF}" destId="{470F821E-6609-4EE6-9666-2A8FFDDF6FB6}" srcOrd="0" destOrd="0" presId="urn:microsoft.com/office/officeart/2005/8/layout/hProcess9"/>
    <dgm:cxn modelId="{778D54F4-F289-4A13-A365-63BDC19437A5}" srcId="{A639874C-1139-478A-9118-6DF4DA038EC1}" destId="{52150654-5566-47B7-B23A-2857F2532ECF}" srcOrd="1" destOrd="0" parTransId="{5912396B-2BDA-42AD-8C4E-0559B8E538F4}" sibTransId="{B9C991D9-5D16-4EEB-904E-6752629189F4}"/>
    <dgm:cxn modelId="{2C9F60BB-BA8E-411A-87DF-C6978EBF8060}" type="presOf" srcId="{A639874C-1139-478A-9118-6DF4DA038EC1}" destId="{B7035228-61CA-440D-A0CA-9EE21FC34F72}" srcOrd="0" destOrd="0" presId="urn:microsoft.com/office/officeart/2005/8/layout/hProcess9"/>
    <dgm:cxn modelId="{3A1ECFE1-37FC-4D44-89EB-EFC5CF63F71C}" type="presOf" srcId="{3260622E-7F78-41D7-BB8F-5E9F28045F60}" destId="{200C74CE-8125-41C8-8901-5C8C5363A1C0}" srcOrd="0" destOrd="0" presId="urn:microsoft.com/office/officeart/2005/8/layout/hProcess9"/>
    <dgm:cxn modelId="{5A2B243E-640C-4636-9BE5-54DB3E6DF5E4}" srcId="{A639874C-1139-478A-9118-6DF4DA038EC1}" destId="{877A7E0F-02AD-4FC3-8037-806D9A362BFC}" srcOrd="0" destOrd="0" parTransId="{4469D003-919E-46F1-8512-EA9FB89434DC}" sibTransId="{80E037C8-BD35-450F-BE42-12E2DEAB82BA}"/>
    <dgm:cxn modelId="{DB1D5F81-319E-4565-9D58-2C08B6CA1464}" type="presParOf" srcId="{B7035228-61CA-440D-A0CA-9EE21FC34F72}" destId="{B296D2CD-23BA-4E5D-B1B9-71521E71F04C}" srcOrd="0" destOrd="0" presId="urn:microsoft.com/office/officeart/2005/8/layout/hProcess9"/>
    <dgm:cxn modelId="{9D2F8808-C6D7-4AC8-AF76-C7D4D45DF08F}" type="presParOf" srcId="{B7035228-61CA-440D-A0CA-9EE21FC34F72}" destId="{A32BBE6E-B058-47AA-A3C8-A48D1C6BFF86}" srcOrd="1" destOrd="0" presId="urn:microsoft.com/office/officeart/2005/8/layout/hProcess9"/>
    <dgm:cxn modelId="{17DB804F-45A1-44E1-AFAA-A2AE0178A6B3}" type="presParOf" srcId="{A32BBE6E-B058-47AA-A3C8-A48D1C6BFF86}" destId="{04B2F6ED-B36C-4AA9-A32D-EA20870EF022}" srcOrd="0" destOrd="0" presId="urn:microsoft.com/office/officeart/2005/8/layout/hProcess9"/>
    <dgm:cxn modelId="{AFEB565C-01AA-4BB4-9751-02687E91BC69}" type="presParOf" srcId="{A32BBE6E-B058-47AA-A3C8-A48D1C6BFF86}" destId="{1C8F2C92-F3C2-455F-A83B-4C83B26E899A}" srcOrd="1" destOrd="0" presId="urn:microsoft.com/office/officeart/2005/8/layout/hProcess9"/>
    <dgm:cxn modelId="{384341F4-4B4B-4D6A-B3F0-757E2CAF8623}" type="presParOf" srcId="{A32BBE6E-B058-47AA-A3C8-A48D1C6BFF86}" destId="{470F821E-6609-4EE6-9666-2A8FFDDF6FB6}" srcOrd="2" destOrd="0" presId="urn:microsoft.com/office/officeart/2005/8/layout/hProcess9"/>
    <dgm:cxn modelId="{0A75DB1C-31EE-4FC7-8327-ADD411460325}" type="presParOf" srcId="{A32BBE6E-B058-47AA-A3C8-A48D1C6BFF86}" destId="{D8DD157D-7594-498D-BB9F-BCE663E49EDD}" srcOrd="3" destOrd="0" presId="urn:microsoft.com/office/officeart/2005/8/layout/hProcess9"/>
    <dgm:cxn modelId="{54D1FA54-731F-4EF2-91CE-DEA2BED2010B}" type="presParOf" srcId="{A32BBE6E-B058-47AA-A3C8-A48D1C6BFF86}" destId="{200C74CE-8125-41C8-8901-5C8C5363A1C0}" srcOrd="4" destOrd="0" presId="urn:microsoft.com/office/officeart/2005/8/layout/hProcess9"/>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F7A590FF-82B2-4514-AD4B-E446B53BF92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851809BF-AA0A-4C64-9034-2A49A8E59FE3}">
      <dgm:prSet custT="1"/>
      <dgm:spPr/>
      <dgm:t>
        <a:bodyPr/>
        <a:lstStyle/>
        <a:p>
          <a:pPr rtl="0"/>
          <a:r>
            <a:rPr lang="en-US" sz="2000" dirty="0" smtClean="0">
              <a:solidFill>
                <a:schemeClr val="tx1"/>
              </a:solidFill>
            </a:rPr>
            <a:t>In the late 1960s, Marvin Alkin propounded a decision-management centered evaluation model as an empirical means of providing workable decisions alternatives for the chief executive of a program to use in maximizing the quality, merit and worth of the organizational products and services to all stakeholders.  </a:t>
          </a:r>
          <a:endParaRPr lang="en-GB" sz="2000" dirty="0">
            <a:solidFill>
              <a:schemeClr val="tx1"/>
            </a:solidFill>
          </a:endParaRPr>
        </a:p>
      </dgm:t>
    </dgm:pt>
    <dgm:pt modelId="{306FA1E6-BB04-4156-A82F-D7A2FF1A1EAC}" type="parTrans" cxnId="{38BA7544-C719-48E0-8377-64D57ECD6FE5}">
      <dgm:prSet/>
      <dgm:spPr/>
      <dgm:t>
        <a:bodyPr/>
        <a:lstStyle/>
        <a:p>
          <a:endParaRPr lang="en-GB"/>
        </a:p>
      </dgm:t>
    </dgm:pt>
    <dgm:pt modelId="{53E66EC0-D076-4C02-B54E-D398B8330E8A}" type="sibTrans" cxnId="{38BA7544-C719-48E0-8377-64D57ECD6FE5}">
      <dgm:prSet/>
      <dgm:spPr/>
      <dgm:t>
        <a:bodyPr/>
        <a:lstStyle/>
        <a:p>
          <a:endParaRPr lang="en-GB" dirty="0"/>
        </a:p>
      </dgm:t>
    </dgm:pt>
    <dgm:pt modelId="{228C302E-5042-4149-93C5-79E24E3F3F05}">
      <dgm:prSet custT="1"/>
      <dgm:spPr/>
      <dgm:t>
        <a:bodyPr/>
        <a:lstStyle/>
        <a:p>
          <a:pPr rtl="0"/>
          <a:r>
            <a:rPr lang="en-US" sz="2000" dirty="0" smtClean="0">
              <a:solidFill>
                <a:schemeClr val="tx1"/>
              </a:solidFill>
            </a:rPr>
            <a:t>It deals with objective collection, analysis, synthesis and recording of accurate and controlled observations for the practice of improved inputs-process-outputs decision making and development of generalizations, paradigms, principles or theories that are aimed ultimately at description, explanation, prediction and possible control of necessary variables to bring about achievement of specific educational program goals</a:t>
          </a:r>
          <a:r>
            <a:rPr lang="en-US" sz="1800" dirty="0" smtClean="0">
              <a:solidFill>
                <a:schemeClr val="tx1"/>
              </a:solidFill>
            </a:rPr>
            <a:t>.</a:t>
          </a:r>
          <a:endParaRPr lang="en-GB" sz="1800" dirty="0">
            <a:solidFill>
              <a:schemeClr val="tx1"/>
            </a:solidFill>
          </a:endParaRPr>
        </a:p>
      </dgm:t>
    </dgm:pt>
    <dgm:pt modelId="{CDF71B2B-B020-4EB7-A662-9970DD9EEFE4}" type="parTrans" cxnId="{309E3EC5-0C0C-4898-A83F-FCA259AC996C}">
      <dgm:prSet/>
      <dgm:spPr/>
      <dgm:t>
        <a:bodyPr/>
        <a:lstStyle/>
        <a:p>
          <a:endParaRPr lang="en-GB"/>
        </a:p>
      </dgm:t>
    </dgm:pt>
    <dgm:pt modelId="{C656EC4F-60BB-482A-8696-F85ACA004200}" type="sibTrans" cxnId="{309E3EC5-0C0C-4898-A83F-FCA259AC996C}">
      <dgm:prSet/>
      <dgm:spPr/>
      <dgm:t>
        <a:bodyPr/>
        <a:lstStyle/>
        <a:p>
          <a:endParaRPr lang="en-GB"/>
        </a:p>
      </dgm:t>
    </dgm:pt>
    <dgm:pt modelId="{041D98FD-6738-4163-BEEE-FA85005B3A3A}" type="pres">
      <dgm:prSet presAssocID="{F7A590FF-82B2-4514-AD4B-E446B53BF925}" presName="Name0" presStyleCnt="0">
        <dgm:presLayoutVars>
          <dgm:dir/>
          <dgm:resizeHandles val="exact"/>
        </dgm:presLayoutVars>
      </dgm:prSet>
      <dgm:spPr/>
      <dgm:t>
        <a:bodyPr/>
        <a:lstStyle/>
        <a:p>
          <a:endParaRPr lang="en-GB"/>
        </a:p>
      </dgm:t>
    </dgm:pt>
    <dgm:pt modelId="{FDDA6E9B-1BFD-4A92-B55C-53C5E00ED4CE}" type="pres">
      <dgm:prSet presAssocID="{851809BF-AA0A-4C64-9034-2A49A8E59FE3}" presName="node" presStyleLbl="node1" presStyleIdx="0" presStyleCnt="2">
        <dgm:presLayoutVars>
          <dgm:bulletEnabled val="1"/>
        </dgm:presLayoutVars>
      </dgm:prSet>
      <dgm:spPr/>
      <dgm:t>
        <a:bodyPr/>
        <a:lstStyle/>
        <a:p>
          <a:endParaRPr lang="en-GB"/>
        </a:p>
      </dgm:t>
    </dgm:pt>
    <dgm:pt modelId="{74BEDE96-9E91-4AB1-AA5A-34CCAEFC9120}" type="pres">
      <dgm:prSet presAssocID="{53E66EC0-D076-4C02-B54E-D398B8330E8A}" presName="sibTrans" presStyleLbl="sibTrans2D1" presStyleIdx="0" presStyleCnt="1"/>
      <dgm:spPr/>
      <dgm:t>
        <a:bodyPr/>
        <a:lstStyle/>
        <a:p>
          <a:endParaRPr lang="en-GB"/>
        </a:p>
      </dgm:t>
    </dgm:pt>
    <dgm:pt modelId="{527884F8-CE7F-4CAB-AAF9-63A2A223CBC8}" type="pres">
      <dgm:prSet presAssocID="{53E66EC0-D076-4C02-B54E-D398B8330E8A}" presName="connectorText" presStyleLbl="sibTrans2D1" presStyleIdx="0" presStyleCnt="1"/>
      <dgm:spPr/>
      <dgm:t>
        <a:bodyPr/>
        <a:lstStyle/>
        <a:p>
          <a:endParaRPr lang="en-GB"/>
        </a:p>
      </dgm:t>
    </dgm:pt>
    <dgm:pt modelId="{1F837EDF-938D-4B82-BFC9-7817AD1056F4}" type="pres">
      <dgm:prSet presAssocID="{228C302E-5042-4149-93C5-79E24E3F3F05}" presName="node" presStyleLbl="node1" presStyleIdx="1" presStyleCnt="2" custLinFactNeighborX="117" custLinFactNeighborY="1487">
        <dgm:presLayoutVars>
          <dgm:bulletEnabled val="1"/>
        </dgm:presLayoutVars>
      </dgm:prSet>
      <dgm:spPr/>
      <dgm:t>
        <a:bodyPr/>
        <a:lstStyle/>
        <a:p>
          <a:endParaRPr lang="en-GB"/>
        </a:p>
      </dgm:t>
    </dgm:pt>
  </dgm:ptLst>
  <dgm:cxnLst>
    <dgm:cxn modelId="{D4F0AE3B-B959-4C3C-BA18-54B76BDAD670}" type="presOf" srcId="{851809BF-AA0A-4C64-9034-2A49A8E59FE3}" destId="{FDDA6E9B-1BFD-4A92-B55C-53C5E00ED4CE}" srcOrd="0" destOrd="0" presId="urn:microsoft.com/office/officeart/2005/8/layout/process1"/>
    <dgm:cxn modelId="{CF9AEEA0-1874-4898-AB47-1FD3C03EC7A1}" type="presOf" srcId="{53E66EC0-D076-4C02-B54E-D398B8330E8A}" destId="{74BEDE96-9E91-4AB1-AA5A-34CCAEFC9120}" srcOrd="0" destOrd="0" presId="urn:microsoft.com/office/officeart/2005/8/layout/process1"/>
    <dgm:cxn modelId="{E9556705-C44B-47FE-A2D1-473C8D007B9F}" type="presOf" srcId="{228C302E-5042-4149-93C5-79E24E3F3F05}" destId="{1F837EDF-938D-4B82-BFC9-7817AD1056F4}" srcOrd="0" destOrd="0" presId="urn:microsoft.com/office/officeart/2005/8/layout/process1"/>
    <dgm:cxn modelId="{DDBE4977-30ED-4A4A-BE8E-3708D700A12E}" type="presOf" srcId="{F7A590FF-82B2-4514-AD4B-E446B53BF925}" destId="{041D98FD-6738-4163-BEEE-FA85005B3A3A}" srcOrd="0" destOrd="0" presId="urn:microsoft.com/office/officeart/2005/8/layout/process1"/>
    <dgm:cxn modelId="{369DED2B-D599-452C-A56A-B39ADBE536C3}" type="presOf" srcId="{53E66EC0-D076-4C02-B54E-D398B8330E8A}" destId="{527884F8-CE7F-4CAB-AAF9-63A2A223CBC8}" srcOrd="1" destOrd="0" presId="urn:microsoft.com/office/officeart/2005/8/layout/process1"/>
    <dgm:cxn modelId="{38BA7544-C719-48E0-8377-64D57ECD6FE5}" srcId="{F7A590FF-82B2-4514-AD4B-E446B53BF925}" destId="{851809BF-AA0A-4C64-9034-2A49A8E59FE3}" srcOrd="0" destOrd="0" parTransId="{306FA1E6-BB04-4156-A82F-D7A2FF1A1EAC}" sibTransId="{53E66EC0-D076-4C02-B54E-D398B8330E8A}"/>
    <dgm:cxn modelId="{309E3EC5-0C0C-4898-A83F-FCA259AC996C}" srcId="{F7A590FF-82B2-4514-AD4B-E446B53BF925}" destId="{228C302E-5042-4149-93C5-79E24E3F3F05}" srcOrd="1" destOrd="0" parTransId="{CDF71B2B-B020-4EB7-A662-9970DD9EEFE4}" sibTransId="{C656EC4F-60BB-482A-8696-F85ACA004200}"/>
    <dgm:cxn modelId="{B7BA477C-02C2-4A25-A0DB-55FB66E2DBAD}" type="presParOf" srcId="{041D98FD-6738-4163-BEEE-FA85005B3A3A}" destId="{FDDA6E9B-1BFD-4A92-B55C-53C5E00ED4CE}" srcOrd="0" destOrd="0" presId="urn:microsoft.com/office/officeart/2005/8/layout/process1"/>
    <dgm:cxn modelId="{23FD6DB3-F0BE-4058-B001-587CE73F50ED}" type="presParOf" srcId="{041D98FD-6738-4163-BEEE-FA85005B3A3A}" destId="{74BEDE96-9E91-4AB1-AA5A-34CCAEFC9120}" srcOrd="1" destOrd="0" presId="urn:microsoft.com/office/officeart/2005/8/layout/process1"/>
    <dgm:cxn modelId="{1B151CD2-D421-44F9-B017-DF41F160595A}" type="presParOf" srcId="{74BEDE96-9E91-4AB1-AA5A-34CCAEFC9120}" destId="{527884F8-CE7F-4CAB-AAF9-63A2A223CBC8}" srcOrd="0" destOrd="0" presId="urn:microsoft.com/office/officeart/2005/8/layout/process1"/>
    <dgm:cxn modelId="{BA1BF831-675F-49D3-9741-318BD2211FA3}" type="presParOf" srcId="{041D98FD-6738-4163-BEEE-FA85005B3A3A}" destId="{1F837EDF-938D-4B82-BFC9-7817AD1056F4}" srcOrd="2" destOrd="0" presId="urn:microsoft.com/office/officeart/2005/8/layout/process1"/>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C92AFD64-59E7-4B35-8946-91D4EB5EE69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84A8B1C-FBAF-41A3-B094-7540CFF35CC4}">
      <dgm:prSet/>
      <dgm:spPr/>
      <dgm:t>
        <a:bodyPr/>
        <a:lstStyle/>
        <a:p>
          <a:pPr rtl="0"/>
          <a:r>
            <a:rPr lang="en-US" dirty="0" smtClean="0"/>
            <a:t>CIPP evaluation model is used for delineation, obtaining and provision of series of beneficial information to guide cyclical decision making and systematic systemic implementation for the highest possible QA/QC in a program. The model entails: </a:t>
          </a:r>
          <a:endParaRPr lang="en-GB" dirty="0"/>
        </a:p>
      </dgm:t>
    </dgm:pt>
    <dgm:pt modelId="{CC40B0D0-05E7-48E8-9A0B-DB2B2696755A}" type="parTrans" cxnId="{57711D64-1865-4800-BCF4-CA05876AAFEF}">
      <dgm:prSet/>
      <dgm:spPr/>
      <dgm:t>
        <a:bodyPr/>
        <a:lstStyle/>
        <a:p>
          <a:endParaRPr lang="en-GB"/>
        </a:p>
      </dgm:t>
    </dgm:pt>
    <dgm:pt modelId="{B71D5852-FB4C-4647-B85F-B1F1DCC26586}" type="sibTrans" cxnId="{57711D64-1865-4800-BCF4-CA05876AAFEF}">
      <dgm:prSet/>
      <dgm:spPr/>
      <dgm:t>
        <a:bodyPr/>
        <a:lstStyle/>
        <a:p>
          <a:endParaRPr lang="en-GB"/>
        </a:p>
      </dgm:t>
    </dgm:pt>
    <dgm:pt modelId="{EA524FD0-98C0-4AA7-A490-6D91D7843260}">
      <dgm:prSet/>
      <dgm:spPr/>
      <dgm:t>
        <a:bodyPr/>
        <a:lstStyle/>
        <a:p>
          <a:pPr rtl="0"/>
          <a:r>
            <a:rPr lang="en-US" dirty="0" smtClean="0"/>
            <a:t>Planning,</a:t>
          </a:r>
          <a:endParaRPr lang="en-GB" dirty="0"/>
        </a:p>
      </dgm:t>
    </dgm:pt>
    <dgm:pt modelId="{08FF4511-34A3-47A9-ABD6-FB531742F7A7}" type="parTrans" cxnId="{D8F065AF-3D3A-4D42-BE35-4E31D138A3ED}">
      <dgm:prSet/>
      <dgm:spPr/>
      <dgm:t>
        <a:bodyPr/>
        <a:lstStyle/>
        <a:p>
          <a:endParaRPr lang="en-GB"/>
        </a:p>
      </dgm:t>
    </dgm:pt>
    <dgm:pt modelId="{47ED5DC4-8841-444D-99A7-7AABF33A68FF}" type="sibTrans" cxnId="{D8F065AF-3D3A-4D42-BE35-4E31D138A3ED}">
      <dgm:prSet/>
      <dgm:spPr/>
      <dgm:t>
        <a:bodyPr/>
        <a:lstStyle/>
        <a:p>
          <a:endParaRPr lang="en-GB"/>
        </a:p>
      </dgm:t>
    </dgm:pt>
    <dgm:pt modelId="{22083748-C71A-430B-8B30-03A1615E56EA}">
      <dgm:prSet/>
      <dgm:spPr/>
      <dgm:t>
        <a:bodyPr/>
        <a:lstStyle/>
        <a:p>
          <a:pPr rtl="0"/>
          <a:r>
            <a:rPr lang="en-US" dirty="0" smtClean="0"/>
            <a:t>Structural, </a:t>
          </a:r>
          <a:endParaRPr lang="en-GB" dirty="0"/>
        </a:p>
      </dgm:t>
    </dgm:pt>
    <dgm:pt modelId="{7A21F93F-8AE0-4F95-9EF4-43CF651547A0}" type="parTrans" cxnId="{A5875F52-8C59-42FB-B0A4-0ADD4E34A728}">
      <dgm:prSet/>
      <dgm:spPr/>
      <dgm:t>
        <a:bodyPr/>
        <a:lstStyle/>
        <a:p>
          <a:endParaRPr lang="en-GB"/>
        </a:p>
      </dgm:t>
    </dgm:pt>
    <dgm:pt modelId="{EB80CAC4-EE84-48F0-A8A4-2232F937449E}" type="sibTrans" cxnId="{A5875F52-8C59-42FB-B0A4-0ADD4E34A728}">
      <dgm:prSet/>
      <dgm:spPr/>
      <dgm:t>
        <a:bodyPr/>
        <a:lstStyle/>
        <a:p>
          <a:endParaRPr lang="en-GB"/>
        </a:p>
      </dgm:t>
    </dgm:pt>
    <dgm:pt modelId="{398A8228-5617-4D02-BCB1-9B57DFDAB43E}">
      <dgm:prSet/>
      <dgm:spPr/>
      <dgm:t>
        <a:bodyPr/>
        <a:lstStyle/>
        <a:p>
          <a:pPr rtl="0"/>
          <a:r>
            <a:rPr lang="en-US" dirty="0" smtClean="0"/>
            <a:t>Implementation, and</a:t>
          </a:r>
          <a:endParaRPr lang="en-GB" dirty="0"/>
        </a:p>
      </dgm:t>
    </dgm:pt>
    <dgm:pt modelId="{69E021F9-1E22-415A-9C4B-770C675D52B2}" type="parTrans" cxnId="{9DA034B0-53E5-4AC3-BD47-6A5324968A89}">
      <dgm:prSet/>
      <dgm:spPr/>
      <dgm:t>
        <a:bodyPr/>
        <a:lstStyle/>
        <a:p>
          <a:endParaRPr lang="en-GB"/>
        </a:p>
      </dgm:t>
    </dgm:pt>
    <dgm:pt modelId="{2573388A-6621-4FAC-9A0E-406738E188E0}" type="sibTrans" cxnId="{9DA034B0-53E5-4AC3-BD47-6A5324968A89}">
      <dgm:prSet/>
      <dgm:spPr/>
      <dgm:t>
        <a:bodyPr/>
        <a:lstStyle/>
        <a:p>
          <a:endParaRPr lang="en-GB"/>
        </a:p>
      </dgm:t>
    </dgm:pt>
    <dgm:pt modelId="{413D630C-2869-4EFC-9DE4-4D2D5124DB2F}">
      <dgm:prSet/>
      <dgm:spPr/>
      <dgm:t>
        <a:bodyPr/>
        <a:lstStyle/>
        <a:p>
          <a:pPr rtl="0"/>
          <a:r>
            <a:rPr lang="en-US" dirty="0" smtClean="0"/>
            <a:t>Recycling </a:t>
          </a:r>
          <a:r>
            <a:rPr lang="en-US" dirty="0" smtClean="0">
              <a:solidFill>
                <a:srgbClr val="C00000"/>
              </a:solidFill>
            </a:rPr>
            <a:t>decisions</a:t>
          </a:r>
          <a:r>
            <a:rPr lang="en-US" dirty="0" smtClean="0"/>
            <a:t>; that are respectively used for: </a:t>
          </a:r>
          <a:endParaRPr lang="en-GB" dirty="0"/>
        </a:p>
      </dgm:t>
    </dgm:pt>
    <dgm:pt modelId="{07DA112C-E938-403F-BD10-8D7AA8323711}" type="parTrans" cxnId="{29FCC4D3-F55D-4D6E-A597-94E9840A510C}">
      <dgm:prSet/>
      <dgm:spPr/>
      <dgm:t>
        <a:bodyPr/>
        <a:lstStyle/>
        <a:p>
          <a:endParaRPr lang="en-GB"/>
        </a:p>
      </dgm:t>
    </dgm:pt>
    <dgm:pt modelId="{BB2BDEA2-3CD3-47C0-B3BA-B9C1FA1F22A2}" type="sibTrans" cxnId="{29FCC4D3-F55D-4D6E-A597-94E9840A510C}">
      <dgm:prSet/>
      <dgm:spPr/>
      <dgm:t>
        <a:bodyPr/>
        <a:lstStyle/>
        <a:p>
          <a:endParaRPr lang="en-GB"/>
        </a:p>
      </dgm:t>
    </dgm:pt>
    <dgm:pt modelId="{BAB5878F-AD35-4712-96B0-7C5A3E38D657}">
      <dgm:prSet/>
      <dgm:spPr/>
      <dgm:t>
        <a:bodyPr/>
        <a:lstStyle/>
        <a:p>
          <a:pPr rtl="0"/>
          <a:r>
            <a:rPr lang="en-US" dirty="0" smtClean="0"/>
            <a:t>Context,</a:t>
          </a:r>
          <a:endParaRPr lang="en-GB" dirty="0"/>
        </a:p>
      </dgm:t>
    </dgm:pt>
    <dgm:pt modelId="{D6651E3D-E545-474B-80B7-FF7A0E197290}" type="parTrans" cxnId="{9C720546-DB77-49BC-A404-942E4319BAD3}">
      <dgm:prSet/>
      <dgm:spPr/>
      <dgm:t>
        <a:bodyPr/>
        <a:lstStyle/>
        <a:p>
          <a:endParaRPr lang="en-GB"/>
        </a:p>
      </dgm:t>
    </dgm:pt>
    <dgm:pt modelId="{7CE90873-BB2E-450A-BF92-431750F3D132}" type="sibTrans" cxnId="{9C720546-DB77-49BC-A404-942E4319BAD3}">
      <dgm:prSet/>
      <dgm:spPr/>
      <dgm:t>
        <a:bodyPr/>
        <a:lstStyle/>
        <a:p>
          <a:endParaRPr lang="en-GB"/>
        </a:p>
      </dgm:t>
    </dgm:pt>
    <dgm:pt modelId="{BA5C5A7C-3035-435D-AD3E-2445CA069A06}">
      <dgm:prSet/>
      <dgm:spPr/>
      <dgm:t>
        <a:bodyPr/>
        <a:lstStyle/>
        <a:p>
          <a:pPr rtl="0"/>
          <a:r>
            <a:rPr lang="en-US" dirty="0" smtClean="0"/>
            <a:t>Input,</a:t>
          </a:r>
          <a:endParaRPr lang="en-GB" dirty="0"/>
        </a:p>
      </dgm:t>
    </dgm:pt>
    <dgm:pt modelId="{5A635B4F-FA8C-412D-8BF0-2AAE2FF5B55E}" type="parTrans" cxnId="{C556B10E-8534-4B0D-B22A-C882B80BFAC0}">
      <dgm:prSet/>
      <dgm:spPr/>
      <dgm:t>
        <a:bodyPr/>
        <a:lstStyle/>
        <a:p>
          <a:endParaRPr lang="en-GB"/>
        </a:p>
      </dgm:t>
    </dgm:pt>
    <dgm:pt modelId="{DDE899CB-35DF-4957-BC63-F2F3E8EEB360}" type="sibTrans" cxnId="{C556B10E-8534-4B0D-B22A-C882B80BFAC0}">
      <dgm:prSet/>
      <dgm:spPr/>
      <dgm:t>
        <a:bodyPr/>
        <a:lstStyle/>
        <a:p>
          <a:endParaRPr lang="en-GB"/>
        </a:p>
      </dgm:t>
    </dgm:pt>
    <dgm:pt modelId="{46383C70-DB9D-40B0-AD14-AC84BBAFF8B0}">
      <dgm:prSet/>
      <dgm:spPr/>
      <dgm:t>
        <a:bodyPr/>
        <a:lstStyle/>
        <a:p>
          <a:pPr rtl="0"/>
          <a:r>
            <a:rPr lang="en-US" dirty="0" smtClean="0"/>
            <a:t>Process, and </a:t>
          </a:r>
          <a:endParaRPr lang="en-GB" dirty="0"/>
        </a:p>
      </dgm:t>
    </dgm:pt>
    <dgm:pt modelId="{A0B35B94-8DBB-4146-8802-9BB8B092C56B}" type="parTrans" cxnId="{4446FA1D-E91A-462B-B27A-C0332E6B2292}">
      <dgm:prSet/>
      <dgm:spPr/>
      <dgm:t>
        <a:bodyPr/>
        <a:lstStyle/>
        <a:p>
          <a:endParaRPr lang="en-GB"/>
        </a:p>
      </dgm:t>
    </dgm:pt>
    <dgm:pt modelId="{C2736998-F19C-4679-9018-40F1F1D1996C}" type="sibTrans" cxnId="{4446FA1D-E91A-462B-B27A-C0332E6B2292}">
      <dgm:prSet/>
      <dgm:spPr/>
      <dgm:t>
        <a:bodyPr/>
        <a:lstStyle/>
        <a:p>
          <a:endParaRPr lang="en-GB"/>
        </a:p>
      </dgm:t>
    </dgm:pt>
    <dgm:pt modelId="{90217A3E-2535-4C51-8542-8D2792523A32}">
      <dgm:prSet/>
      <dgm:spPr/>
      <dgm:t>
        <a:bodyPr/>
        <a:lstStyle/>
        <a:p>
          <a:pPr rtl="0"/>
          <a:r>
            <a:rPr lang="en-US" dirty="0" smtClean="0"/>
            <a:t>Product </a:t>
          </a:r>
          <a:r>
            <a:rPr lang="en-US" dirty="0" smtClean="0">
              <a:solidFill>
                <a:srgbClr val="C00000"/>
              </a:solidFill>
            </a:rPr>
            <a:t>evaluations</a:t>
          </a:r>
          <a:r>
            <a:rPr lang="en-US" dirty="0" smtClean="0"/>
            <a:t> of an educational program. </a:t>
          </a:r>
          <a:endParaRPr lang="en-GB" dirty="0"/>
        </a:p>
      </dgm:t>
    </dgm:pt>
    <dgm:pt modelId="{9ABFA30F-D0B8-4522-9457-0127FEABAF24}" type="parTrans" cxnId="{447426E3-F817-4333-9A07-F6A09A1D11F0}">
      <dgm:prSet/>
      <dgm:spPr/>
      <dgm:t>
        <a:bodyPr/>
        <a:lstStyle/>
        <a:p>
          <a:endParaRPr lang="en-GB"/>
        </a:p>
      </dgm:t>
    </dgm:pt>
    <dgm:pt modelId="{49830BA6-DB4A-46B8-ACA1-37629A0313E2}" type="sibTrans" cxnId="{447426E3-F817-4333-9A07-F6A09A1D11F0}">
      <dgm:prSet/>
      <dgm:spPr/>
      <dgm:t>
        <a:bodyPr/>
        <a:lstStyle/>
        <a:p>
          <a:endParaRPr lang="en-GB"/>
        </a:p>
      </dgm:t>
    </dgm:pt>
    <dgm:pt modelId="{8C69777E-0AAF-4D37-BF9F-026F74DAED1C}" type="pres">
      <dgm:prSet presAssocID="{C92AFD64-59E7-4B35-8946-91D4EB5EE698}" presName="Name0" presStyleCnt="0">
        <dgm:presLayoutVars>
          <dgm:dir/>
          <dgm:animLvl val="lvl"/>
          <dgm:resizeHandles val="exact"/>
        </dgm:presLayoutVars>
      </dgm:prSet>
      <dgm:spPr/>
      <dgm:t>
        <a:bodyPr/>
        <a:lstStyle/>
        <a:p>
          <a:endParaRPr lang="en-GB"/>
        </a:p>
      </dgm:t>
    </dgm:pt>
    <dgm:pt modelId="{CE60CF8B-3E8D-479D-81D1-639BAF18F791}" type="pres">
      <dgm:prSet presAssocID="{584A8B1C-FBAF-41A3-B094-7540CFF35CC4}" presName="linNode" presStyleCnt="0"/>
      <dgm:spPr/>
    </dgm:pt>
    <dgm:pt modelId="{98974A0B-E626-460C-8CB3-3DFEF1412E94}" type="pres">
      <dgm:prSet presAssocID="{584A8B1C-FBAF-41A3-B094-7540CFF35CC4}" presName="parentText" presStyleLbl="node1" presStyleIdx="0" presStyleCnt="1">
        <dgm:presLayoutVars>
          <dgm:chMax val="1"/>
          <dgm:bulletEnabled val="1"/>
        </dgm:presLayoutVars>
      </dgm:prSet>
      <dgm:spPr/>
      <dgm:t>
        <a:bodyPr/>
        <a:lstStyle/>
        <a:p>
          <a:endParaRPr lang="en-GB"/>
        </a:p>
      </dgm:t>
    </dgm:pt>
    <dgm:pt modelId="{55FA425B-23B2-4299-A542-41E719B50FCD}" type="pres">
      <dgm:prSet presAssocID="{584A8B1C-FBAF-41A3-B094-7540CFF35CC4}" presName="descendantText" presStyleLbl="alignAccFollowNode1" presStyleIdx="0" presStyleCnt="1">
        <dgm:presLayoutVars>
          <dgm:bulletEnabled val="1"/>
        </dgm:presLayoutVars>
      </dgm:prSet>
      <dgm:spPr/>
      <dgm:t>
        <a:bodyPr/>
        <a:lstStyle/>
        <a:p>
          <a:endParaRPr lang="en-GB"/>
        </a:p>
      </dgm:t>
    </dgm:pt>
  </dgm:ptLst>
  <dgm:cxnLst>
    <dgm:cxn modelId="{447426E3-F817-4333-9A07-F6A09A1D11F0}" srcId="{413D630C-2869-4EFC-9DE4-4D2D5124DB2F}" destId="{90217A3E-2535-4C51-8542-8D2792523A32}" srcOrd="3" destOrd="0" parTransId="{9ABFA30F-D0B8-4522-9457-0127FEABAF24}" sibTransId="{49830BA6-DB4A-46B8-ACA1-37629A0313E2}"/>
    <dgm:cxn modelId="{68E6210F-5807-4780-9AEE-A78763FD93AC}" type="presOf" srcId="{46383C70-DB9D-40B0-AD14-AC84BBAFF8B0}" destId="{55FA425B-23B2-4299-A542-41E719B50FCD}" srcOrd="0" destOrd="6" presId="urn:microsoft.com/office/officeart/2005/8/layout/vList5"/>
    <dgm:cxn modelId="{4446FA1D-E91A-462B-B27A-C0332E6B2292}" srcId="{413D630C-2869-4EFC-9DE4-4D2D5124DB2F}" destId="{46383C70-DB9D-40B0-AD14-AC84BBAFF8B0}" srcOrd="2" destOrd="0" parTransId="{A0B35B94-8DBB-4146-8802-9BB8B092C56B}" sibTransId="{C2736998-F19C-4679-9018-40F1F1D1996C}"/>
    <dgm:cxn modelId="{D8F065AF-3D3A-4D42-BE35-4E31D138A3ED}" srcId="{584A8B1C-FBAF-41A3-B094-7540CFF35CC4}" destId="{EA524FD0-98C0-4AA7-A490-6D91D7843260}" srcOrd="0" destOrd="0" parTransId="{08FF4511-34A3-47A9-ABD6-FB531742F7A7}" sibTransId="{47ED5DC4-8841-444D-99A7-7AABF33A68FF}"/>
    <dgm:cxn modelId="{9DA034B0-53E5-4AC3-BD47-6A5324968A89}" srcId="{584A8B1C-FBAF-41A3-B094-7540CFF35CC4}" destId="{398A8228-5617-4D02-BCB1-9B57DFDAB43E}" srcOrd="2" destOrd="0" parTransId="{69E021F9-1E22-415A-9C4B-770C675D52B2}" sibTransId="{2573388A-6621-4FAC-9A0E-406738E188E0}"/>
    <dgm:cxn modelId="{7A375901-2575-41F6-BBC4-A8FEC74B4755}" type="presOf" srcId="{EA524FD0-98C0-4AA7-A490-6D91D7843260}" destId="{55FA425B-23B2-4299-A542-41E719B50FCD}" srcOrd="0" destOrd="0" presId="urn:microsoft.com/office/officeart/2005/8/layout/vList5"/>
    <dgm:cxn modelId="{C5DB6C20-4410-4A31-9196-561731F5074E}" type="presOf" srcId="{413D630C-2869-4EFC-9DE4-4D2D5124DB2F}" destId="{55FA425B-23B2-4299-A542-41E719B50FCD}" srcOrd="0" destOrd="3" presId="urn:microsoft.com/office/officeart/2005/8/layout/vList5"/>
    <dgm:cxn modelId="{300BBD31-9AEF-4DDE-B829-A4464BD486EC}" type="presOf" srcId="{90217A3E-2535-4C51-8542-8D2792523A32}" destId="{55FA425B-23B2-4299-A542-41E719B50FCD}" srcOrd="0" destOrd="7" presId="urn:microsoft.com/office/officeart/2005/8/layout/vList5"/>
    <dgm:cxn modelId="{66B22BAB-C1DE-4F2E-A06A-7BB92F5750DD}" type="presOf" srcId="{398A8228-5617-4D02-BCB1-9B57DFDAB43E}" destId="{55FA425B-23B2-4299-A542-41E719B50FCD}" srcOrd="0" destOrd="2" presId="urn:microsoft.com/office/officeart/2005/8/layout/vList5"/>
    <dgm:cxn modelId="{9C720546-DB77-49BC-A404-942E4319BAD3}" srcId="{413D630C-2869-4EFC-9DE4-4D2D5124DB2F}" destId="{BAB5878F-AD35-4712-96B0-7C5A3E38D657}" srcOrd="0" destOrd="0" parTransId="{D6651E3D-E545-474B-80B7-FF7A0E197290}" sibTransId="{7CE90873-BB2E-450A-BF92-431750F3D132}"/>
    <dgm:cxn modelId="{A5875F52-8C59-42FB-B0A4-0ADD4E34A728}" srcId="{584A8B1C-FBAF-41A3-B094-7540CFF35CC4}" destId="{22083748-C71A-430B-8B30-03A1615E56EA}" srcOrd="1" destOrd="0" parTransId="{7A21F93F-8AE0-4F95-9EF4-43CF651547A0}" sibTransId="{EB80CAC4-EE84-48F0-A8A4-2232F937449E}"/>
    <dgm:cxn modelId="{57711D64-1865-4800-BCF4-CA05876AAFEF}" srcId="{C92AFD64-59E7-4B35-8946-91D4EB5EE698}" destId="{584A8B1C-FBAF-41A3-B094-7540CFF35CC4}" srcOrd="0" destOrd="0" parTransId="{CC40B0D0-05E7-48E8-9A0B-DB2B2696755A}" sibTransId="{B71D5852-FB4C-4647-B85F-B1F1DCC26586}"/>
    <dgm:cxn modelId="{29FCC4D3-F55D-4D6E-A597-94E9840A510C}" srcId="{584A8B1C-FBAF-41A3-B094-7540CFF35CC4}" destId="{413D630C-2869-4EFC-9DE4-4D2D5124DB2F}" srcOrd="3" destOrd="0" parTransId="{07DA112C-E938-403F-BD10-8D7AA8323711}" sibTransId="{BB2BDEA2-3CD3-47C0-B3BA-B9C1FA1F22A2}"/>
    <dgm:cxn modelId="{C556B10E-8534-4B0D-B22A-C882B80BFAC0}" srcId="{413D630C-2869-4EFC-9DE4-4D2D5124DB2F}" destId="{BA5C5A7C-3035-435D-AD3E-2445CA069A06}" srcOrd="1" destOrd="0" parTransId="{5A635B4F-FA8C-412D-8BF0-2AAE2FF5B55E}" sibTransId="{DDE899CB-35DF-4957-BC63-F2F3E8EEB360}"/>
    <dgm:cxn modelId="{3DE609CD-E192-4559-8C8F-3A4C8A1FC103}" type="presOf" srcId="{584A8B1C-FBAF-41A3-B094-7540CFF35CC4}" destId="{98974A0B-E626-460C-8CB3-3DFEF1412E94}" srcOrd="0" destOrd="0" presId="urn:microsoft.com/office/officeart/2005/8/layout/vList5"/>
    <dgm:cxn modelId="{0C637DF3-20B9-4161-AADC-14552ADBAB92}" type="presOf" srcId="{22083748-C71A-430B-8B30-03A1615E56EA}" destId="{55FA425B-23B2-4299-A542-41E719B50FCD}" srcOrd="0" destOrd="1" presId="urn:microsoft.com/office/officeart/2005/8/layout/vList5"/>
    <dgm:cxn modelId="{E04422B3-0C58-4114-8D8A-15ECCBABF561}" type="presOf" srcId="{BA5C5A7C-3035-435D-AD3E-2445CA069A06}" destId="{55FA425B-23B2-4299-A542-41E719B50FCD}" srcOrd="0" destOrd="5" presId="urn:microsoft.com/office/officeart/2005/8/layout/vList5"/>
    <dgm:cxn modelId="{85DF9A66-04E3-443A-90E0-57576283FF4F}" type="presOf" srcId="{C92AFD64-59E7-4B35-8946-91D4EB5EE698}" destId="{8C69777E-0AAF-4D37-BF9F-026F74DAED1C}" srcOrd="0" destOrd="0" presId="urn:microsoft.com/office/officeart/2005/8/layout/vList5"/>
    <dgm:cxn modelId="{2D1EF71A-80EF-40D6-89C8-00C6DE29D46C}" type="presOf" srcId="{BAB5878F-AD35-4712-96B0-7C5A3E38D657}" destId="{55FA425B-23B2-4299-A542-41E719B50FCD}" srcOrd="0" destOrd="4" presId="urn:microsoft.com/office/officeart/2005/8/layout/vList5"/>
    <dgm:cxn modelId="{9EF19BB5-B72C-43C5-AA91-A61C14DD3514}" type="presParOf" srcId="{8C69777E-0AAF-4D37-BF9F-026F74DAED1C}" destId="{CE60CF8B-3E8D-479D-81D1-639BAF18F791}" srcOrd="0" destOrd="0" presId="urn:microsoft.com/office/officeart/2005/8/layout/vList5"/>
    <dgm:cxn modelId="{E319974C-2DA8-4D88-90E1-42D44402C50E}" type="presParOf" srcId="{CE60CF8B-3E8D-479D-81D1-639BAF18F791}" destId="{98974A0B-E626-460C-8CB3-3DFEF1412E94}" srcOrd="0" destOrd="0" presId="urn:microsoft.com/office/officeart/2005/8/layout/vList5"/>
    <dgm:cxn modelId="{79344C8D-114E-45B5-B73D-DBCC8AF10623}" type="presParOf" srcId="{CE60CF8B-3E8D-479D-81D1-639BAF18F791}" destId="{55FA425B-23B2-4299-A542-41E719B50FCD}"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2C05C21C-D360-4A68-9478-B4E22A48999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5630B476-75B9-4AC1-A377-37B8A587F774}">
      <dgm:prSet/>
      <dgm:spPr/>
      <dgm:t>
        <a:bodyPr/>
        <a:lstStyle/>
        <a:p>
          <a:pPr rtl="0"/>
          <a:r>
            <a:rPr lang="en-US" b="1" i="1" dirty="0" smtClean="0"/>
            <a:t>Planning Decisions</a:t>
          </a:r>
          <a:r>
            <a:rPr lang="en-US" dirty="0" smtClean="0"/>
            <a:t>: are intended ends for determination of the goals of an educational program.</a:t>
          </a:r>
          <a:endParaRPr lang="en-GB" dirty="0"/>
        </a:p>
      </dgm:t>
    </dgm:pt>
    <dgm:pt modelId="{2AA1A7B9-B67B-4C54-B5A8-0CEA159C96ED}" type="parTrans" cxnId="{14C0E217-8392-46B9-8D5D-AAD37BE67745}">
      <dgm:prSet/>
      <dgm:spPr/>
      <dgm:t>
        <a:bodyPr/>
        <a:lstStyle/>
        <a:p>
          <a:endParaRPr lang="en-GB"/>
        </a:p>
      </dgm:t>
    </dgm:pt>
    <dgm:pt modelId="{BE7C7EDB-233B-4971-BEE4-2BB011093ADF}" type="sibTrans" cxnId="{14C0E217-8392-46B9-8D5D-AAD37BE67745}">
      <dgm:prSet/>
      <dgm:spPr/>
      <dgm:t>
        <a:bodyPr/>
        <a:lstStyle/>
        <a:p>
          <a:endParaRPr lang="en-GB"/>
        </a:p>
      </dgm:t>
    </dgm:pt>
    <dgm:pt modelId="{32BD9A63-1807-4328-8EF4-90A67096C046}">
      <dgm:prSet/>
      <dgm:spPr/>
      <dgm:t>
        <a:bodyPr/>
        <a:lstStyle/>
        <a:p>
          <a:pPr rtl="0"/>
          <a:r>
            <a:rPr lang="en-US" b="1" i="1" dirty="0" smtClean="0"/>
            <a:t>Structural Decisions</a:t>
          </a:r>
          <a:r>
            <a:rPr lang="en-US" dirty="0" smtClean="0"/>
            <a:t>: intended means that are used to design the entire procedures for the attainment of the specified program objectives.</a:t>
          </a:r>
          <a:endParaRPr lang="en-GB" dirty="0"/>
        </a:p>
      </dgm:t>
    </dgm:pt>
    <dgm:pt modelId="{D445DD75-FFAB-4D61-B2C9-1E425D0479DF}" type="parTrans" cxnId="{FA45EE56-D684-4D08-8D92-E8A8E05962E3}">
      <dgm:prSet/>
      <dgm:spPr/>
      <dgm:t>
        <a:bodyPr/>
        <a:lstStyle/>
        <a:p>
          <a:endParaRPr lang="en-GB"/>
        </a:p>
      </dgm:t>
    </dgm:pt>
    <dgm:pt modelId="{9A44A7D4-DF11-4BE2-8E2F-D8D294BBA0B5}" type="sibTrans" cxnId="{FA45EE56-D684-4D08-8D92-E8A8E05962E3}">
      <dgm:prSet/>
      <dgm:spPr/>
      <dgm:t>
        <a:bodyPr/>
        <a:lstStyle/>
        <a:p>
          <a:endParaRPr lang="en-GB"/>
        </a:p>
      </dgm:t>
    </dgm:pt>
    <dgm:pt modelId="{B18208B5-441F-456E-97E0-CC12E105E670}">
      <dgm:prSet/>
      <dgm:spPr/>
      <dgm:t>
        <a:bodyPr/>
        <a:lstStyle/>
        <a:p>
          <a:pPr rtl="0"/>
          <a:r>
            <a:rPr lang="en-US" b="1" i="1" dirty="0" smtClean="0"/>
            <a:t>Implementation Decisions</a:t>
          </a:r>
          <a:r>
            <a:rPr lang="en-US" dirty="0" smtClean="0"/>
            <a:t>: the realistic and careful execution of the program by utilizing, combining and controlling all available resources in the program to ensure better refined procedures for production of best quality products and services. </a:t>
          </a:r>
          <a:endParaRPr lang="en-GB" dirty="0"/>
        </a:p>
      </dgm:t>
    </dgm:pt>
    <dgm:pt modelId="{84CD5B3C-E625-4E6D-83B8-B5A7DB2A9213}" type="parTrans" cxnId="{04E3B7EB-3866-4006-860D-B390D38E2A17}">
      <dgm:prSet/>
      <dgm:spPr/>
      <dgm:t>
        <a:bodyPr/>
        <a:lstStyle/>
        <a:p>
          <a:endParaRPr lang="en-GB"/>
        </a:p>
      </dgm:t>
    </dgm:pt>
    <dgm:pt modelId="{2670DD64-954F-45A3-A4D3-4FF70D5EB422}" type="sibTrans" cxnId="{04E3B7EB-3866-4006-860D-B390D38E2A17}">
      <dgm:prSet/>
      <dgm:spPr/>
      <dgm:t>
        <a:bodyPr/>
        <a:lstStyle/>
        <a:p>
          <a:endParaRPr lang="en-GB"/>
        </a:p>
      </dgm:t>
    </dgm:pt>
    <dgm:pt modelId="{E37C662C-34E2-4659-8BA5-29D6A70A780B}">
      <dgm:prSet/>
      <dgm:spPr/>
      <dgm:t>
        <a:bodyPr/>
        <a:lstStyle/>
        <a:p>
          <a:pPr rtl="0"/>
          <a:r>
            <a:rPr lang="en-US" b="1" i="1" dirty="0" smtClean="0"/>
            <a:t>Recycling Decisions</a:t>
          </a:r>
          <a:r>
            <a:rPr lang="en-US" dirty="0" smtClean="0"/>
            <a:t>: The actual ends, outcomes and outputs of the program by judging and continuously reacting positively to the quantum and quality of achieved goals.</a:t>
          </a:r>
          <a:endParaRPr lang="en-GB" dirty="0"/>
        </a:p>
      </dgm:t>
    </dgm:pt>
    <dgm:pt modelId="{2142D3E9-53EE-4393-AC92-0918CB5EEFD9}" type="parTrans" cxnId="{C6938CA2-1A2B-4BAC-8738-1A67160D3134}">
      <dgm:prSet/>
      <dgm:spPr/>
      <dgm:t>
        <a:bodyPr/>
        <a:lstStyle/>
        <a:p>
          <a:endParaRPr lang="en-GB"/>
        </a:p>
      </dgm:t>
    </dgm:pt>
    <dgm:pt modelId="{F7FCF509-A6D7-4D19-9998-78BE001EBDF9}" type="sibTrans" cxnId="{C6938CA2-1A2B-4BAC-8738-1A67160D3134}">
      <dgm:prSet/>
      <dgm:spPr/>
      <dgm:t>
        <a:bodyPr/>
        <a:lstStyle/>
        <a:p>
          <a:endParaRPr lang="en-GB"/>
        </a:p>
      </dgm:t>
    </dgm:pt>
    <dgm:pt modelId="{749FF626-3944-4A0B-B3D7-B767C70939F9}" type="pres">
      <dgm:prSet presAssocID="{2C05C21C-D360-4A68-9478-B4E22A489995}" presName="Name0" presStyleCnt="0">
        <dgm:presLayoutVars>
          <dgm:chMax val="7"/>
          <dgm:dir/>
          <dgm:animLvl val="lvl"/>
          <dgm:resizeHandles val="exact"/>
        </dgm:presLayoutVars>
      </dgm:prSet>
      <dgm:spPr/>
      <dgm:t>
        <a:bodyPr/>
        <a:lstStyle/>
        <a:p>
          <a:endParaRPr lang="en-GB"/>
        </a:p>
      </dgm:t>
    </dgm:pt>
    <dgm:pt modelId="{D46D8EAC-0ED3-4A93-B3E5-231347EBCEF4}" type="pres">
      <dgm:prSet presAssocID="{5630B476-75B9-4AC1-A377-37B8A587F774}" presName="circle1" presStyleLbl="node1" presStyleIdx="0" presStyleCnt="4"/>
      <dgm:spPr/>
    </dgm:pt>
    <dgm:pt modelId="{AE4B8792-121C-49AD-B634-F0716D47FD21}" type="pres">
      <dgm:prSet presAssocID="{5630B476-75B9-4AC1-A377-37B8A587F774}" presName="space" presStyleCnt="0"/>
      <dgm:spPr/>
    </dgm:pt>
    <dgm:pt modelId="{C0DDA4E1-5E54-4172-89F4-6594BE0D3825}" type="pres">
      <dgm:prSet presAssocID="{5630B476-75B9-4AC1-A377-37B8A587F774}" presName="rect1" presStyleLbl="alignAcc1" presStyleIdx="0" presStyleCnt="4"/>
      <dgm:spPr/>
      <dgm:t>
        <a:bodyPr/>
        <a:lstStyle/>
        <a:p>
          <a:endParaRPr lang="en-GB"/>
        </a:p>
      </dgm:t>
    </dgm:pt>
    <dgm:pt modelId="{3FB504D3-A6DE-48F5-92E8-79B5978F5FC0}" type="pres">
      <dgm:prSet presAssocID="{32BD9A63-1807-4328-8EF4-90A67096C046}" presName="vertSpace2" presStyleLbl="node1" presStyleIdx="0" presStyleCnt="4"/>
      <dgm:spPr/>
    </dgm:pt>
    <dgm:pt modelId="{CFC3D634-EB2D-4BBF-85CC-3CB442104338}" type="pres">
      <dgm:prSet presAssocID="{32BD9A63-1807-4328-8EF4-90A67096C046}" presName="circle2" presStyleLbl="node1" presStyleIdx="1" presStyleCnt="4"/>
      <dgm:spPr/>
    </dgm:pt>
    <dgm:pt modelId="{156FE768-3E5E-4882-A01D-413983103D24}" type="pres">
      <dgm:prSet presAssocID="{32BD9A63-1807-4328-8EF4-90A67096C046}" presName="rect2" presStyleLbl="alignAcc1" presStyleIdx="1" presStyleCnt="4"/>
      <dgm:spPr/>
      <dgm:t>
        <a:bodyPr/>
        <a:lstStyle/>
        <a:p>
          <a:endParaRPr lang="en-GB"/>
        </a:p>
      </dgm:t>
    </dgm:pt>
    <dgm:pt modelId="{3327857E-27F5-4B21-8350-A6C916432429}" type="pres">
      <dgm:prSet presAssocID="{B18208B5-441F-456E-97E0-CC12E105E670}" presName="vertSpace3" presStyleLbl="node1" presStyleIdx="1" presStyleCnt="4"/>
      <dgm:spPr/>
    </dgm:pt>
    <dgm:pt modelId="{50D2253F-4A3D-4515-8D60-6B8665A00A59}" type="pres">
      <dgm:prSet presAssocID="{B18208B5-441F-456E-97E0-CC12E105E670}" presName="circle3" presStyleLbl="node1" presStyleIdx="2" presStyleCnt="4"/>
      <dgm:spPr/>
    </dgm:pt>
    <dgm:pt modelId="{A1F37124-AEB0-401C-9019-BDF18A5EECE4}" type="pres">
      <dgm:prSet presAssocID="{B18208B5-441F-456E-97E0-CC12E105E670}" presName="rect3" presStyleLbl="alignAcc1" presStyleIdx="2" presStyleCnt="4"/>
      <dgm:spPr/>
      <dgm:t>
        <a:bodyPr/>
        <a:lstStyle/>
        <a:p>
          <a:endParaRPr lang="en-GB"/>
        </a:p>
      </dgm:t>
    </dgm:pt>
    <dgm:pt modelId="{F7E5551B-1DC0-4E1D-97D1-084A03CFDFEC}" type="pres">
      <dgm:prSet presAssocID="{E37C662C-34E2-4659-8BA5-29D6A70A780B}" presName="vertSpace4" presStyleLbl="node1" presStyleIdx="2" presStyleCnt="4"/>
      <dgm:spPr/>
    </dgm:pt>
    <dgm:pt modelId="{FA58E6BB-6996-4DC5-9A7F-B5613D64E8CE}" type="pres">
      <dgm:prSet presAssocID="{E37C662C-34E2-4659-8BA5-29D6A70A780B}" presName="circle4" presStyleLbl="node1" presStyleIdx="3" presStyleCnt="4"/>
      <dgm:spPr/>
    </dgm:pt>
    <dgm:pt modelId="{88E53CFC-9DB5-49AA-9D48-AF4C1F49A065}" type="pres">
      <dgm:prSet presAssocID="{E37C662C-34E2-4659-8BA5-29D6A70A780B}" presName="rect4" presStyleLbl="alignAcc1" presStyleIdx="3" presStyleCnt="4"/>
      <dgm:spPr/>
      <dgm:t>
        <a:bodyPr/>
        <a:lstStyle/>
        <a:p>
          <a:endParaRPr lang="en-GB"/>
        </a:p>
      </dgm:t>
    </dgm:pt>
    <dgm:pt modelId="{C52926B4-EA27-44A6-BC43-FCBCD39E052F}" type="pres">
      <dgm:prSet presAssocID="{5630B476-75B9-4AC1-A377-37B8A587F774}" presName="rect1ParTxNoCh" presStyleLbl="alignAcc1" presStyleIdx="3" presStyleCnt="4">
        <dgm:presLayoutVars>
          <dgm:chMax val="1"/>
          <dgm:bulletEnabled val="1"/>
        </dgm:presLayoutVars>
      </dgm:prSet>
      <dgm:spPr/>
      <dgm:t>
        <a:bodyPr/>
        <a:lstStyle/>
        <a:p>
          <a:endParaRPr lang="en-GB"/>
        </a:p>
      </dgm:t>
    </dgm:pt>
    <dgm:pt modelId="{CBDADD05-1388-4F18-B9C3-4415A0403E4E}" type="pres">
      <dgm:prSet presAssocID="{32BD9A63-1807-4328-8EF4-90A67096C046}" presName="rect2ParTxNoCh" presStyleLbl="alignAcc1" presStyleIdx="3" presStyleCnt="4">
        <dgm:presLayoutVars>
          <dgm:chMax val="1"/>
          <dgm:bulletEnabled val="1"/>
        </dgm:presLayoutVars>
      </dgm:prSet>
      <dgm:spPr/>
      <dgm:t>
        <a:bodyPr/>
        <a:lstStyle/>
        <a:p>
          <a:endParaRPr lang="en-GB"/>
        </a:p>
      </dgm:t>
    </dgm:pt>
    <dgm:pt modelId="{8B777E59-D06E-4555-AC6D-6D48D748D33F}" type="pres">
      <dgm:prSet presAssocID="{B18208B5-441F-456E-97E0-CC12E105E670}" presName="rect3ParTxNoCh" presStyleLbl="alignAcc1" presStyleIdx="3" presStyleCnt="4">
        <dgm:presLayoutVars>
          <dgm:chMax val="1"/>
          <dgm:bulletEnabled val="1"/>
        </dgm:presLayoutVars>
      </dgm:prSet>
      <dgm:spPr/>
      <dgm:t>
        <a:bodyPr/>
        <a:lstStyle/>
        <a:p>
          <a:endParaRPr lang="en-GB"/>
        </a:p>
      </dgm:t>
    </dgm:pt>
    <dgm:pt modelId="{E70551D4-0DDD-440E-915F-E2E95A008FC5}" type="pres">
      <dgm:prSet presAssocID="{E37C662C-34E2-4659-8BA5-29D6A70A780B}" presName="rect4ParTxNoCh" presStyleLbl="alignAcc1" presStyleIdx="3" presStyleCnt="4">
        <dgm:presLayoutVars>
          <dgm:chMax val="1"/>
          <dgm:bulletEnabled val="1"/>
        </dgm:presLayoutVars>
      </dgm:prSet>
      <dgm:spPr/>
      <dgm:t>
        <a:bodyPr/>
        <a:lstStyle/>
        <a:p>
          <a:endParaRPr lang="en-GB"/>
        </a:p>
      </dgm:t>
    </dgm:pt>
  </dgm:ptLst>
  <dgm:cxnLst>
    <dgm:cxn modelId="{FA45EE56-D684-4D08-8D92-E8A8E05962E3}" srcId="{2C05C21C-D360-4A68-9478-B4E22A489995}" destId="{32BD9A63-1807-4328-8EF4-90A67096C046}" srcOrd="1" destOrd="0" parTransId="{D445DD75-FFAB-4D61-B2C9-1E425D0479DF}" sibTransId="{9A44A7D4-DF11-4BE2-8E2F-D8D294BBA0B5}"/>
    <dgm:cxn modelId="{B0B0A805-28C6-41C0-8704-F09EF2E99719}" type="presOf" srcId="{32BD9A63-1807-4328-8EF4-90A67096C046}" destId="{CBDADD05-1388-4F18-B9C3-4415A0403E4E}" srcOrd="1" destOrd="0" presId="urn:microsoft.com/office/officeart/2005/8/layout/target3"/>
    <dgm:cxn modelId="{C4C3C394-9449-496A-8AF9-1D2952F30FD7}" type="presOf" srcId="{E37C662C-34E2-4659-8BA5-29D6A70A780B}" destId="{E70551D4-0DDD-440E-915F-E2E95A008FC5}" srcOrd="1" destOrd="0" presId="urn:microsoft.com/office/officeart/2005/8/layout/target3"/>
    <dgm:cxn modelId="{29115B6F-9E6B-433E-9AC1-2A7CDA1FC5BC}" type="presOf" srcId="{B18208B5-441F-456E-97E0-CC12E105E670}" destId="{A1F37124-AEB0-401C-9019-BDF18A5EECE4}" srcOrd="0" destOrd="0" presId="urn:microsoft.com/office/officeart/2005/8/layout/target3"/>
    <dgm:cxn modelId="{A391D8BC-D125-422A-8D38-12B172B5A979}" type="presOf" srcId="{32BD9A63-1807-4328-8EF4-90A67096C046}" destId="{156FE768-3E5E-4882-A01D-413983103D24}" srcOrd="0" destOrd="0" presId="urn:microsoft.com/office/officeart/2005/8/layout/target3"/>
    <dgm:cxn modelId="{E6BFEEA0-9F7F-4959-89A9-85D90222C6E5}" type="presOf" srcId="{E37C662C-34E2-4659-8BA5-29D6A70A780B}" destId="{88E53CFC-9DB5-49AA-9D48-AF4C1F49A065}" srcOrd="0" destOrd="0" presId="urn:microsoft.com/office/officeart/2005/8/layout/target3"/>
    <dgm:cxn modelId="{04E3B7EB-3866-4006-860D-B390D38E2A17}" srcId="{2C05C21C-D360-4A68-9478-B4E22A489995}" destId="{B18208B5-441F-456E-97E0-CC12E105E670}" srcOrd="2" destOrd="0" parTransId="{84CD5B3C-E625-4E6D-83B8-B5A7DB2A9213}" sibTransId="{2670DD64-954F-45A3-A4D3-4FF70D5EB422}"/>
    <dgm:cxn modelId="{E2332B40-11A7-425F-81F3-FC099B25DAEE}" type="presOf" srcId="{5630B476-75B9-4AC1-A377-37B8A587F774}" destId="{C52926B4-EA27-44A6-BC43-FCBCD39E052F}" srcOrd="1" destOrd="0" presId="urn:microsoft.com/office/officeart/2005/8/layout/target3"/>
    <dgm:cxn modelId="{A8D586F2-E2BF-4164-8970-63CD7FE88EA1}" type="presOf" srcId="{5630B476-75B9-4AC1-A377-37B8A587F774}" destId="{C0DDA4E1-5E54-4172-89F4-6594BE0D3825}" srcOrd="0" destOrd="0" presId="urn:microsoft.com/office/officeart/2005/8/layout/target3"/>
    <dgm:cxn modelId="{14C0E217-8392-46B9-8D5D-AAD37BE67745}" srcId="{2C05C21C-D360-4A68-9478-B4E22A489995}" destId="{5630B476-75B9-4AC1-A377-37B8A587F774}" srcOrd="0" destOrd="0" parTransId="{2AA1A7B9-B67B-4C54-B5A8-0CEA159C96ED}" sibTransId="{BE7C7EDB-233B-4971-BEE4-2BB011093ADF}"/>
    <dgm:cxn modelId="{D7CB965D-7C20-4E8E-8FA1-AD2BD071F94C}" type="presOf" srcId="{B18208B5-441F-456E-97E0-CC12E105E670}" destId="{8B777E59-D06E-4555-AC6D-6D48D748D33F}" srcOrd="1" destOrd="0" presId="urn:microsoft.com/office/officeart/2005/8/layout/target3"/>
    <dgm:cxn modelId="{E86EE279-382E-452B-8EB9-1CECB7C420FE}" type="presOf" srcId="{2C05C21C-D360-4A68-9478-B4E22A489995}" destId="{749FF626-3944-4A0B-B3D7-B767C70939F9}" srcOrd="0" destOrd="0" presId="urn:microsoft.com/office/officeart/2005/8/layout/target3"/>
    <dgm:cxn modelId="{C6938CA2-1A2B-4BAC-8738-1A67160D3134}" srcId="{2C05C21C-D360-4A68-9478-B4E22A489995}" destId="{E37C662C-34E2-4659-8BA5-29D6A70A780B}" srcOrd="3" destOrd="0" parTransId="{2142D3E9-53EE-4393-AC92-0918CB5EEFD9}" sibTransId="{F7FCF509-A6D7-4D19-9998-78BE001EBDF9}"/>
    <dgm:cxn modelId="{9956119D-AE1A-4985-9BA7-34F9AB4E3D9C}" type="presParOf" srcId="{749FF626-3944-4A0B-B3D7-B767C70939F9}" destId="{D46D8EAC-0ED3-4A93-B3E5-231347EBCEF4}" srcOrd="0" destOrd="0" presId="urn:microsoft.com/office/officeart/2005/8/layout/target3"/>
    <dgm:cxn modelId="{584E2606-43AE-4CA2-AB05-E6587CEECDA3}" type="presParOf" srcId="{749FF626-3944-4A0B-B3D7-B767C70939F9}" destId="{AE4B8792-121C-49AD-B634-F0716D47FD21}" srcOrd="1" destOrd="0" presId="urn:microsoft.com/office/officeart/2005/8/layout/target3"/>
    <dgm:cxn modelId="{8E814554-9B13-42A1-B81F-82EC27CB1252}" type="presParOf" srcId="{749FF626-3944-4A0B-B3D7-B767C70939F9}" destId="{C0DDA4E1-5E54-4172-89F4-6594BE0D3825}" srcOrd="2" destOrd="0" presId="urn:microsoft.com/office/officeart/2005/8/layout/target3"/>
    <dgm:cxn modelId="{5211CBD0-9DA0-4CE1-915C-5D3B5310458A}" type="presParOf" srcId="{749FF626-3944-4A0B-B3D7-B767C70939F9}" destId="{3FB504D3-A6DE-48F5-92E8-79B5978F5FC0}" srcOrd="3" destOrd="0" presId="urn:microsoft.com/office/officeart/2005/8/layout/target3"/>
    <dgm:cxn modelId="{DD47C449-C5CA-4C87-B1E3-B485ACA4AF3C}" type="presParOf" srcId="{749FF626-3944-4A0B-B3D7-B767C70939F9}" destId="{CFC3D634-EB2D-4BBF-85CC-3CB442104338}" srcOrd="4" destOrd="0" presId="urn:microsoft.com/office/officeart/2005/8/layout/target3"/>
    <dgm:cxn modelId="{6ADF2053-4018-42D7-AE3E-25EB6A9AAA2A}" type="presParOf" srcId="{749FF626-3944-4A0B-B3D7-B767C70939F9}" destId="{156FE768-3E5E-4882-A01D-413983103D24}" srcOrd="5" destOrd="0" presId="urn:microsoft.com/office/officeart/2005/8/layout/target3"/>
    <dgm:cxn modelId="{A1CD0D51-8E26-43BC-8503-3F4B0B48EE39}" type="presParOf" srcId="{749FF626-3944-4A0B-B3D7-B767C70939F9}" destId="{3327857E-27F5-4B21-8350-A6C916432429}" srcOrd="6" destOrd="0" presId="urn:microsoft.com/office/officeart/2005/8/layout/target3"/>
    <dgm:cxn modelId="{5E23608C-1419-47EB-A51B-28ACE8956485}" type="presParOf" srcId="{749FF626-3944-4A0B-B3D7-B767C70939F9}" destId="{50D2253F-4A3D-4515-8D60-6B8665A00A59}" srcOrd="7" destOrd="0" presId="urn:microsoft.com/office/officeart/2005/8/layout/target3"/>
    <dgm:cxn modelId="{3B9265B7-343A-42F5-8729-C58C32EF22F1}" type="presParOf" srcId="{749FF626-3944-4A0B-B3D7-B767C70939F9}" destId="{A1F37124-AEB0-401C-9019-BDF18A5EECE4}" srcOrd="8" destOrd="0" presId="urn:microsoft.com/office/officeart/2005/8/layout/target3"/>
    <dgm:cxn modelId="{43FEF4E3-E18F-4C2E-8CDE-5F87FBAE08BF}" type="presParOf" srcId="{749FF626-3944-4A0B-B3D7-B767C70939F9}" destId="{F7E5551B-1DC0-4E1D-97D1-084A03CFDFEC}" srcOrd="9" destOrd="0" presId="urn:microsoft.com/office/officeart/2005/8/layout/target3"/>
    <dgm:cxn modelId="{306B8D58-5DD9-4B62-8101-301D7A7B92A8}" type="presParOf" srcId="{749FF626-3944-4A0B-B3D7-B767C70939F9}" destId="{FA58E6BB-6996-4DC5-9A7F-B5613D64E8CE}" srcOrd="10" destOrd="0" presId="urn:microsoft.com/office/officeart/2005/8/layout/target3"/>
    <dgm:cxn modelId="{986EED59-595E-42F3-8FFD-77B1E2837C5F}" type="presParOf" srcId="{749FF626-3944-4A0B-B3D7-B767C70939F9}" destId="{88E53CFC-9DB5-49AA-9D48-AF4C1F49A065}" srcOrd="11" destOrd="0" presId="urn:microsoft.com/office/officeart/2005/8/layout/target3"/>
    <dgm:cxn modelId="{21CA2431-84C9-43D3-9ED9-B3B4C673E155}" type="presParOf" srcId="{749FF626-3944-4A0B-B3D7-B767C70939F9}" destId="{C52926B4-EA27-44A6-BC43-FCBCD39E052F}" srcOrd="12" destOrd="0" presId="urn:microsoft.com/office/officeart/2005/8/layout/target3"/>
    <dgm:cxn modelId="{9506437C-58AA-4699-B98B-14DC8C53C390}" type="presParOf" srcId="{749FF626-3944-4A0B-B3D7-B767C70939F9}" destId="{CBDADD05-1388-4F18-B9C3-4415A0403E4E}" srcOrd="13" destOrd="0" presId="urn:microsoft.com/office/officeart/2005/8/layout/target3"/>
    <dgm:cxn modelId="{80F0EDAE-5DA0-480D-8CF1-2D80E2DF5F32}" type="presParOf" srcId="{749FF626-3944-4A0B-B3D7-B767C70939F9}" destId="{8B777E59-D06E-4555-AC6D-6D48D748D33F}" srcOrd="14" destOrd="0" presId="urn:microsoft.com/office/officeart/2005/8/layout/target3"/>
    <dgm:cxn modelId="{1CC4F8D6-B421-4B02-AD6F-20BDE55CFF94}" type="presParOf" srcId="{749FF626-3944-4A0B-B3D7-B767C70939F9}" destId="{E70551D4-0DDD-440E-915F-E2E95A008FC5}" srcOrd="15" destOrd="0" presId="urn:microsoft.com/office/officeart/2005/8/layout/targe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C7023E-C136-4E3D-B831-05320EE623A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51360941-89C8-4ADD-84EE-92379A143BBA}">
      <dgm:prSet/>
      <dgm:spPr/>
      <dgm:t>
        <a:bodyPr/>
        <a:lstStyle/>
        <a:p>
          <a:pPr rtl="0"/>
          <a:r>
            <a:rPr lang="en-GB" b="1" dirty="0" smtClean="0">
              <a:solidFill>
                <a:schemeClr val="tx1"/>
              </a:solidFill>
            </a:rPr>
            <a:t>Transcendental</a:t>
          </a:r>
          <a:r>
            <a:rPr lang="en-GB" dirty="0" smtClean="0">
              <a:solidFill>
                <a:schemeClr val="tx1"/>
              </a:solidFill>
            </a:rPr>
            <a:t>: quality deals with its metaphysical aspect</a:t>
          </a:r>
          <a:endParaRPr lang="en-US" dirty="0">
            <a:solidFill>
              <a:schemeClr val="tx1"/>
            </a:solidFill>
          </a:endParaRPr>
        </a:p>
      </dgm:t>
    </dgm:pt>
    <dgm:pt modelId="{1A3AD732-B851-4925-88FA-69D9AD5D5659}" type="parTrans" cxnId="{FA6224B1-50C8-46E3-8293-73A946B107E4}">
      <dgm:prSet/>
      <dgm:spPr/>
      <dgm:t>
        <a:bodyPr/>
        <a:lstStyle/>
        <a:p>
          <a:endParaRPr lang="en-GB"/>
        </a:p>
      </dgm:t>
    </dgm:pt>
    <dgm:pt modelId="{A94938D9-B6DC-436D-B5B2-055435116A2C}" type="sibTrans" cxnId="{FA6224B1-50C8-46E3-8293-73A946B107E4}">
      <dgm:prSet/>
      <dgm:spPr/>
      <dgm:t>
        <a:bodyPr/>
        <a:lstStyle/>
        <a:p>
          <a:endParaRPr lang="en-GB"/>
        </a:p>
      </dgm:t>
    </dgm:pt>
    <dgm:pt modelId="{25453875-86B7-4BFC-A745-8A6E69D95079}">
      <dgm:prSet/>
      <dgm:spPr/>
      <dgm:t>
        <a:bodyPr/>
        <a:lstStyle/>
        <a:p>
          <a:pPr rtl="0"/>
          <a:r>
            <a:rPr lang="en-GB" b="1" dirty="0" smtClean="0">
              <a:solidFill>
                <a:schemeClr val="tx1"/>
              </a:solidFill>
            </a:rPr>
            <a:t>User</a:t>
          </a:r>
          <a:r>
            <a:rPr lang="en-GB" dirty="0" smtClean="0">
              <a:solidFill>
                <a:schemeClr val="tx1"/>
              </a:solidFill>
            </a:rPr>
            <a:t>: quality deals with appropriateness of the product for a given context of use</a:t>
          </a:r>
          <a:endParaRPr lang="en-US" dirty="0">
            <a:solidFill>
              <a:schemeClr val="tx1"/>
            </a:solidFill>
          </a:endParaRPr>
        </a:p>
      </dgm:t>
    </dgm:pt>
    <dgm:pt modelId="{D7579AA2-D20F-4DBF-B60C-830A5D20B277}" type="parTrans" cxnId="{04DB10A9-7DA7-4145-81F7-D1B5BF3BA26B}">
      <dgm:prSet/>
      <dgm:spPr/>
      <dgm:t>
        <a:bodyPr/>
        <a:lstStyle/>
        <a:p>
          <a:endParaRPr lang="en-GB"/>
        </a:p>
      </dgm:t>
    </dgm:pt>
    <dgm:pt modelId="{986BCE9A-BA93-4F3D-B399-A1493EF83C4D}" type="sibTrans" cxnId="{04DB10A9-7DA7-4145-81F7-D1B5BF3BA26B}">
      <dgm:prSet/>
      <dgm:spPr/>
      <dgm:t>
        <a:bodyPr/>
        <a:lstStyle/>
        <a:p>
          <a:endParaRPr lang="en-GB"/>
        </a:p>
      </dgm:t>
    </dgm:pt>
    <dgm:pt modelId="{46C78F38-0716-4B7A-86CA-F13C8231E46C}">
      <dgm:prSet/>
      <dgm:spPr/>
      <dgm:t>
        <a:bodyPr/>
        <a:lstStyle/>
        <a:p>
          <a:pPr rtl="0"/>
          <a:r>
            <a:rPr lang="en-GB" b="1" dirty="0" smtClean="0">
              <a:solidFill>
                <a:schemeClr val="tx1"/>
              </a:solidFill>
            </a:rPr>
            <a:t>Manufacturing</a:t>
          </a:r>
          <a:r>
            <a:rPr lang="en-GB" dirty="0" smtClean="0">
              <a:solidFill>
                <a:schemeClr val="tx1"/>
              </a:solidFill>
            </a:rPr>
            <a:t>: quality is conformance to requirements</a:t>
          </a:r>
          <a:endParaRPr lang="en-US" dirty="0">
            <a:solidFill>
              <a:schemeClr val="tx1"/>
            </a:solidFill>
          </a:endParaRPr>
        </a:p>
      </dgm:t>
    </dgm:pt>
    <dgm:pt modelId="{A1B21AB9-35C2-4917-BA1B-464C4CCD68BB}" type="parTrans" cxnId="{12FB6563-7034-42D7-B4E0-4BDFBB841F6F}">
      <dgm:prSet/>
      <dgm:spPr/>
      <dgm:t>
        <a:bodyPr/>
        <a:lstStyle/>
        <a:p>
          <a:endParaRPr lang="en-GB"/>
        </a:p>
      </dgm:t>
    </dgm:pt>
    <dgm:pt modelId="{6C9D35A3-49F3-40D2-9FE4-DE7FA98CE456}" type="sibTrans" cxnId="{12FB6563-7034-42D7-B4E0-4BDFBB841F6F}">
      <dgm:prSet/>
      <dgm:spPr/>
      <dgm:t>
        <a:bodyPr/>
        <a:lstStyle/>
        <a:p>
          <a:endParaRPr lang="en-GB"/>
        </a:p>
      </dgm:t>
    </dgm:pt>
    <dgm:pt modelId="{FEFD6C6B-19F2-4818-A4A7-EDADA3D57719}">
      <dgm:prSet/>
      <dgm:spPr/>
      <dgm:t>
        <a:bodyPr/>
        <a:lstStyle/>
        <a:p>
          <a:pPr rtl="0"/>
          <a:r>
            <a:rPr lang="en-GB" b="1" dirty="0" smtClean="0">
              <a:solidFill>
                <a:schemeClr val="tx1"/>
              </a:solidFill>
            </a:rPr>
            <a:t>Product</a:t>
          </a:r>
          <a:r>
            <a:rPr lang="en-GB" dirty="0" smtClean="0">
              <a:solidFill>
                <a:schemeClr val="tx1"/>
              </a:solidFill>
            </a:rPr>
            <a:t>: quality is evaluated by measuring inherent characteristics of the product </a:t>
          </a:r>
          <a:endParaRPr lang="en-US" dirty="0">
            <a:solidFill>
              <a:schemeClr val="tx1"/>
            </a:solidFill>
          </a:endParaRPr>
        </a:p>
      </dgm:t>
    </dgm:pt>
    <dgm:pt modelId="{EE8B37C7-5A14-4A77-8D77-5E3FD200BDE2}" type="parTrans" cxnId="{3340FBD9-0358-4C4C-B8D3-10397E4469D7}">
      <dgm:prSet/>
      <dgm:spPr/>
      <dgm:t>
        <a:bodyPr/>
        <a:lstStyle/>
        <a:p>
          <a:endParaRPr lang="en-GB"/>
        </a:p>
      </dgm:t>
    </dgm:pt>
    <dgm:pt modelId="{583E9BC3-5839-4091-A904-FECA00018A49}" type="sibTrans" cxnId="{3340FBD9-0358-4C4C-B8D3-10397E4469D7}">
      <dgm:prSet/>
      <dgm:spPr/>
      <dgm:t>
        <a:bodyPr/>
        <a:lstStyle/>
        <a:p>
          <a:endParaRPr lang="en-GB"/>
        </a:p>
      </dgm:t>
    </dgm:pt>
    <dgm:pt modelId="{6EA51947-50F5-4A27-A5F1-303D5545E225}">
      <dgm:prSet/>
      <dgm:spPr/>
      <dgm:t>
        <a:bodyPr/>
        <a:lstStyle/>
        <a:p>
          <a:pPr rtl="0"/>
          <a:r>
            <a:rPr lang="en-GB" b="1" dirty="0" smtClean="0">
              <a:solidFill>
                <a:schemeClr val="tx1"/>
              </a:solidFill>
            </a:rPr>
            <a:t>Value-based</a:t>
          </a:r>
          <a:r>
            <a:rPr lang="en-GB" dirty="0" smtClean="0">
              <a:solidFill>
                <a:schemeClr val="tx1"/>
              </a:solidFill>
            </a:rPr>
            <a:t>: acknowledges that quality has diverse importance or value to different stakeholders.</a:t>
          </a:r>
          <a:endParaRPr lang="en-US" dirty="0">
            <a:solidFill>
              <a:schemeClr val="tx1"/>
            </a:solidFill>
          </a:endParaRPr>
        </a:p>
      </dgm:t>
    </dgm:pt>
    <dgm:pt modelId="{E91C5A95-4FEB-4F98-A1BE-5F59AF8BF2C6}" type="parTrans" cxnId="{F7B234DB-AD6C-47B0-985E-1211248DA9E8}">
      <dgm:prSet/>
      <dgm:spPr/>
      <dgm:t>
        <a:bodyPr/>
        <a:lstStyle/>
        <a:p>
          <a:endParaRPr lang="en-GB"/>
        </a:p>
      </dgm:t>
    </dgm:pt>
    <dgm:pt modelId="{3A09D730-2DD7-4593-B7A7-03BCC4385830}" type="sibTrans" cxnId="{F7B234DB-AD6C-47B0-985E-1211248DA9E8}">
      <dgm:prSet/>
      <dgm:spPr/>
      <dgm:t>
        <a:bodyPr/>
        <a:lstStyle/>
        <a:p>
          <a:endParaRPr lang="en-GB"/>
        </a:p>
      </dgm:t>
    </dgm:pt>
    <dgm:pt modelId="{552CCC2C-8506-42A3-A7C7-D6FCD1BB762B}" type="pres">
      <dgm:prSet presAssocID="{78C7023E-C136-4E3D-B831-05320EE623A7}" presName="Name0" presStyleCnt="0">
        <dgm:presLayoutVars>
          <dgm:chPref val="3"/>
          <dgm:dir/>
          <dgm:animLvl val="lvl"/>
          <dgm:resizeHandles/>
        </dgm:presLayoutVars>
      </dgm:prSet>
      <dgm:spPr/>
      <dgm:t>
        <a:bodyPr/>
        <a:lstStyle/>
        <a:p>
          <a:endParaRPr lang="en-GB"/>
        </a:p>
      </dgm:t>
    </dgm:pt>
    <dgm:pt modelId="{BA3C8B9F-66E1-4DCB-97CA-E46C1A7D45C3}" type="pres">
      <dgm:prSet presAssocID="{51360941-89C8-4ADD-84EE-92379A143BBA}" presName="horFlow" presStyleCnt="0"/>
      <dgm:spPr/>
    </dgm:pt>
    <dgm:pt modelId="{E1FE285F-A040-42C1-9552-310038FA3FC9}" type="pres">
      <dgm:prSet presAssocID="{51360941-89C8-4ADD-84EE-92379A143BBA}" presName="bigChev" presStyleLbl="node1" presStyleIdx="0" presStyleCnt="5" custScaleX="372364"/>
      <dgm:spPr/>
      <dgm:t>
        <a:bodyPr/>
        <a:lstStyle/>
        <a:p>
          <a:endParaRPr lang="en-GB"/>
        </a:p>
      </dgm:t>
    </dgm:pt>
    <dgm:pt modelId="{8A799254-7B7A-444F-9C15-16CCE3C92C96}" type="pres">
      <dgm:prSet presAssocID="{51360941-89C8-4ADD-84EE-92379A143BBA}" presName="vSp" presStyleCnt="0"/>
      <dgm:spPr/>
    </dgm:pt>
    <dgm:pt modelId="{6EA04CCC-7607-418D-862E-47263C7929FD}" type="pres">
      <dgm:prSet presAssocID="{25453875-86B7-4BFC-A745-8A6E69D95079}" presName="horFlow" presStyleCnt="0"/>
      <dgm:spPr/>
    </dgm:pt>
    <dgm:pt modelId="{4C838AEC-BD82-483C-890C-DC2CD80F4D4E}" type="pres">
      <dgm:prSet presAssocID="{25453875-86B7-4BFC-A745-8A6E69D95079}" presName="bigChev" presStyleLbl="node1" presStyleIdx="1" presStyleCnt="5" custScaleX="373042"/>
      <dgm:spPr/>
      <dgm:t>
        <a:bodyPr/>
        <a:lstStyle/>
        <a:p>
          <a:endParaRPr lang="en-GB"/>
        </a:p>
      </dgm:t>
    </dgm:pt>
    <dgm:pt modelId="{DF027003-0059-47C0-80AA-5E99282B2B2F}" type="pres">
      <dgm:prSet presAssocID="{25453875-86B7-4BFC-A745-8A6E69D95079}" presName="vSp" presStyleCnt="0"/>
      <dgm:spPr/>
    </dgm:pt>
    <dgm:pt modelId="{5612C1FE-A319-4855-A6B5-CE7F664041A4}" type="pres">
      <dgm:prSet presAssocID="{46C78F38-0716-4B7A-86CA-F13C8231E46C}" presName="horFlow" presStyleCnt="0"/>
      <dgm:spPr/>
    </dgm:pt>
    <dgm:pt modelId="{3EEC84DF-24CC-4387-A8A3-AC9DC3A14E2C}" type="pres">
      <dgm:prSet presAssocID="{46C78F38-0716-4B7A-86CA-F13C8231E46C}" presName="bigChev" presStyleLbl="node1" presStyleIdx="2" presStyleCnt="5" custScaleX="373723"/>
      <dgm:spPr/>
      <dgm:t>
        <a:bodyPr/>
        <a:lstStyle/>
        <a:p>
          <a:endParaRPr lang="en-GB"/>
        </a:p>
      </dgm:t>
    </dgm:pt>
    <dgm:pt modelId="{67D43FD5-B6B2-427F-B4D1-42A9CB9702C9}" type="pres">
      <dgm:prSet presAssocID="{46C78F38-0716-4B7A-86CA-F13C8231E46C}" presName="vSp" presStyleCnt="0"/>
      <dgm:spPr/>
    </dgm:pt>
    <dgm:pt modelId="{353BE4FF-B827-4BD2-9429-4AE292F05582}" type="pres">
      <dgm:prSet presAssocID="{FEFD6C6B-19F2-4818-A4A7-EDADA3D57719}" presName="horFlow" presStyleCnt="0"/>
      <dgm:spPr/>
    </dgm:pt>
    <dgm:pt modelId="{5E7981EB-D0A3-4594-A955-384426A0D1D2}" type="pres">
      <dgm:prSet presAssocID="{FEFD6C6B-19F2-4818-A4A7-EDADA3D57719}" presName="bigChev" presStyleLbl="node1" presStyleIdx="3" presStyleCnt="5" custScaleX="374406"/>
      <dgm:spPr/>
      <dgm:t>
        <a:bodyPr/>
        <a:lstStyle/>
        <a:p>
          <a:endParaRPr lang="en-GB"/>
        </a:p>
      </dgm:t>
    </dgm:pt>
    <dgm:pt modelId="{2B61CB14-83AE-4E2A-B149-B707EE1C14F7}" type="pres">
      <dgm:prSet presAssocID="{FEFD6C6B-19F2-4818-A4A7-EDADA3D57719}" presName="vSp" presStyleCnt="0"/>
      <dgm:spPr/>
    </dgm:pt>
    <dgm:pt modelId="{2B113229-9667-4BD6-8E3D-46541DABF3A5}" type="pres">
      <dgm:prSet presAssocID="{6EA51947-50F5-4A27-A5F1-303D5545E225}" presName="horFlow" presStyleCnt="0"/>
      <dgm:spPr/>
    </dgm:pt>
    <dgm:pt modelId="{AEC167CD-FCBB-4C91-A691-B9032E451517}" type="pres">
      <dgm:prSet presAssocID="{6EA51947-50F5-4A27-A5F1-303D5545E225}" presName="bigChev" presStyleLbl="node1" presStyleIdx="4" presStyleCnt="5" custScaleX="375092"/>
      <dgm:spPr/>
      <dgm:t>
        <a:bodyPr/>
        <a:lstStyle/>
        <a:p>
          <a:endParaRPr lang="en-GB"/>
        </a:p>
      </dgm:t>
    </dgm:pt>
  </dgm:ptLst>
  <dgm:cxnLst>
    <dgm:cxn modelId="{01263826-68D9-43ED-9B65-670C70B8E418}" type="presOf" srcId="{25453875-86B7-4BFC-A745-8A6E69D95079}" destId="{4C838AEC-BD82-483C-890C-DC2CD80F4D4E}" srcOrd="0" destOrd="0" presId="urn:microsoft.com/office/officeart/2005/8/layout/lProcess3"/>
    <dgm:cxn modelId="{175D68FE-E0D4-436D-BA06-1726EC5AC311}" type="presOf" srcId="{46C78F38-0716-4B7A-86CA-F13C8231E46C}" destId="{3EEC84DF-24CC-4387-A8A3-AC9DC3A14E2C}" srcOrd="0" destOrd="0" presId="urn:microsoft.com/office/officeart/2005/8/layout/lProcess3"/>
    <dgm:cxn modelId="{3AEF12FF-E6DA-402F-8C34-30FB3340FC0E}" type="presOf" srcId="{FEFD6C6B-19F2-4818-A4A7-EDADA3D57719}" destId="{5E7981EB-D0A3-4594-A955-384426A0D1D2}" srcOrd="0" destOrd="0" presId="urn:microsoft.com/office/officeart/2005/8/layout/lProcess3"/>
    <dgm:cxn modelId="{3340FBD9-0358-4C4C-B8D3-10397E4469D7}" srcId="{78C7023E-C136-4E3D-B831-05320EE623A7}" destId="{FEFD6C6B-19F2-4818-A4A7-EDADA3D57719}" srcOrd="3" destOrd="0" parTransId="{EE8B37C7-5A14-4A77-8D77-5E3FD200BDE2}" sibTransId="{583E9BC3-5839-4091-A904-FECA00018A49}"/>
    <dgm:cxn modelId="{FA6224B1-50C8-46E3-8293-73A946B107E4}" srcId="{78C7023E-C136-4E3D-B831-05320EE623A7}" destId="{51360941-89C8-4ADD-84EE-92379A143BBA}" srcOrd="0" destOrd="0" parTransId="{1A3AD732-B851-4925-88FA-69D9AD5D5659}" sibTransId="{A94938D9-B6DC-436D-B5B2-055435116A2C}"/>
    <dgm:cxn modelId="{A4EEC788-8C06-40D0-92CF-187AA348EF84}" type="presOf" srcId="{6EA51947-50F5-4A27-A5F1-303D5545E225}" destId="{AEC167CD-FCBB-4C91-A691-B9032E451517}" srcOrd="0" destOrd="0" presId="urn:microsoft.com/office/officeart/2005/8/layout/lProcess3"/>
    <dgm:cxn modelId="{535371E3-B1D6-4378-80D1-8F39352F0F92}" type="presOf" srcId="{78C7023E-C136-4E3D-B831-05320EE623A7}" destId="{552CCC2C-8506-42A3-A7C7-D6FCD1BB762B}" srcOrd="0" destOrd="0" presId="urn:microsoft.com/office/officeart/2005/8/layout/lProcess3"/>
    <dgm:cxn modelId="{04DB10A9-7DA7-4145-81F7-D1B5BF3BA26B}" srcId="{78C7023E-C136-4E3D-B831-05320EE623A7}" destId="{25453875-86B7-4BFC-A745-8A6E69D95079}" srcOrd="1" destOrd="0" parTransId="{D7579AA2-D20F-4DBF-B60C-830A5D20B277}" sibTransId="{986BCE9A-BA93-4F3D-B399-A1493EF83C4D}"/>
    <dgm:cxn modelId="{4A55A68B-7010-4B53-BD39-FA28B56A9CCB}" type="presOf" srcId="{51360941-89C8-4ADD-84EE-92379A143BBA}" destId="{E1FE285F-A040-42C1-9552-310038FA3FC9}" srcOrd="0" destOrd="0" presId="urn:microsoft.com/office/officeart/2005/8/layout/lProcess3"/>
    <dgm:cxn modelId="{12FB6563-7034-42D7-B4E0-4BDFBB841F6F}" srcId="{78C7023E-C136-4E3D-B831-05320EE623A7}" destId="{46C78F38-0716-4B7A-86CA-F13C8231E46C}" srcOrd="2" destOrd="0" parTransId="{A1B21AB9-35C2-4917-BA1B-464C4CCD68BB}" sibTransId="{6C9D35A3-49F3-40D2-9FE4-DE7FA98CE456}"/>
    <dgm:cxn modelId="{F7B234DB-AD6C-47B0-985E-1211248DA9E8}" srcId="{78C7023E-C136-4E3D-B831-05320EE623A7}" destId="{6EA51947-50F5-4A27-A5F1-303D5545E225}" srcOrd="4" destOrd="0" parTransId="{E91C5A95-4FEB-4F98-A1BE-5F59AF8BF2C6}" sibTransId="{3A09D730-2DD7-4593-B7A7-03BCC4385830}"/>
    <dgm:cxn modelId="{C4157BDD-B01D-4AFE-9D71-0520C9050A44}" type="presParOf" srcId="{552CCC2C-8506-42A3-A7C7-D6FCD1BB762B}" destId="{BA3C8B9F-66E1-4DCB-97CA-E46C1A7D45C3}" srcOrd="0" destOrd="0" presId="urn:microsoft.com/office/officeart/2005/8/layout/lProcess3"/>
    <dgm:cxn modelId="{458F0B0A-F951-4EB9-9A66-DB38B63BAE67}" type="presParOf" srcId="{BA3C8B9F-66E1-4DCB-97CA-E46C1A7D45C3}" destId="{E1FE285F-A040-42C1-9552-310038FA3FC9}" srcOrd="0" destOrd="0" presId="urn:microsoft.com/office/officeart/2005/8/layout/lProcess3"/>
    <dgm:cxn modelId="{EB903D78-D930-429C-9D9E-3B6FD021518E}" type="presParOf" srcId="{552CCC2C-8506-42A3-A7C7-D6FCD1BB762B}" destId="{8A799254-7B7A-444F-9C15-16CCE3C92C96}" srcOrd="1" destOrd="0" presId="urn:microsoft.com/office/officeart/2005/8/layout/lProcess3"/>
    <dgm:cxn modelId="{D181F400-7944-4E63-88F7-A33A84404D61}" type="presParOf" srcId="{552CCC2C-8506-42A3-A7C7-D6FCD1BB762B}" destId="{6EA04CCC-7607-418D-862E-47263C7929FD}" srcOrd="2" destOrd="0" presId="urn:microsoft.com/office/officeart/2005/8/layout/lProcess3"/>
    <dgm:cxn modelId="{0DEED690-B8C3-464B-9C8A-500FFECF076A}" type="presParOf" srcId="{6EA04CCC-7607-418D-862E-47263C7929FD}" destId="{4C838AEC-BD82-483C-890C-DC2CD80F4D4E}" srcOrd="0" destOrd="0" presId="urn:microsoft.com/office/officeart/2005/8/layout/lProcess3"/>
    <dgm:cxn modelId="{AA500E3D-F891-4D7A-9319-BAF4957A0C36}" type="presParOf" srcId="{552CCC2C-8506-42A3-A7C7-D6FCD1BB762B}" destId="{DF027003-0059-47C0-80AA-5E99282B2B2F}" srcOrd="3" destOrd="0" presId="urn:microsoft.com/office/officeart/2005/8/layout/lProcess3"/>
    <dgm:cxn modelId="{17CE7AD2-CA0C-4CB2-844E-C506F1C3C537}" type="presParOf" srcId="{552CCC2C-8506-42A3-A7C7-D6FCD1BB762B}" destId="{5612C1FE-A319-4855-A6B5-CE7F664041A4}" srcOrd="4" destOrd="0" presId="urn:microsoft.com/office/officeart/2005/8/layout/lProcess3"/>
    <dgm:cxn modelId="{9FB29ED4-7718-4225-8727-87D1EED588A8}" type="presParOf" srcId="{5612C1FE-A319-4855-A6B5-CE7F664041A4}" destId="{3EEC84DF-24CC-4387-A8A3-AC9DC3A14E2C}" srcOrd="0" destOrd="0" presId="urn:microsoft.com/office/officeart/2005/8/layout/lProcess3"/>
    <dgm:cxn modelId="{104FF52D-2DD2-4441-AC7B-4648EB93992D}" type="presParOf" srcId="{552CCC2C-8506-42A3-A7C7-D6FCD1BB762B}" destId="{67D43FD5-B6B2-427F-B4D1-42A9CB9702C9}" srcOrd="5" destOrd="0" presId="urn:microsoft.com/office/officeart/2005/8/layout/lProcess3"/>
    <dgm:cxn modelId="{7141A0BF-9898-4CB3-BA80-88069685A259}" type="presParOf" srcId="{552CCC2C-8506-42A3-A7C7-D6FCD1BB762B}" destId="{353BE4FF-B827-4BD2-9429-4AE292F05582}" srcOrd="6" destOrd="0" presId="urn:microsoft.com/office/officeart/2005/8/layout/lProcess3"/>
    <dgm:cxn modelId="{CA035FB0-77B2-49D0-BAF8-865CE6F7417D}" type="presParOf" srcId="{353BE4FF-B827-4BD2-9429-4AE292F05582}" destId="{5E7981EB-D0A3-4594-A955-384426A0D1D2}" srcOrd="0" destOrd="0" presId="urn:microsoft.com/office/officeart/2005/8/layout/lProcess3"/>
    <dgm:cxn modelId="{6497A19C-A5A1-4329-8B6C-BBFE8AD708AC}" type="presParOf" srcId="{552CCC2C-8506-42A3-A7C7-D6FCD1BB762B}" destId="{2B61CB14-83AE-4E2A-B149-B707EE1C14F7}" srcOrd="7" destOrd="0" presId="urn:microsoft.com/office/officeart/2005/8/layout/lProcess3"/>
    <dgm:cxn modelId="{FEDEF483-B820-4B22-A65D-4470B8D491CA}" type="presParOf" srcId="{552CCC2C-8506-42A3-A7C7-D6FCD1BB762B}" destId="{2B113229-9667-4BD6-8E3D-46541DABF3A5}" srcOrd="8" destOrd="0" presId="urn:microsoft.com/office/officeart/2005/8/layout/lProcess3"/>
    <dgm:cxn modelId="{C889FE75-E909-4119-8823-5F89F037806B}" type="presParOf" srcId="{2B113229-9667-4BD6-8E3D-46541DABF3A5}" destId="{AEC167CD-FCBB-4C91-A691-B9032E451517}" srcOrd="0"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EA3AC6B3-F4A5-4C9B-B42A-5B8EDE39E5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C9A333E2-0160-4A70-8F07-5EA1E8785858}">
      <dgm:prSet/>
      <dgm:spPr>
        <a:solidFill>
          <a:schemeClr val="accent3">
            <a:lumMod val="60000"/>
            <a:lumOff val="40000"/>
          </a:schemeClr>
        </a:solidFill>
      </dgm:spPr>
      <dgm:t>
        <a:bodyPr/>
        <a:lstStyle/>
        <a:p>
          <a:pPr rtl="0"/>
          <a:r>
            <a:rPr lang="en-US" b="0" dirty="0" smtClean="0">
              <a:solidFill>
                <a:schemeClr val="tx1"/>
              </a:solidFill>
            </a:rPr>
            <a:t>There is virtually</a:t>
          </a:r>
          <a:r>
            <a:rPr lang="en-US" b="0" dirty="0" smtClean="0">
              <a:solidFill>
                <a:srgbClr val="C00000"/>
              </a:solidFill>
            </a:rPr>
            <a:t> No Quality </a:t>
          </a:r>
          <a:r>
            <a:rPr lang="en-US" b="0" dirty="0" smtClean="0">
              <a:solidFill>
                <a:schemeClr val="tx1"/>
              </a:solidFill>
            </a:rPr>
            <a:t>left</a:t>
          </a:r>
          <a:r>
            <a:rPr lang="en-US" b="0" dirty="0" smtClean="0">
              <a:solidFill>
                <a:srgbClr val="C00000"/>
              </a:solidFill>
            </a:rPr>
            <a:t> to Assure </a:t>
          </a:r>
          <a:r>
            <a:rPr lang="en-US" b="0" dirty="0" smtClean="0">
              <a:solidFill>
                <a:schemeClr val="tx1"/>
              </a:solidFill>
            </a:rPr>
            <a:t>and</a:t>
          </a:r>
          <a:r>
            <a:rPr lang="en-US" b="0" dirty="0" smtClean="0">
              <a:solidFill>
                <a:srgbClr val="C00000"/>
              </a:solidFill>
            </a:rPr>
            <a:t> No Quality </a:t>
          </a:r>
          <a:r>
            <a:rPr lang="en-US" b="0" dirty="0" smtClean="0">
              <a:solidFill>
                <a:schemeClr val="tx1"/>
              </a:solidFill>
            </a:rPr>
            <a:t>left</a:t>
          </a:r>
          <a:r>
            <a:rPr lang="en-US" b="0" dirty="0" smtClean="0">
              <a:solidFill>
                <a:srgbClr val="C00000"/>
              </a:solidFill>
            </a:rPr>
            <a:t> to Control in the Nigerian Education </a:t>
          </a:r>
          <a:r>
            <a:rPr lang="en-US" b="0" dirty="0" smtClean="0">
              <a:solidFill>
                <a:schemeClr val="tx1"/>
              </a:solidFill>
            </a:rPr>
            <a:t>as it</a:t>
          </a:r>
          <a:r>
            <a:rPr lang="en-US" b="0" dirty="0" smtClean="0">
              <a:solidFill>
                <a:srgbClr val="C00000"/>
              </a:solidFill>
            </a:rPr>
            <a:t> blatantly Lacks  all the Eight Dimensions of Quality </a:t>
          </a:r>
          <a:r>
            <a:rPr lang="en-US" b="0" dirty="0" smtClean="0">
              <a:solidFill>
                <a:schemeClr val="tx1"/>
              </a:solidFill>
            </a:rPr>
            <a:t>and the </a:t>
          </a:r>
          <a:r>
            <a:rPr lang="en-US" b="0" dirty="0" smtClean="0">
              <a:solidFill>
                <a:srgbClr val="C00000"/>
              </a:solidFill>
            </a:rPr>
            <a:t>Two Tools for QA/QC</a:t>
          </a:r>
          <a:r>
            <a:rPr lang="en-US" b="0" dirty="0" smtClean="0">
              <a:solidFill>
                <a:schemeClr val="tx1"/>
              </a:solidFill>
            </a:rPr>
            <a:t>. Indeed, </a:t>
          </a:r>
          <a:r>
            <a:rPr lang="en-US" b="0" dirty="0" smtClean="0">
              <a:solidFill>
                <a:srgbClr val="C00000"/>
              </a:solidFill>
            </a:rPr>
            <a:t>Educational QA/QC emphasizes  ensuring the highest possible quality</a:t>
          </a:r>
          <a:r>
            <a:rPr lang="en-US" b="0" dirty="0" smtClean="0">
              <a:solidFill>
                <a:schemeClr val="tx1"/>
              </a:solidFill>
            </a:rPr>
            <a:t> which </a:t>
          </a:r>
          <a:r>
            <a:rPr lang="en-US" b="0" dirty="0" smtClean="0">
              <a:solidFill>
                <a:srgbClr val="C00000"/>
              </a:solidFill>
            </a:rPr>
            <a:t>demands</a:t>
          </a:r>
          <a:r>
            <a:rPr lang="en-US" b="0" dirty="0" smtClean="0">
              <a:solidFill>
                <a:schemeClr val="tx1"/>
              </a:solidFill>
            </a:rPr>
            <a:t> </a:t>
          </a:r>
          <a:r>
            <a:rPr lang="en-US" b="0" dirty="0" smtClean="0">
              <a:solidFill>
                <a:srgbClr val="C00000"/>
              </a:solidFill>
            </a:rPr>
            <a:t>evaluation</a:t>
          </a:r>
          <a:r>
            <a:rPr lang="en-US" b="0" dirty="0" smtClean="0">
              <a:solidFill>
                <a:schemeClr val="tx1"/>
              </a:solidFill>
            </a:rPr>
            <a:t>. </a:t>
          </a:r>
          <a:r>
            <a:rPr lang="en-US" b="0" dirty="0" smtClean="0">
              <a:solidFill>
                <a:srgbClr val="C00000"/>
              </a:solidFill>
            </a:rPr>
            <a:t>Program evaluation</a:t>
          </a:r>
          <a:r>
            <a:rPr lang="en-US" b="0" dirty="0" smtClean="0">
              <a:solidFill>
                <a:schemeClr val="tx1"/>
              </a:solidFill>
            </a:rPr>
            <a:t> should be embraced by all, particularly the government and be accorded highly backed political will as an integral part of modern administrative procedure. Evaluation should regularly be designed, conducted, funded, and directed towards </a:t>
          </a:r>
          <a:r>
            <a:rPr lang="en-US" b="0" dirty="0" smtClean="0">
              <a:solidFill>
                <a:srgbClr val="C00000"/>
              </a:solidFill>
            </a:rPr>
            <a:t>maximization of optimum policy formulation, practice and implementation</a:t>
          </a:r>
          <a:r>
            <a:rPr lang="en-US" b="0" dirty="0" smtClean="0">
              <a:solidFill>
                <a:schemeClr val="tx1"/>
              </a:solidFill>
            </a:rPr>
            <a:t> in the educational sector to </a:t>
          </a:r>
          <a:r>
            <a:rPr lang="en-US" b="0" dirty="0" smtClean="0">
              <a:solidFill>
                <a:srgbClr val="C00000"/>
              </a:solidFill>
            </a:rPr>
            <a:t>ensure Quality</a:t>
          </a:r>
          <a:r>
            <a:rPr lang="en-US" b="0" dirty="0" smtClean="0">
              <a:solidFill>
                <a:schemeClr val="tx1"/>
              </a:solidFill>
            </a:rPr>
            <a:t> for the common good of all stakeholders. Evaluation of any program should be based on a most suitable </a:t>
          </a:r>
          <a:r>
            <a:rPr lang="en-US" b="0" i="1" dirty="0" smtClean="0">
              <a:solidFill>
                <a:srgbClr val="C00000"/>
              </a:solidFill>
            </a:rPr>
            <a:t>evaluation model</a:t>
          </a:r>
          <a:r>
            <a:rPr lang="en-US" b="0" dirty="0" smtClean="0">
              <a:solidFill>
                <a:schemeClr val="tx1"/>
              </a:solidFill>
            </a:rPr>
            <a:t> and a most appropriate </a:t>
          </a:r>
          <a:r>
            <a:rPr lang="en-US" b="0" i="1" dirty="0" smtClean="0">
              <a:solidFill>
                <a:srgbClr val="C00000"/>
              </a:solidFill>
            </a:rPr>
            <a:t>evaluation research design</a:t>
          </a:r>
          <a:r>
            <a:rPr lang="en-US" b="0" dirty="0" smtClean="0">
              <a:solidFill>
                <a:schemeClr val="tx1"/>
              </a:solidFill>
            </a:rPr>
            <a:t> for</a:t>
          </a:r>
          <a:r>
            <a:rPr lang="en-US" b="0" dirty="0" smtClean="0">
              <a:solidFill>
                <a:srgbClr val="C00000"/>
              </a:solidFill>
            </a:rPr>
            <a:t> maximum utility</a:t>
          </a:r>
          <a:r>
            <a:rPr lang="en-US" b="0" dirty="0" smtClean="0">
              <a:solidFill>
                <a:schemeClr val="tx1"/>
              </a:solidFill>
            </a:rPr>
            <a:t>.</a:t>
          </a:r>
          <a:r>
            <a:rPr lang="en-US" b="0" dirty="0" smtClean="0"/>
            <a:t> </a:t>
          </a:r>
          <a:r>
            <a:rPr lang="en-US" b="0" dirty="0" smtClean="0">
              <a:solidFill>
                <a:srgbClr val="7030A0"/>
              </a:solidFill>
            </a:rPr>
            <a:t>ONLY THE NAEC CAN SAVE HIGHER EDUCATION IN NIGERIA. </a:t>
          </a:r>
          <a:endParaRPr lang="en-GB" b="0" dirty="0">
            <a:solidFill>
              <a:srgbClr val="7030A0"/>
            </a:solidFill>
          </a:endParaRPr>
        </a:p>
      </dgm:t>
    </dgm:pt>
    <dgm:pt modelId="{56395AEE-7809-4EF2-9682-F75866F80867}" type="parTrans" cxnId="{E141405B-48B4-41BA-9B88-3236AA66C352}">
      <dgm:prSet/>
      <dgm:spPr/>
      <dgm:t>
        <a:bodyPr/>
        <a:lstStyle/>
        <a:p>
          <a:endParaRPr lang="en-GB"/>
        </a:p>
      </dgm:t>
    </dgm:pt>
    <dgm:pt modelId="{32FC6E01-E3CC-4971-BDF1-B6BB52EFFF46}" type="sibTrans" cxnId="{E141405B-48B4-41BA-9B88-3236AA66C352}">
      <dgm:prSet/>
      <dgm:spPr/>
      <dgm:t>
        <a:bodyPr/>
        <a:lstStyle/>
        <a:p>
          <a:endParaRPr lang="en-GB"/>
        </a:p>
      </dgm:t>
    </dgm:pt>
    <dgm:pt modelId="{C2D1BAC1-B928-447D-A824-EA70C5A00CEC}" type="pres">
      <dgm:prSet presAssocID="{EA3AC6B3-F4A5-4C9B-B42A-5B8EDE39E565}" presName="linear" presStyleCnt="0">
        <dgm:presLayoutVars>
          <dgm:animLvl val="lvl"/>
          <dgm:resizeHandles val="exact"/>
        </dgm:presLayoutVars>
      </dgm:prSet>
      <dgm:spPr/>
      <dgm:t>
        <a:bodyPr/>
        <a:lstStyle/>
        <a:p>
          <a:endParaRPr lang="en-GB"/>
        </a:p>
      </dgm:t>
    </dgm:pt>
    <dgm:pt modelId="{25AE90A0-8BF7-489A-AECE-A9E437690273}" type="pres">
      <dgm:prSet presAssocID="{C9A333E2-0160-4A70-8F07-5EA1E8785858}" presName="parentText" presStyleLbl="node1" presStyleIdx="0" presStyleCnt="1">
        <dgm:presLayoutVars>
          <dgm:chMax val="0"/>
          <dgm:bulletEnabled val="1"/>
        </dgm:presLayoutVars>
      </dgm:prSet>
      <dgm:spPr/>
      <dgm:t>
        <a:bodyPr/>
        <a:lstStyle/>
        <a:p>
          <a:endParaRPr lang="en-GB"/>
        </a:p>
      </dgm:t>
    </dgm:pt>
  </dgm:ptLst>
  <dgm:cxnLst>
    <dgm:cxn modelId="{E141405B-48B4-41BA-9B88-3236AA66C352}" srcId="{EA3AC6B3-F4A5-4C9B-B42A-5B8EDE39E565}" destId="{C9A333E2-0160-4A70-8F07-5EA1E8785858}" srcOrd="0" destOrd="0" parTransId="{56395AEE-7809-4EF2-9682-F75866F80867}" sibTransId="{32FC6E01-E3CC-4971-BDF1-B6BB52EFFF46}"/>
    <dgm:cxn modelId="{498313FC-79E5-4CF7-B2FA-EC6AFF86F4E8}" type="presOf" srcId="{C9A333E2-0160-4A70-8F07-5EA1E8785858}" destId="{25AE90A0-8BF7-489A-AECE-A9E437690273}" srcOrd="0" destOrd="0" presId="urn:microsoft.com/office/officeart/2005/8/layout/vList2"/>
    <dgm:cxn modelId="{9FBC7FCA-3B34-4953-99BB-C1FBA5876246}" type="presOf" srcId="{EA3AC6B3-F4A5-4C9B-B42A-5B8EDE39E565}" destId="{C2D1BAC1-B928-447D-A824-EA70C5A00CEC}" srcOrd="0" destOrd="0" presId="urn:microsoft.com/office/officeart/2005/8/layout/vList2"/>
    <dgm:cxn modelId="{251E9580-34FB-48D8-BE6C-9F6922D4792B}" type="presParOf" srcId="{C2D1BAC1-B928-447D-A824-EA70C5A00CEC}" destId="{25AE90A0-8BF7-489A-AECE-A9E437690273}"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CF125512-489B-41DC-BFBD-D8F1F077960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BCCA9F61-2582-4940-88F7-02A3F0905F61}">
      <dgm:prSet custT="1"/>
      <dgm:spPr/>
      <dgm:t>
        <a:bodyPr/>
        <a:lstStyle/>
        <a:p>
          <a:pPr rtl="0"/>
          <a:r>
            <a:rPr lang="en-US" sz="5400" b="1" i="1" dirty="0" smtClean="0"/>
            <a:t>THANK YOU</a:t>
          </a:r>
          <a:br>
            <a:rPr lang="en-US" sz="5400" b="1" i="1" dirty="0" smtClean="0"/>
          </a:br>
          <a:r>
            <a:rPr lang="en-US" sz="2100" b="1" i="1" dirty="0" smtClean="0"/>
            <a:t/>
          </a:r>
          <a:br>
            <a:rPr lang="en-US" sz="2100" b="1" i="1" dirty="0" smtClean="0"/>
          </a:br>
          <a:r>
            <a:rPr lang="en-US" sz="2100" b="1" i="1" dirty="0" smtClean="0"/>
            <a:t/>
          </a:r>
          <a:br>
            <a:rPr lang="en-US" sz="2100" b="1" i="1" dirty="0" smtClean="0"/>
          </a:br>
          <a:r>
            <a:rPr lang="en-US" sz="2100" b="1" i="1" dirty="0" smtClean="0"/>
            <a:t/>
          </a:r>
          <a:br>
            <a:rPr lang="en-US" sz="2100" b="1" i="1" dirty="0" smtClean="0"/>
          </a:br>
          <a:r>
            <a:rPr lang="en-US" sz="2100" b="1" i="1" dirty="0" smtClean="0"/>
            <a:t/>
          </a:r>
          <a:br>
            <a:rPr lang="en-US" sz="2100" b="1" i="1" dirty="0" smtClean="0"/>
          </a:br>
          <a:r>
            <a:rPr lang="en-US" sz="2100" b="1" i="1" dirty="0" smtClean="0"/>
            <a:t/>
          </a:r>
          <a:br>
            <a:rPr lang="en-US" sz="2100" b="1" i="1" dirty="0" smtClean="0"/>
          </a:br>
          <a:r>
            <a:rPr lang="en-US" sz="2100" b="1" i="1" dirty="0" smtClean="0"/>
            <a:t/>
          </a:r>
          <a:br>
            <a:rPr lang="en-US" sz="2100" b="1" i="1" dirty="0" smtClean="0"/>
          </a:br>
          <a:r>
            <a:rPr lang="en-US" sz="2100" b="1" i="1" dirty="0" smtClean="0"/>
            <a:t/>
          </a:r>
          <a:br>
            <a:rPr lang="en-US" sz="2100" b="1" i="1" dirty="0" smtClean="0"/>
          </a:br>
          <a:r>
            <a:rPr lang="en-US" sz="2100" b="1" i="1" dirty="0" smtClean="0"/>
            <a:t/>
          </a:r>
          <a:br>
            <a:rPr lang="en-US" sz="2100" b="1" i="1" dirty="0" smtClean="0"/>
          </a:br>
          <a:r>
            <a:rPr lang="en-US" sz="2100" b="1" i="1" dirty="0" smtClean="0"/>
            <a:t/>
          </a:r>
          <a:br>
            <a:rPr lang="en-US" sz="2100" b="1" i="1" dirty="0" smtClean="0"/>
          </a:br>
          <a:r>
            <a:rPr lang="en-US" sz="2100" b="1" i="1" dirty="0" smtClean="0"/>
            <a:t/>
          </a:r>
          <a:br>
            <a:rPr lang="en-US" sz="2100" b="1" i="1" dirty="0" smtClean="0"/>
          </a:br>
          <a:r>
            <a:rPr lang="en-US" sz="2100" b="1" i="1" dirty="0" smtClean="0"/>
            <a:t/>
          </a:r>
          <a:br>
            <a:rPr lang="en-US" sz="2100" b="1" i="1" dirty="0" smtClean="0"/>
          </a:br>
          <a:r>
            <a:rPr lang="en-US" sz="2100" b="1" i="1" dirty="0" smtClean="0"/>
            <a:t/>
          </a:r>
          <a:br>
            <a:rPr lang="en-US" sz="2100" b="1" i="1" dirty="0" smtClean="0"/>
          </a:br>
          <a:r>
            <a:rPr lang="en-US" sz="2400" b="1" i="0" dirty="0" smtClean="0"/>
            <a:t>P. J. Kpolovie</a:t>
          </a:r>
          <a:br>
            <a:rPr lang="en-US" sz="2400" b="1" i="0" dirty="0" smtClean="0"/>
          </a:br>
          <a:r>
            <a:rPr lang="en-US" sz="2400" b="1" i="0" dirty="0" smtClean="0"/>
            <a:t>drkpolovie@yahoo.com</a:t>
          </a:r>
          <a:r>
            <a:rPr lang="en-US" sz="2100" b="1" i="1" dirty="0" smtClean="0"/>
            <a:t/>
          </a:r>
          <a:br>
            <a:rPr lang="en-US" sz="2100" b="1" i="1" dirty="0" smtClean="0"/>
          </a:br>
          <a:r>
            <a:rPr lang="en-US" sz="2100" b="1" i="1" dirty="0" smtClean="0"/>
            <a:t/>
          </a:r>
          <a:br>
            <a:rPr lang="en-US" sz="2100" b="1" i="1" dirty="0" smtClean="0"/>
          </a:br>
          <a:endParaRPr lang="en-GB" sz="2100" dirty="0"/>
        </a:p>
      </dgm:t>
    </dgm:pt>
    <dgm:pt modelId="{0B5ABDA1-6835-4E72-A02B-663D44ED5C70}" type="parTrans" cxnId="{8E249A40-70DA-4A5B-B69C-8ACC422C7680}">
      <dgm:prSet/>
      <dgm:spPr/>
      <dgm:t>
        <a:bodyPr/>
        <a:lstStyle/>
        <a:p>
          <a:endParaRPr lang="en-GB"/>
        </a:p>
      </dgm:t>
    </dgm:pt>
    <dgm:pt modelId="{16F1C2E3-84A7-4BD1-98F9-B92FC7ABD36E}" type="sibTrans" cxnId="{8E249A40-70DA-4A5B-B69C-8ACC422C7680}">
      <dgm:prSet/>
      <dgm:spPr/>
      <dgm:t>
        <a:bodyPr/>
        <a:lstStyle/>
        <a:p>
          <a:endParaRPr lang="en-GB"/>
        </a:p>
      </dgm:t>
    </dgm:pt>
    <dgm:pt modelId="{455A2307-6C78-47A6-B74E-A8277F1BE517}" type="pres">
      <dgm:prSet presAssocID="{CF125512-489B-41DC-BFBD-D8F1F0779602}" presName="linear" presStyleCnt="0">
        <dgm:presLayoutVars>
          <dgm:animLvl val="lvl"/>
          <dgm:resizeHandles val="exact"/>
        </dgm:presLayoutVars>
      </dgm:prSet>
      <dgm:spPr/>
      <dgm:t>
        <a:bodyPr/>
        <a:lstStyle/>
        <a:p>
          <a:endParaRPr lang="en-GB"/>
        </a:p>
      </dgm:t>
    </dgm:pt>
    <dgm:pt modelId="{69F46ABB-DE31-4B39-8FD4-FD7D908AB5E7}" type="pres">
      <dgm:prSet presAssocID="{BCCA9F61-2582-4940-88F7-02A3F0905F61}" presName="parentText" presStyleLbl="node1" presStyleIdx="0" presStyleCnt="1" custLinFactNeighborY="-14449">
        <dgm:presLayoutVars>
          <dgm:chMax val="0"/>
          <dgm:bulletEnabled val="1"/>
        </dgm:presLayoutVars>
      </dgm:prSet>
      <dgm:spPr/>
      <dgm:t>
        <a:bodyPr/>
        <a:lstStyle/>
        <a:p>
          <a:endParaRPr lang="en-GB"/>
        </a:p>
      </dgm:t>
    </dgm:pt>
  </dgm:ptLst>
  <dgm:cxnLst>
    <dgm:cxn modelId="{44848424-A4B7-4932-8CEB-2D39ACC7C54F}" type="presOf" srcId="{BCCA9F61-2582-4940-88F7-02A3F0905F61}" destId="{69F46ABB-DE31-4B39-8FD4-FD7D908AB5E7}" srcOrd="0" destOrd="0" presId="urn:microsoft.com/office/officeart/2005/8/layout/vList2"/>
    <dgm:cxn modelId="{D92D97D5-D72D-420F-9A33-A4B133C5453D}" type="presOf" srcId="{CF125512-489B-41DC-BFBD-D8F1F0779602}" destId="{455A2307-6C78-47A6-B74E-A8277F1BE517}" srcOrd="0" destOrd="0" presId="urn:microsoft.com/office/officeart/2005/8/layout/vList2"/>
    <dgm:cxn modelId="{8E249A40-70DA-4A5B-B69C-8ACC422C7680}" srcId="{CF125512-489B-41DC-BFBD-D8F1F0779602}" destId="{BCCA9F61-2582-4940-88F7-02A3F0905F61}" srcOrd="0" destOrd="0" parTransId="{0B5ABDA1-6835-4E72-A02B-663D44ED5C70}" sibTransId="{16F1C2E3-84A7-4BD1-98F9-B92FC7ABD36E}"/>
    <dgm:cxn modelId="{48C28A5F-0F89-4095-8585-414F376DBE4F}" type="presParOf" srcId="{455A2307-6C78-47A6-B74E-A8277F1BE517}" destId="{69F46ABB-DE31-4B39-8FD4-FD7D908AB5E7}"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B604F4-BC70-4DD6-852D-6033263996D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C4CAF81A-E457-467D-B9A5-299F69352064}">
      <dgm:prSet custT="1"/>
      <dgm:spPr/>
      <dgm:t>
        <a:bodyPr/>
        <a:lstStyle/>
        <a:p>
          <a:pPr rtl="0"/>
          <a:r>
            <a:rPr lang="en-GB" sz="2000" b="1" dirty="0" smtClean="0"/>
            <a:t>For the purpose of this presentation, Quality is defined as </a:t>
          </a:r>
          <a:endParaRPr lang="en-GB" sz="2000" b="1" dirty="0"/>
        </a:p>
      </dgm:t>
    </dgm:pt>
    <dgm:pt modelId="{43A6159E-C0DE-46A0-B3EA-0756BBAF72E8}" type="parTrans" cxnId="{C9507114-ADA7-4DE0-A03B-0FB3A0C4F2A3}">
      <dgm:prSet/>
      <dgm:spPr/>
      <dgm:t>
        <a:bodyPr/>
        <a:lstStyle/>
        <a:p>
          <a:endParaRPr lang="en-GB"/>
        </a:p>
      </dgm:t>
    </dgm:pt>
    <dgm:pt modelId="{5ECC67BB-00E1-4E28-B1B4-8FFC8352C3C9}" type="sibTrans" cxnId="{C9507114-ADA7-4DE0-A03B-0FB3A0C4F2A3}">
      <dgm:prSet/>
      <dgm:spPr/>
      <dgm:t>
        <a:bodyPr/>
        <a:lstStyle/>
        <a:p>
          <a:endParaRPr lang="en-GB"/>
        </a:p>
      </dgm:t>
    </dgm:pt>
    <dgm:pt modelId="{6A926F2B-32A6-4B0F-827A-7F65D29AA2CD}">
      <dgm:prSet custT="1"/>
      <dgm:spPr/>
      <dgm:t>
        <a:bodyPr/>
        <a:lstStyle/>
        <a:p>
          <a:pPr rtl="0"/>
          <a:r>
            <a:rPr lang="en-GB" sz="2800" b="1" dirty="0" smtClean="0"/>
            <a:t>the inherent </a:t>
          </a:r>
          <a:endParaRPr lang="en-GB" sz="2800" b="1" dirty="0"/>
        </a:p>
      </dgm:t>
    </dgm:pt>
    <dgm:pt modelId="{1346B603-68AB-4ECC-82D0-E465A85A2960}" type="parTrans" cxnId="{B917A3DC-A227-4F0D-8B89-C1DFCB0FEA89}">
      <dgm:prSet/>
      <dgm:spPr/>
      <dgm:t>
        <a:bodyPr/>
        <a:lstStyle/>
        <a:p>
          <a:endParaRPr lang="en-GB"/>
        </a:p>
      </dgm:t>
    </dgm:pt>
    <dgm:pt modelId="{2F72E184-98E2-43B8-BCBF-22DA43D982E1}" type="sibTrans" cxnId="{B917A3DC-A227-4F0D-8B89-C1DFCB0FEA89}">
      <dgm:prSet/>
      <dgm:spPr/>
      <dgm:t>
        <a:bodyPr/>
        <a:lstStyle/>
        <a:p>
          <a:endParaRPr lang="en-GB"/>
        </a:p>
      </dgm:t>
    </dgm:pt>
    <dgm:pt modelId="{F08AC100-CFC7-4E0C-AEBB-319F9417FE19}">
      <dgm:prSet custT="1"/>
      <dgm:spPr/>
      <dgm:t>
        <a:bodyPr/>
        <a:lstStyle/>
        <a:p>
          <a:pPr rtl="0"/>
          <a:r>
            <a:rPr lang="en-GB" sz="2800" b="1" dirty="0" smtClean="0"/>
            <a:t>characteristics </a:t>
          </a:r>
          <a:endParaRPr lang="en-GB" sz="2800" dirty="0"/>
        </a:p>
      </dgm:t>
    </dgm:pt>
    <dgm:pt modelId="{BF885A28-5119-4D58-9D96-4819C0271DEA}" type="parTrans" cxnId="{1CC2829F-6B2F-4F85-8D8E-332083CC6440}">
      <dgm:prSet/>
      <dgm:spPr/>
      <dgm:t>
        <a:bodyPr/>
        <a:lstStyle/>
        <a:p>
          <a:endParaRPr lang="en-GB"/>
        </a:p>
      </dgm:t>
    </dgm:pt>
    <dgm:pt modelId="{716B3DC0-15D9-4A37-8DC1-FF51AEF9F595}" type="sibTrans" cxnId="{1CC2829F-6B2F-4F85-8D8E-332083CC6440}">
      <dgm:prSet/>
      <dgm:spPr/>
      <dgm:t>
        <a:bodyPr/>
        <a:lstStyle/>
        <a:p>
          <a:endParaRPr lang="en-GB"/>
        </a:p>
      </dgm:t>
    </dgm:pt>
    <dgm:pt modelId="{33AA3EBA-CD69-4971-B218-B143BB92C0CE}">
      <dgm:prSet custT="1"/>
      <dgm:spPr/>
      <dgm:t>
        <a:bodyPr/>
        <a:lstStyle/>
        <a:p>
          <a:pPr rtl="0"/>
          <a:r>
            <a:rPr lang="en-GB" sz="2800" b="1" dirty="0" smtClean="0"/>
            <a:t>that clearly distinguish </a:t>
          </a:r>
          <a:endParaRPr lang="en-GB" sz="2800" b="1" dirty="0"/>
        </a:p>
      </dgm:t>
    </dgm:pt>
    <dgm:pt modelId="{B22E5FBE-55C3-43FF-BFBE-CE69E2A6E989}" type="parTrans" cxnId="{5F9233B8-B62E-43C8-BFC6-137FB99FA9D7}">
      <dgm:prSet/>
      <dgm:spPr/>
      <dgm:t>
        <a:bodyPr/>
        <a:lstStyle/>
        <a:p>
          <a:endParaRPr lang="en-GB"/>
        </a:p>
      </dgm:t>
    </dgm:pt>
    <dgm:pt modelId="{56D10C4A-848C-4E82-8BC9-B8BEF4AB0D31}" type="sibTrans" cxnId="{5F9233B8-B62E-43C8-BFC6-137FB99FA9D7}">
      <dgm:prSet/>
      <dgm:spPr/>
      <dgm:t>
        <a:bodyPr/>
        <a:lstStyle/>
        <a:p>
          <a:endParaRPr lang="en-GB"/>
        </a:p>
      </dgm:t>
    </dgm:pt>
    <dgm:pt modelId="{6F97540E-8AB0-458B-A289-FD5F2C7599A4}">
      <dgm:prSet custT="1"/>
      <dgm:spPr/>
      <dgm:t>
        <a:bodyPr/>
        <a:lstStyle/>
        <a:p>
          <a:pPr rtl="0"/>
          <a:r>
            <a:rPr lang="en-GB" sz="2800" b="1" dirty="0" smtClean="0"/>
            <a:t>the products and </a:t>
          </a:r>
          <a:endParaRPr lang="en-GB" sz="2800" dirty="0"/>
        </a:p>
      </dgm:t>
    </dgm:pt>
    <dgm:pt modelId="{8BA9D7AB-1C8E-4C3B-8E4A-3B0150320A59}" type="parTrans" cxnId="{A7B18964-425E-4517-A4E8-A4CC9A7AD922}">
      <dgm:prSet/>
      <dgm:spPr/>
      <dgm:t>
        <a:bodyPr/>
        <a:lstStyle/>
        <a:p>
          <a:endParaRPr lang="en-GB"/>
        </a:p>
      </dgm:t>
    </dgm:pt>
    <dgm:pt modelId="{46802F4C-D83B-4D68-A7D8-90DA400D4028}" type="sibTrans" cxnId="{A7B18964-425E-4517-A4E8-A4CC9A7AD922}">
      <dgm:prSet/>
      <dgm:spPr/>
      <dgm:t>
        <a:bodyPr/>
        <a:lstStyle/>
        <a:p>
          <a:endParaRPr lang="en-GB"/>
        </a:p>
      </dgm:t>
    </dgm:pt>
    <dgm:pt modelId="{E0BC15AC-78FE-44CF-8F72-395F7628ED5B}">
      <dgm:prSet custT="1"/>
      <dgm:spPr/>
      <dgm:t>
        <a:bodyPr/>
        <a:lstStyle/>
        <a:p>
          <a:pPr rtl="0"/>
          <a:r>
            <a:rPr lang="en-GB" sz="2800" b="1" dirty="0" smtClean="0"/>
            <a:t>services </a:t>
          </a:r>
          <a:endParaRPr lang="en-GB" sz="2800" dirty="0"/>
        </a:p>
      </dgm:t>
    </dgm:pt>
    <dgm:pt modelId="{BA9BA1D0-1FB5-4A84-8F3B-A6DE38923C44}" type="parTrans" cxnId="{40BC6572-96A8-467A-9234-1BB5AFB9FDC6}">
      <dgm:prSet/>
      <dgm:spPr/>
      <dgm:t>
        <a:bodyPr/>
        <a:lstStyle/>
        <a:p>
          <a:endParaRPr lang="en-GB"/>
        </a:p>
      </dgm:t>
    </dgm:pt>
    <dgm:pt modelId="{34A3AA7A-075A-418E-A249-9F53DF5E881B}" type="sibTrans" cxnId="{40BC6572-96A8-467A-9234-1BB5AFB9FDC6}">
      <dgm:prSet/>
      <dgm:spPr/>
      <dgm:t>
        <a:bodyPr/>
        <a:lstStyle/>
        <a:p>
          <a:endParaRPr lang="en-GB"/>
        </a:p>
      </dgm:t>
    </dgm:pt>
    <dgm:pt modelId="{AD78D2C9-E726-4128-AF72-568F7621FD89}">
      <dgm:prSet custT="1"/>
      <dgm:spPr/>
      <dgm:t>
        <a:bodyPr/>
        <a:lstStyle/>
        <a:p>
          <a:pPr rtl="0"/>
          <a:r>
            <a:rPr lang="en-GB" sz="2800" b="1" dirty="0" smtClean="0"/>
            <a:t>of an organization</a:t>
          </a:r>
          <a:endParaRPr lang="en-GB" sz="2800" b="1" dirty="0"/>
        </a:p>
      </dgm:t>
    </dgm:pt>
    <dgm:pt modelId="{86B084FA-9E90-4E6F-BEF9-CE09745DA683}" type="parTrans" cxnId="{8EB237D0-8EDC-444D-8906-05D3A6E3A89E}">
      <dgm:prSet/>
      <dgm:spPr/>
      <dgm:t>
        <a:bodyPr/>
        <a:lstStyle/>
        <a:p>
          <a:endParaRPr lang="en-GB"/>
        </a:p>
      </dgm:t>
    </dgm:pt>
    <dgm:pt modelId="{72A5DA3D-345F-4441-9446-541832F7C977}" type="sibTrans" cxnId="{8EB237D0-8EDC-444D-8906-05D3A6E3A89E}">
      <dgm:prSet/>
      <dgm:spPr/>
      <dgm:t>
        <a:bodyPr/>
        <a:lstStyle/>
        <a:p>
          <a:endParaRPr lang="en-GB"/>
        </a:p>
      </dgm:t>
    </dgm:pt>
    <dgm:pt modelId="{61011C1D-5599-4A56-8CF9-AF9A8C29AC64}" type="pres">
      <dgm:prSet presAssocID="{5FB604F4-BC70-4DD6-852D-6033263996D7}" presName="Name0" presStyleCnt="0">
        <dgm:presLayoutVars>
          <dgm:chMax val="7"/>
          <dgm:dir/>
          <dgm:animLvl val="lvl"/>
          <dgm:resizeHandles val="exact"/>
        </dgm:presLayoutVars>
      </dgm:prSet>
      <dgm:spPr/>
      <dgm:t>
        <a:bodyPr/>
        <a:lstStyle/>
        <a:p>
          <a:endParaRPr lang="en-GB"/>
        </a:p>
      </dgm:t>
    </dgm:pt>
    <dgm:pt modelId="{F661116F-BE89-46C7-AA94-DCC490DB85A5}" type="pres">
      <dgm:prSet presAssocID="{C4CAF81A-E457-467D-B9A5-299F69352064}" presName="circle1" presStyleLbl="node1" presStyleIdx="0" presStyleCnt="7"/>
      <dgm:spPr/>
    </dgm:pt>
    <dgm:pt modelId="{88FD7086-083D-429B-AD00-180C031FB4BF}" type="pres">
      <dgm:prSet presAssocID="{C4CAF81A-E457-467D-B9A5-299F69352064}" presName="space" presStyleCnt="0"/>
      <dgm:spPr/>
    </dgm:pt>
    <dgm:pt modelId="{9FC44D31-9D21-4EFA-9592-3AEDAB6EFBE4}" type="pres">
      <dgm:prSet presAssocID="{C4CAF81A-E457-467D-B9A5-299F69352064}" presName="rect1" presStyleLbl="alignAcc1" presStyleIdx="0" presStyleCnt="7"/>
      <dgm:spPr/>
      <dgm:t>
        <a:bodyPr/>
        <a:lstStyle/>
        <a:p>
          <a:endParaRPr lang="en-GB"/>
        </a:p>
      </dgm:t>
    </dgm:pt>
    <dgm:pt modelId="{E47A49E7-5610-47A8-A8B8-9A23CB3B0F1B}" type="pres">
      <dgm:prSet presAssocID="{6A926F2B-32A6-4B0F-827A-7F65D29AA2CD}" presName="vertSpace2" presStyleLbl="node1" presStyleIdx="0" presStyleCnt="7"/>
      <dgm:spPr/>
    </dgm:pt>
    <dgm:pt modelId="{EDD1724E-BC62-432C-A503-70267C7AFF71}" type="pres">
      <dgm:prSet presAssocID="{6A926F2B-32A6-4B0F-827A-7F65D29AA2CD}" presName="circle2" presStyleLbl="node1" presStyleIdx="1" presStyleCnt="7"/>
      <dgm:spPr/>
    </dgm:pt>
    <dgm:pt modelId="{0A685012-CC43-473C-8609-B16EF2DD7814}" type="pres">
      <dgm:prSet presAssocID="{6A926F2B-32A6-4B0F-827A-7F65D29AA2CD}" presName="rect2" presStyleLbl="alignAcc1" presStyleIdx="1" presStyleCnt="7"/>
      <dgm:spPr/>
      <dgm:t>
        <a:bodyPr/>
        <a:lstStyle/>
        <a:p>
          <a:endParaRPr lang="en-GB"/>
        </a:p>
      </dgm:t>
    </dgm:pt>
    <dgm:pt modelId="{EEA93D7C-2D96-4B57-AA8C-A6D306CD46C7}" type="pres">
      <dgm:prSet presAssocID="{F08AC100-CFC7-4E0C-AEBB-319F9417FE19}" presName="vertSpace3" presStyleLbl="node1" presStyleIdx="1" presStyleCnt="7"/>
      <dgm:spPr/>
    </dgm:pt>
    <dgm:pt modelId="{CEB9F170-F380-4863-B01C-87204CD2FBC8}" type="pres">
      <dgm:prSet presAssocID="{F08AC100-CFC7-4E0C-AEBB-319F9417FE19}" presName="circle3" presStyleLbl="node1" presStyleIdx="2" presStyleCnt="7"/>
      <dgm:spPr/>
    </dgm:pt>
    <dgm:pt modelId="{88B0E791-E427-4799-AD65-49DC7D419D2E}" type="pres">
      <dgm:prSet presAssocID="{F08AC100-CFC7-4E0C-AEBB-319F9417FE19}" presName="rect3" presStyleLbl="alignAcc1" presStyleIdx="2" presStyleCnt="7"/>
      <dgm:spPr/>
      <dgm:t>
        <a:bodyPr/>
        <a:lstStyle/>
        <a:p>
          <a:endParaRPr lang="en-GB"/>
        </a:p>
      </dgm:t>
    </dgm:pt>
    <dgm:pt modelId="{6176FC50-C62F-4D7A-B444-C09D9BB77767}" type="pres">
      <dgm:prSet presAssocID="{33AA3EBA-CD69-4971-B218-B143BB92C0CE}" presName="vertSpace4" presStyleLbl="node1" presStyleIdx="2" presStyleCnt="7"/>
      <dgm:spPr/>
    </dgm:pt>
    <dgm:pt modelId="{B5A5BFEA-740D-47F2-97E4-608668DD63DD}" type="pres">
      <dgm:prSet presAssocID="{33AA3EBA-CD69-4971-B218-B143BB92C0CE}" presName="circle4" presStyleLbl="node1" presStyleIdx="3" presStyleCnt="7"/>
      <dgm:spPr/>
    </dgm:pt>
    <dgm:pt modelId="{FA50E513-3CD5-412B-99CB-60D5E6387C17}" type="pres">
      <dgm:prSet presAssocID="{33AA3EBA-CD69-4971-B218-B143BB92C0CE}" presName="rect4" presStyleLbl="alignAcc1" presStyleIdx="3" presStyleCnt="7"/>
      <dgm:spPr/>
      <dgm:t>
        <a:bodyPr/>
        <a:lstStyle/>
        <a:p>
          <a:endParaRPr lang="en-GB"/>
        </a:p>
      </dgm:t>
    </dgm:pt>
    <dgm:pt modelId="{415F5196-806C-48ED-AD54-4FA7D2D5B35E}" type="pres">
      <dgm:prSet presAssocID="{6F97540E-8AB0-458B-A289-FD5F2C7599A4}" presName="vertSpace5" presStyleLbl="node1" presStyleIdx="3" presStyleCnt="7"/>
      <dgm:spPr/>
    </dgm:pt>
    <dgm:pt modelId="{FFABC6F6-7BFD-4D05-AA0F-BE9523EC117B}" type="pres">
      <dgm:prSet presAssocID="{6F97540E-8AB0-458B-A289-FD5F2C7599A4}" presName="circle5" presStyleLbl="node1" presStyleIdx="4" presStyleCnt="7"/>
      <dgm:spPr/>
    </dgm:pt>
    <dgm:pt modelId="{380F8DF2-03BE-487A-9080-EF7B59A421FD}" type="pres">
      <dgm:prSet presAssocID="{6F97540E-8AB0-458B-A289-FD5F2C7599A4}" presName="rect5" presStyleLbl="alignAcc1" presStyleIdx="4" presStyleCnt="7"/>
      <dgm:spPr/>
      <dgm:t>
        <a:bodyPr/>
        <a:lstStyle/>
        <a:p>
          <a:endParaRPr lang="en-GB"/>
        </a:p>
      </dgm:t>
    </dgm:pt>
    <dgm:pt modelId="{6A1B890C-AF1F-4A94-A568-EC263707E805}" type="pres">
      <dgm:prSet presAssocID="{E0BC15AC-78FE-44CF-8F72-395F7628ED5B}" presName="vertSpace6" presStyleLbl="node1" presStyleIdx="4" presStyleCnt="7"/>
      <dgm:spPr/>
    </dgm:pt>
    <dgm:pt modelId="{C6393846-0A9C-4A57-B735-EE44145C467E}" type="pres">
      <dgm:prSet presAssocID="{E0BC15AC-78FE-44CF-8F72-395F7628ED5B}" presName="circle6" presStyleLbl="node1" presStyleIdx="5" presStyleCnt="7"/>
      <dgm:spPr/>
    </dgm:pt>
    <dgm:pt modelId="{7241FD3A-B06E-4EFE-9B4C-0E3FFF034DA1}" type="pres">
      <dgm:prSet presAssocID="{E0BC15AC-78FE-44CF-8F72-395F7628ED5B}" presName="rect6" presStyleLbl="alignAcc1" presStyleIdx="5" presStyleCnt="7"/>
      <dgm:spPr/>
      <dgm:t>
        <a:bodyPr/>
        <a:lstStyle/>
        <a:p>
          <a:endParaRPr lang="en-GB"/>
        </a:p>
      </dgm:t>
    </dgm:pt>
    <dgm:pt modelId="{61F38712-B9AC-4E27-8312-D7045944EBEC}" type="pres">
      <dgm:prSet presAssocID="{AD78D2C9-E726-4128-AF72-568F7621FD89}" presName="vertSpace7" presStyleLbl="node1" presStyleIdx="5" presStyleCnt="7"/>
      <dgm:spPr/>
    </dgm:pt>
    <dgm:pt modelId="{7A23625F-8905-433D-8FA5-92F67455FD9A}" type="pres">
      <dgm:prSet presAssocID="{AD78D2C9-E726-4128-AF72-568F7621FD89}" presName="circle7" presStyleLbl="node1" presStyleIdx="6" presStyleCnt="7"/>
      <dgm:spPr/>
    </dgm:pt>
    <dgm:pt modelId="{6DDA9629-4D65-4C1D-BA47-108325AF30C5}" type="pres">
      <dgm:prSet presAssocID="{AD78D2C9-E726-4128-AF72-568F7621FD89}" presName="rect7" presStyleLbl="alignAcc1" presStyleIdx="6" presStyleCnt="7"/>
      <dgm:spPr/>
      <dgm:t>
        <a:bodyPr/>
        <a:lstStyle/>
        <a:p>
          <a:endParaRPr lang="en-GB"/>
        </a:p>
      </dgm:t>
    </dgm:pt>
    <dgm:pt modelId="{6B6F305E-1D39-416F-877F-70309CE377FD}" type="pres">
      <dgm:prSet presAssocID="{C4CAF81A-E457-467D-B9A5-299F69352064}" presName="rect1ParTxNoCh" presStyleLbl="alignAcc1" presStyleIdx="6" presStyleCnt="7">
        <dgm:presLayoutVars>
          <dgm:chMax val="1"/>
          <dgm:bulletEnabled val="1"/>
        </dgm:presLayoutVars>
      </dgm:prSet>
      <dgm:spPr/>
      <dgm:t>
        <a:bodyPr/>
        <a:lstStyle/>
        <a:p>
          <a:endParaRPr lang="en-GB"/>
        </a:p>
      </dgm:t>
    </dgm:pt>
    <dgm:pt modelId="{BFB4EB5C-9C09-46CC-86EC-28BEB2142A9B}" type="pres">
      <dgm:prSet presAssocID="{6A926F2B-32A6-4B0F-827A-7F65D29AA2CD}" presName="rect2ParTxNoCh" presStyleLbl="alignAcc1" presStyleIdx="6" presStyleCnt="7">
        <dgm:presLayoutVars>
          <dgm:chMax val="1"/>
          <dgm:bulletEnabled val="1"/>
        </dgm:presLayoutVars>
      </dgm:prSet>
      <dgm:spPr/>
      <dgm:t>
        <a:bodyPr/>
        <a:lstStyle/>
        <a:p>
          <a:endParaRPr lang="en-GB"/>
        </a:p>
      </dgm:t>
    </dgm:pt>
    <dgm:pt modelId="{B11900BF-15AA-4D5D-913F-129DA4ED2605}" type="pres">
      <dgm:prSet presAssocID="{F08AC100-CFC7-4E0C-AEBB-319F9417FE19}" presName="rect3ParTxNoCh" presStyleLbl="alignAcc1" presStyleIdx="6" presStyleCnt="7">
        <dgm:presLayoutVars>
          <dgm:chMax val="1"/>
          <dgm:bulletEnabled val="1"/>
        </dgm:presLayoutVars>
      </dgm:prSet>
      <dgm:spPr/>
      <dgm:t>
        <a:bodyPr/>
        <a:lstStyle/>
        <a:p>
          <a:endParaRPr lang="en-GB"/>
        </a:p>
      </dgm:t>
    </dgm:pt>
    <dgm:pt modelId="{3E1A3A25-A903-4408-A2C8-76B72C4ECEBC}" type="pres">
      <dgm:prSet presAssocID="{33AA3EBA-CD69-4971-B218-B143BB92C0CE}" presName="rect4ParTxNoCh" presStyleLbl="alignAcc1" presStyleIdx="6" presStyleCnt="7">
        <dgm:presLayoutVars>
          <dgm:chMax val="1"/>
          <dgm:bulletEnabled val="1"/>
        </dgm:presLayoutVars>
      </dgm:prSet>
      <dgm:spPr/>
      <dgm:t>
        <a:bodyPr/>
        <a:lstStyle/>
        <a:p>
          <a:endParaRPr lang="en-GB"/>
        </a:p>
      </dgm:t>
    </dgm:pt>
    <dgm:pt modelId="{80CB502D-F55C-44FE-A937-3ED75DE06BB9}" type="pres">
      <dgm:prSet presAssocID="{6F97540E-8AB0-458B-A289-FD5F2C7599A4}" presName="rect5ParTxNoCh" presStyleLbl="alignAcc1" presStyleIdx="6" presStyleCnt="7">
        <dgm:presLayoutVars>
          <dgm:chMax val="1"/>
          <dgm:bulletEnabled val="1"/>
        </dgm:presLayoutVars>
      </dgm:prSet>
      <dgm:spPr/>
      <dgm:t>
        <a:bodyPr/>
        <a:lstStyle/>
        <a:p>
          <a:endParaRPr lang="en-GB"/>
        </a:p>
      </dgm:t>
    </dgm:pt>
    <dgm:pt modelId="{D60EBEBB-401F-4590-80EC-6F207492B440}" type="pres">
      <dgm:prSet presAssocID="{E0BC15AC-78FE-44CF-8F72-395F7628ED5B}" presName="rect6ParTxNoCh" presStyleLbl="alignAcc1" presStyleIdx="6" presStyleCnt="7">
        <dgm:presLayoutVars>
          <dgm:chMax val="1"/>
          <dgm:bulletEnabled val="1"/>
        </dgm:presLayoutVars>
      </dgm:prSet>
      <dgm:spPr/>
      <dgm:t>
        <a:bodyPr/>
        <a:lstStyle/>
        <a:p>
          <a:endParaRPr lang="en-GB"/>
        </a:p>
      </dgm:t>
    </dgm:pt>
    <dgm:pt modelId="{87530508-7561-4E8C-A2B1-9EAF941AC927}" type="pres">
      <dgm:prSet presAssocID="{AD78D2C9-E726-4128-AF72-568F7621FD89}" presName="rect7ParTxNoCh" presStyleLbl="alignAcc1" presStyleIdx="6" presStyleCnt="7">
        <dgm:presLayoutVars>
          <dgm:chMax val="1"/>
          <dgm:bulletEnabled val="1"/>
        </dgm:presLayoutVars>
      </dgm:prSet>
      <dgm:spPr/>
      <dgm:t>
        <a:bodyPr/>
        <a:lstStyle/>
        <a:p>
          <a:endParaRPr lang="en-GB"/>
        </a:p>
      </dgm:t>
    </dgm:pt>
  </dgm:ptLst>
  <dgm:cxnLst>
    <dgm:cxn modelId="{6547E2B8-30C9-4A3C-B1F7-0A5F3BBC2B98}" type="presOf" srcId="{6F97540E-8AB0-458B-A289-FD5F2C7599A4}" destId="{380F8DF2-03BE-487A-9080-EF7B59A421FD}" srcOrd="0" destOrd="0" presId="urn:microsoft.com/office/officeart/2005/8/layout/target3"/>
    <dgm:cxn modelId="{7CF0E865-8FE4-42A4-B718-2B4F7D21AEAB}" type="presOf" srcId="{AD78D2C9-E726-4128-AF72-568F7621FD89}" destId="{6DDA9629-4D65-4C1D-BA47-108325AF30C5}" srcOrd="0" destOrd="0" presId="urn:microsoft.com/office/officeart/2005/8/layout/target3"/>
    <dgm:cxn modelId="{E8040AE7-1681-47DC-8ABF-AB0863690060}" type="presOf" srcId="{33AA3EBA-CD69-4971-B218-B143BB92C0CE}" destId="{3E1A3A25-A903-4408-A2C8-76B72C4ECEBC}" srcOrd="1" destOrd="0" presId="urn:microsoft.com/office/officeart/2005/8/layout/target3"/>
    <dgm:cxn modelId="{D8368D01-D622-4E82-9102-FF08FEA064CC}" type="presOf" srcId="{5FB604F4-BC70-4DD6-852D-6033263996D7}" destId="{61011C1D-5599-4A56-8CF9-AF9A8C29AC64}" srcOrd="0" destOrd="0" presId="urn:microsoft.com/office/officeart/2005/8/layout/target3"/>
    <dgm:cxn modelId="{8EB237D0-8EDC-444D-8906-05D3A6E3A89E}" srcId="{5FB604F4-BC70-4DD6-852D-6033263996D7}" destId="{AD78D2C9-E726-4128-AF72-568F7621FD89}" srcOrd="6" destOrd="0" parTransId="{86B084FA-9E90-4E6F-BEF9-CE09745DA683}" sibTransId="{72A5DA3D-345F-4441-9446-541832F7C977}"/>
    <dgm:cxn modelId="{E996E253-9890-4ABB-B8DB-CA5AC5DE2B1F}" type="presOf" srcId="{E0BC15AC-78FE-44CF-8F72-395F7628ED5B}" destId="{D60EBEBB-401F-4590-80EC-6F207492B440}" srcOrd="1" destOrd="0" presId="urn:microsoft.com/office/officeart/2005/8/layout/target3"/>
    <dgm:cxn modelId="{A7B18964-425E-4517-A4E8-A4CC9A7AD922}" srcId="{5FB604F4-BC70-4DD6-852D-6033263996D7}" destId="{6F97540E-8AB0-458B-A289-FD5F2C7599A4}" srcOrd="4" destOrd="0" parTransId="{8BA9D7AB-1C8E-4C3B-8E4A-3B0150320A59}" sibTransId="{46802F4C-D83B-4D68-A7D8-90DA400D4028}"/>
    <dgm:cxn modelId="{C9507114-ADA7-4DE0-A03B-0FB3A0C4F2A3}" srcId="{5FB604F4-BC70-4DD6-852D-6033263996D7}" destId="{C4CAF81A-E457-467D-B9A5-299F69352064}" srcOrd="0" destOrd="0" parTransId="{43A6159E-C0DE-46A0-B3EA-0756BBAF72E8}" sibTransId="{5ECC67BB-00E1-4E28-B1B4-8FFC8352C3C9}"/>
    <dgm:cxn modelId="{A229B26F-6D62-4A1D-85DA-8207EBE81768}" type="presOf" srcId="{F08AC100-CFC7-4E0C-AEBB-319F9417FE19}" destId="{B11900BF-15AA-4D5D-913F-129DA4ED2605}" srcOrd="1" destOrd="0" presId="urn:microsoft.com/office/officeart/2005/8/layout/target3"/>
    <dgm:cxn modelId="{66027C0C-DFB0-40D0-95C9-08FEAF5CB5CB}" type="presOf" srcId="{E0BC15AC-78FE-44CF-8F72-395F7628ED5B}" destId="{7241FD3A-B06E-4EFE-9B4C-0E3FFF034DA1}" srcOrd="0" destOrd="0" presId="urn:microsoft.com/office/officeart/2005/8/layout/target3"/>
    <dgm:cxn modelId="{5EE62B63-A5C2-41B4-A58E-B860168B83DA}" type="presOf" srcId="{6A926F2B-32A6-4B0F-827A-7F65D29AA2CD}" destId="{BFB4EB5C-9C09-46CC-86EC-28BEB2142A9B}" srcOrd="1" destOrd="0" presId="urn:microsoft.com/office/officeart/2005/8/layout/target3"/>
    <dgm:cxn modelId="{8241D49F-95C7-4BF5-AA0F-ED3FD3921BE8}" type="presOf" srcId="{F08AC100-CFC7-4E0C-AEBB-319F9417FE19}" destId="{88B0E791-E427-4799-AD65-49DC7D419D2E}" srcOrd="0" destOrd="0" presId="urn:microsoft.com/office/officeart/2005/8/layout/target3"/>
    <dgm:cxn modelId="{3D5910D0-9C01-4DCE-88D7-6EE833EB4450}" type="presOf" srcId="{AD78D2C9-E726-4128-AF72-568F7621FD89}" destId="{87530508-7561-4E8C-A2B1-9EAF941AC927}" srcOrd="1" destOrd="0" presId="urn:microsoft.com/office/officeart/2005/8/layout/target3"/>
    <dgm:cxn modelId="{3703F297-64AE-429C-A638-2B23636EE908}" type="presOf" srcId="{6F97540E-8AB0-458B-A289-FD5F2C7599A4}" destId="{80CB502D-F55C-44FE-A937-3ED75DE06BB9}" srcOrd="1" destOrd="0" presId="urn:microsoft.com/office/officeart/2005/8/layout/target3"/>
    <dgm:cxn modelId="{5F9233B8-B62E-43C8-BFC6-137FB99FA9D7}" srcId="{5FB604F4-BC70-4DD6-852D-6033263996D7}" destId="{33AA3EBA-CD69-4971-B218-B143BB92C0CE}" srcOrd="3" destOrd="0" parTransId="{B22E5FBE-55C3-43FF-BFBE-CE69E2A6E989}" sibTransId="{56D10C4A-848C-4E82-8BC9-B8BEF4AB0D31}"/>
    <dgm:cxn modelId="{A3D7E4EB-D180-40C7-BEF6-B38D345A4C04}" type="presOf" srcId="{33AA3EBA-CD69-4971-B218-B143BB92C0CE}" destId="{FA50E513-3CD5-412B-99CB-60D5E6387C17}" srcOrd="0" destOrd="0" presId="urn:microsoft.com/office/officeart/2005/8/layout/target3"/>
    <dgm:cxn modelId="{1CC2829F-6B2F-4F85-8D8E-332083CC6440}" srcId="{5FB604F4-BC70-4DD6-852D-6033263996D7}" destId="{F08AC100-CFC7-4E0C-AEBB-319F9417FE19}" srcOrd="2" destOrd="0" parTransId="{BF885A28-5119-4D58-9D96-4819C0271DEA}" sibTransId="{716B3DC0-15D9-4A37-8DC1-FF51AEF9F595}"/>
    <dgm:cxn modelId="{B917A3DC-A227-4F0D-8B89-C1DFCB0FEA89}" srcId="{5FB604F4-BC70-4DD6-852D-6033263996D7}" destId="{6A926F2B-32A6-4B0F-827A-7F65D29AA2CD}" srcOrd="1" destOrd="0" parTransId="{1346B603-68AB-4ECC-82D0-E465A85A2960}" sibTransId="{2F72E184-98E2-43B8-BCBF-22DA43D982E1}"/>
    <dgm:cxn modelId="{40BC6572-96A8-467A-9234-1BB5AFB9FDC6}" srcId="{5FB604F4-BC70-4DD6-852D-6033263996D7}" destId="{E0BC15AC-78FE-44CF-8F72-395F7628ED5B}" srcOrd="5" destOrd="0" parTransId="{BA9BA1D0-1FB5-4A84-8F3B-A6DE38923C44}" sibTransId="{34A3AA7A-075A-418E-A249-9F53DF5E881B}"/>
    <dgm:cxn modelId="{2CDC4B63-B115-46D1-8ACA-7C883DA7223F}" type="presOf" srcId="{6A926F2B-32A6-4B0F-827A-7F65D29AA2CD}" destId="{0A685012-CC43-473C-8609-B16EF2DD7814}" srcOrd="0" destOrd="0" presId="urn:microsoft.com/office/officeart/2005/8/layout/target3"/>
    <dgm:cxn modelId="{193DF8C9-FBD8-453B-A27B-B55AE6CF7B65}" type="presOf" srcId="{C4CAF81A-E457-467D-B9A5-299F69352064}" destId="{9FC44D31-9D21-4EFA-9592-3AEDAB6EFBE4}" srcOrd="0" destOrd="0" presId="urn:microsoft.com/office/officeart/2005/8/layout/target3"/>
    <dgm:cxn modelId="{82FF0C70-82B2-4AC9-B826-6597F651B64E}" type="presOf" srcId="{C4CAF81A-E457-467D-B9A5-299F69352064}" destId="{6B6F305E-1D39-416F-877F-70309CE377FD}" srcOrd="1" destOrd="0" presId="urn:microsoft.com/office/officeart/2005/8/layout/target3"/>
    <dgm:cxn modelId="{8C825316-3EF7-4420-A8A7-E37A62FB84F0}" type="presParOf" srcId="{61011C1D-5599-4A56-8CF9-AF9A8C29AC64}" destId="{F661116F-BE89-46C7-AA94-DCC490DB85A5}" srcOrd="0" destOrd="0" presId="urn:microsoft.com/office/officeart/2005/8/layout/target3"/>
    <dgm:cxn modelId="{46D988C8-CD2F-41B4-BE3D-62B03B0CA741}" type="presParOf" srcId="{61011C1D-5599-4A56-8CF9-AF9A8C29AC64}" destId="{88FD7086-083D-429B-AD00-180C031FB4BF}" srcOrd="1" destOrd="0" presId="urn:microsoft.com/office/officeart/2005/8/layout/target3"/>
    <dgm:cxn modelId="{808A9378-384C-46CD-A0E1-D7D5544DBE98}" type="presParOf" srcId="{61011C1D-5599-4A56-8CF9-AF9A8C29AC64}" destId="{9FC44D31-9D21-4EFA-9592-3AEDAB6EFBE4}" srcOrd="2" destOrd="0" presId="urn:microsoft.com/office/officeart/2005/8/layout/target3"/>
    <dgm:cxn modelId="{6EDBA160-B869-425B-9C46-1CE8EB25BC95}" type="presParOf" srcId="{61011C1D-5599-4A56-8CF9-AF9A8C29AC64}" destId="{E47A49E7-5610-47A8-A8B8-9A23CB3B0F1B}" srcOrd="3" destOrd="0" presId="urn:microsoft.com/office/officeart/2005/8/layout/target3"/>
    <dgm:cxn modelId="{62AD42B2-8C8F-478A-9E5F-31AFABD3077B}" type="presParOf" srcId="{61011C1D-5599-4A56-8CF9-AF9A8C29AC64}" destId="{EDD1724E-BC62-432C-A503-70267C7AFF71}" srcOrd="4" destOrd="0" presId="urn:microsoft.com/office/officeart/2005/8/layout/target3"/>
    <dgm:cxn modelId="{76385129-CB0B-46A3-AE78-63EC2886AA82}" type="presParOf" srcId="{61011C1D-5599-4A56-8CF9-AF9A8C29AC64}" destId="{0A685012-CC43-473C-8609-B16EF2DD7814}" srcOrd="5" destOrd="0" presId="urn:microsoft.com/office/officeart/2005/8/layout/target3"/>
    <dgm:cxn modelId="{31072CA0-860C-4060-8E49-D4D4B18E1D71}" type="presParOf" srcId="{61011C1D-5599-4A56-8CF9-AF9A8C29AC64}" destId="{EEA93D7C-2D96-4B57-AA8C-A6D306CD46C7}" srcOrd="6" destOrd="0" presId="urn:microsoft.com/office/officeart/2005/8/layout/target3"/>
    <dgm:cxn modelId="{39C70ED7-37B6-4BA8-B0BB-D4D348D0A3D9}" type="presParOf" srcId="{61011C1D-5599-4A56-8CF9-AF9A8C29AC64}" destId="{CEB9F170-F380-4863-B01C-87204CD2FBC8}" srcOrd="7" destOrd="0" presId="urn:microsoft.com/office/officeart/2005/8/layout/target3"/>
    <dgm:cxn modelId="{69C7DA8F-ECF1-4964-A92B-735F04A0AAAA}" type="presParOf" srcId="{61011C1D-5599-4A56-8CF9-AF9A8C29AC64}" destId="{88B0E791-E427-4799-AD65-49DC7D419D2E}" srcOrd="8" destOrd="0" presId="urn:microsoft.com/office/officeart/2005/8/layout/target3"/>
    <dgm:cxn modelId="{E1B569AF-2529-443B-B8B4-6CC646E19A3A}" type="presParOf" srcId="{61011C1D-5599-4A56-8CF9-AF9A8C29AC64}" destId="{6176FC50-C62F-4D7A-B444-C09D9BB77767}" srcOrd="9" destOrd="0" presId="urn:microsoft.com/office/officeart/2005/8/layout/target3"/>
    <dgm:cxn modelId="{60FA58CF-9322-438A-87C9-9EF5FCC20C0A}" type="presParOf" srcId="{61011C1D-5599-4A56-8CF9-AF9A8C29AC64}" destId="{B5A5BFEA-740D-47F2-97E4-608668DD63DD}" srcOrd="10" destOrd="0" presId="urn:microsoft.com/office/officeart/2005/8/layout/target3"/>
    <dgm:cxn modelId="{7D4F0336-A9A1-4257-B545-95AE8FD68DAC}" type="presParOf" srcId="{61011C1D-5599-4A56-8CF9-AF9A8C29AC64}" destId="{FA50E513-3CD5-412B-99CB-60D5E6387C17}" srcOrd="11" destOrd="0" presId="urn:microsoft.com/office/officeart/2005/8/layout/target3"/>
    <dgm:cxn modelId="{05F1F0AD-AFBB-41A6-BAE1-1B350154B433}" type="presParOf" srcId="{61011C1D-5599-4A56-8CF9-AF9A8C29AC64}" destId="{415F5196-806C-48ED-AD54-4FA7D2D5B35E}" srcOrd="12" destOrd="0" presId="urn:microsoft.com/office/officeart/2005/8/layout/target3"/>
    <dgm:cxn modelId="{6480D73B-B4F8-4398-BA80-F1CF7BE580F2}" type="presParOf" srcId="{61011C1D-5599-4A56-8CF9-AF9A8C29AC64}" destId="{FFABC6F6-7BFD-4D05-AA0F-BE9523EC117B}" srcOrd="13" destOrd="0" presId="urn:microsoft.com/office/officeart/2005/8/layout/target3"/>
    <dgm:cxn modelId="{8CE754B6-01F0-4C50-8A10-FC2762AFE3C9}" type="presParOf" srcId="{61011C1D-5599-4A56-8CF9-AF9A8C29AC64}" destId="{380F8DF2-03BE-487A-9080-EF7B59A421FD}" srcOrd="14" destOrd="0" presId="urn:microsoft.com/office/officeart/2005/8/layout/target3"/>
    <dgm:cxn modelId="{29878E11-01F9-4CA6-A977-A04B3BBC6032}" type="presParOf" srcId="{61011C1D-5599-4A56-8CF9-AF9A8C29AC64}" destId="{6A1B890C-AF1F-4A94-A568-EC263707E805}" srcOrd="15" destOrd="0" presId="urn:microsoft.com/office/officeart/2005/8/layout/target3"/>
    <dgm:cxn modelId="{DED9E061-CED9-4A5C-9C07-F945FABB922F}" type="presParOf" srcId="{61011C1D-5599-4A56-8CF9-AF9A8C29AC64}" destId="{C6393846-0A9C-4A57-B735-EE44145C467E}" srcOrd="16" destOrd="0" presId="urn:microsoft.com/office/officeart/2005/8/layout/target3"/>
    <dgm:cxn modelId="{68BEF0A8-8CEB-48C2-B37D-9AA2D8B3BCBE}" type="presParOf" srcId="{61011C1D-5599-4A56-8CF9-AF9A8C29AC64}" destId="{7241FD3A-B06E-4EFE-9B4C-0E3FFF034DA1}" srcOrd="17" destOrd="0" presId="urn:microsoft.com/office/officeart/2005/8/layout/target3"/>
    <dgm:cxn modelId="{BB55E771-C6EB-460F-B103-5C0573949AF7}" type="presParOf" srcId="{61011C1D-5599-4A56-8CF9-AF9A8C29AC64}" destId="{61F38712-B9AC-4E27-8312-D7045944EBEC}" srcOrd="18" destOrd="0" presId="urn:microsoft.com/office/officeart/2005/8/layout/target3"/>
    <dgm:cxn modelId="{7947430B-59C1-4F94-9B8F-F85CFA7D2EC1}" type="presParOf" srcId="{61011C1D-5599-4A56-8CF9-AF9A8C29AC64}" destId="{7A23625F-8905-433D-8FA5-92F67455FD9A}" srcOrd="19" destOrd="0" presId="urn:microsoft.com/office/officeart/2005/8/layout/target3"/>
    <dgm:cxn modelId="{991874D5-538E-4B34-96F7-A77C2AB31526}" type="presParOf" srcId="{61011C1D-5599-4A56-8CF9-AF9A8C29AC64}" destId="{6DDA9629-4D65-4C1D-BA47-108325AF30C5}" srcOrd="20" destOrd="0" presId="urn:microsoft.com/office/officeart/2005/8/layout/target3"/>
    <dgm:cxn modelId="{35F2814F-9475-45B7-87CF-704150F33832}" type="presParOf" srcId="{61011C1D-5599-4A56-8CF9-AF9A8C29AC64}" destId="{6B6F305E-1D39-416F-877F-70309CE377FD}" srcOrd="21" destOrd="0" presId="urn:microsoft.com/office/officeart/2005/8/layout/target3"/>
    <dgm:cxn modelId="{E298DD6A-60B3-4A2D-9704-002EB911F839}" type="presParOf" srcId="{61011C1D-5599-4A56-8CF9-AF9A8C29AC64}" destId="{BFB4EB5C-9C09-46CC-86EC-28BEB2142A9B}" srcOrd="22" destOrd="0" presId="urn:microsoft.com/office/officeart/2005/8/layout/target3"/>
    <dgm:cxn modelId="{EA365FB8-D5F6-4EDE-B8EC-DF2468F5A339}" type="presParOf" srcId="{61011C1D-5599-4A56-8CF9-AF9A8C29AC64}" destId="{B11900BF-15AA-4D5D-913F-129DA4ED2605}" srcOrd="23" destOrd="0" presId="urn:microsoft.com/office/officeart/2005/8/layout/target3"/>
    <dgm:cxn modelId="{A74908F8-9AC7-43FF-A55B-A6AAA0186A6F}" type="presParOf" srcId="{61011C1D-5599-4A56-8CF9-AF9A8C29AC64}" destId="{3E1A3A25-A903-4408-A2C8-76B72C4ECEBC}" srcOrd="24" destOrd="0" presId="urn:microsoft.com/office/officeart/2005/8/layout/target3"/>
    <dgm:cxn modelId="{8F4F960C-E0EE-49B7-9F8B-D11BAF2C367F}" type="presParOf" srcId="{61011C1D-5599-4A56-8CF9-AF9A8C29AC64}" destId="{80CB502D-F55C-44FE-A937-3ED75DE06BB9}" srcOrd="25" destOrd="0" presId="urn:microsoft.com/office/officeart/2005/8/layout/target3"/>
    <dgm:cxn modelId="{E58EE31A-0954-405B-9FF9-066079C55276}" type="presParOf" srcId="{61011C1D-5599-4A56-8CF9-AF9A8C29AC64}" destId="{D60EBEBB-401F-4590-80EC-6F207492B440}" srcOrd="26" destOrd="0" presId="urn:microsoft.com/office/officeart/2005/8/layout/target3"/>
    <dgm:cxn modelId="{604C8F66-CF71-4270-8D87-54BE32480CEA}" type="presParOf" srcId="{61011C1D-5599-4A56-8CF9-AF9A8C29AC64}" destId="{87530508-7561-4E8C-A2B1-9EAF941AC927}" srcOrd="27" destOrd="0" presId="urn:microsoft.com/office/officeart/2005/8/layout/targe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0B970D-13EC-4D31-8AD5-327565BAD07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B3BC1E72-96D5-4B42-9C20-FE41861804AF}">
      <dgm:prSet custT="1"/>
      <dgm:spPr/>
      <dgm:t>
        <a:bodyPr/>
        <a:lstStyle/>
        <a:p>
          <a:pPr rtl="0"/>
          <a:r>
            <a:rPr lang="en-GB" sz="2600" b="1" dirty="0" smtClean="0">
              <a:solidFill>
                <a:schemeClr val="tx1"/>
              </a:solidFill>
            </a:rPr>
            <a:t>Exceptional:</a:t>
          </a:r>
          <a:r>
            <a:rPr lang="en-GB" sz="2600" dirty="0" smtClean="0">
              <a:solidFill>
                <a:schemeClr val="tx1"/>
              </a:solidFill>
            </a:rPr>
            <a:t> Extraordinarily high standards of academic achievement </a:t>
          </a:r>
          <a:endParaRPr lang="en-US" sz="2600" dirty="0">
            <a:solidFill>
              <a:schemeClr val="tx1"/>
            </a:solidFill>
          </a:endParaRPr>
        </a:p>
      </dgm:t>
    </dgm:pt>
    <dgm:pt modelId="{5CF1975A-86DC-436E-9EC7-FDB288C822F0}" type="parTrans" cxnId="{F4A49551-2D70-4806-BE58-6C1150A483F6}">
      <dgm:prSet/>
      <dgm:spPr/>
      <dgm:t>
        <a:bodyPr/>
        <a:lstStyle/>
        <a:p>
          <a:endParaRPr lang="en-GB"/>
        </a:p>
      </dgm:t>
    </dgm:pt>
    <dgm:pt modelId="{17715E8E-9CA5-42A5-BDFF-C541732B5B03}" type="sibTrans" cxnId="{F4A49551-2D70-4806-BE58-6C1150A483F6}">
      <dgm:prSet/>
      <dgm:spPr/>
      <dgm:t>
        <a:bodyPr/>
        <a:lstStyle/>
        <a:p>
          <a:endParaRPr lang="en-GB"/>
        </a:p>
      </dgm:t>
    </dgm:pt>
    <dgm:pt modelId="{36D4B373-5CF2-4CB4-A747-E0929DFCED93}">
      <dgm:prSet custT="1"/>
      <dgm:spPr/>
      <dgm:t>
        <a:bodyPr/>
        <a:lstStyle/>
        <a:p>
          <a:pPr rtl="0"/>
          <a:r>
            <a:rPr lang="en-GB" sz="2600" b="1" dirty="0" smtClean="0">
              <a:solidFill>
                <a:schemeClr val="tx1"/>
              </a:solidFill>
            </a:rPr>
            <a:t>Perfection:</a:t>
          </a:r>
          <a:r>
            <a:rPr lang="en-GB" sz="2600" b="0" dirty="0" smtClean="0">
              <a:solidFill>
                <a:schemeClr val="tx1"/>
              </a:solidFill>
            </a:rPr>
            <a:t> Consistency of processes and their specifications</a:t>
          </a:r>
          <a:endParaRPr lang="en-US" sz="2600" b="0" dirty="0">
            <a:solidFill>
              <a:schemeClr val="tx1"/>
            </a:solidFill>
          </a:endParaRPr>
        </a:p>
      </dgm:t>
    </dgm:pt>
    <dgm:pt modelId="{98C5F70D-3186-43BC-948D-6851404F4911}" type="parTrans" cxnId="{8539C4BD-511A-4BFA-B7A1-23DBCF7A6E55}">
      <dgm:prSet/>
      <dgm:spPr/>
      <dgm:t>
        <a:bodyPr/>
        <a:lstStyle/>
        <a:p>
          <a:endParaRPr lang="en-GB"/>
        </a:p>
      </dgm:t>
    </dgm:pt>
    <dgm:pt modelId="{E377432B-8E14-436C-BF04-EE0AA0E52BA5}" type="sibTrans" cxnId="{8539C4BD-511A-4BFA-B7A1-23DBCF7A6E55}">
      <dgm:prSet/>
      <dgm:spPr/>
      <dgm:t>
        <a:bodyPr/>
        <a:lstStyle/>
        <a:p>
          <a:endParaRPr lang="en-GB"/>
        </a:p>
      </dgm:t>
    </dgm:pt>
    <dgm:pt modelId="{C9C75374-313A-4286-99E8-B4C0FD39FA66}">
      <dgm:prSet custT="1"/>
      <dgm:spPr/>
      <dgm:t>
        <a:bodyPr/>
        <a:lstStyle/>
        <a:p>
          <a:pPr rtl="0"/>
          <a:r>
            <a:rPr lang="en-GB" sz="2600" b="1" dirty="0" smtClean="0">
              <a:solidFill>
                <a:schemeClr val="tx1"/>
              </a:solidFill>
            </a:rPr>
            <a:t>Fitness for purpose:</a:t>
          </a:r>
          <a:r>
            <a:rPr lang="en-GB" sz="2600" dirty="0" smtClean="0">
              <a:solidFill>
                <a:schemeClr val="tx1"/>
              </a:solidFill>
            </a:rPr>
            <a:t> Meeting customer specifications or conformity with the institutional mission</a:t>
          </a:r>
          <a:endParaRPr lang="en-US" sz="2300" dirty="0"/>
        </a:p>
      </dgm:t>
    </dgm:pt>
    <dgm:pt modelId="{B9DBCC76-1521-4CB8-8BB9-F7CFD714829A}" type="parTrans" cxnId="{117411D3-851B-44F2-9362-57D644FDFD04}">
      <dgm:prSet/>
      <dgm:spPr/>
      <dgm:t>
        <a:bodyPr/>
        <a:lstStyle/>
        <a:p>
          <a:endParaRPr lang="en-GB"/>
        </a:p>
      </dgm:t>
    </dgm:pt>
    <dgm:pt modelId="{C39B9DAC-A416-4375-87C6-9202705480B2}" type="sibTrans" cxnId="{117411D3-851B-44F2-9362-57D644FDFD04}">
      <dgm:prSet/>
      <dgm:spPr/>
      <dgm:t>
        <a:bodyPr/>
        <a:lstStyle/>
        <a:p>
          <a:endParaRPr lang="en-GB"/>
        </a:p>
      </dgm:t>
    </dgm:pt>
    <dgm:pt modelId="{26B3F32F-5987-4597-9114-DD32922729A3}">
      <dgm:prSet custT="1"/>
      <dgm:spPr/>
      <dgm:t>
        <a:bodyPr/>
        <a:lstStyle/>
        <a:p>
          <a:pPr rtl="0"/>
          <a:r>
            <a:rPr lang="en-GB" sz="2600" b="1" dirty="0" smtClean="0">
              <a:solidFill>
                <a:schemeClr val="tx1"/>
              </a:solidFill>
            </a:rPr>
            <a:t>Value for money:</a:t>
          </a:r>
          <a:r>
            <a:rPr lang="en-GB" sz="2600" dirty="0" smtClean="0">
              <a:solidFill>
                <a:schemeClr val="tx1"/>
              </a:solidFill>
            </a:rPr>
            <a:t> Return on investment or expenditure and is related to accountability</a:t>
          </a:r>
          <a:endParaRPr lang="en-US" sz="2300" dirty="0"/>
        </a:p>
      </dgm:t>
    </dgm:pt>
    <dgm:pt modelId="{731ACF36-A11E-459F-8EFB-BE8F2F5D4E92}" type="parTrans" cxnId="{AC54ACDF-CE6A-47C4-AA36-63610A1CEA7A}">
      <dgm:prSet/>
      <dgm:spPr/>
      <dgm:t>
        <a:bodyPr/>
        <a:lstStyle/>
        <a:p>
          <a:endParaRPr lang="en-GB"/>
        </a:p>
      </dgm:t>
    </dgm:pt>
    <dgm:pt modelId="{2572B1A5-683F-4AB9-964D-29F0BD983FFA}" type="sibTrans" cxnId="{AC54ACDF-CE6A-47C4-AA36-63610A1CEA7A}">
      <dgm:prSet/>
      <dgm:spPr/>
      <dgm:t>
        <a:bodyPr/>
        <a:lstStyle/>
        <a:p>
          <a:endParaRPr lang="en-GB"/>
        </a:p>
      </dgm:t>
    </dgm:pt>
    <dgm:pt modelId="{81307C73-44BC-4306-841B-8F97EB7301AC}">
      <dgm:prSet custT="1"/>
      <dgm:spPr/>
      <dgm:t>
        <a:bodyPr/>
        <a:lstStyle/>
        <a:p>
          <a:pPr rtl="0"/>
          <a:r>
            <a:rPr lang="en-GB" sz="2600" b="1" dirty="0" smtClean="0">
              <a:solidFill>
                <a:schemeClr val="tx1"/>
              </a:solidFill>
            </a:rPr>
            <a:t>Quality as transformation:</a:t>
          </a:r>
          <a:r>
            <a:rPr lang="en-GB" sz="2600" dirty="0" smtClean="0">
              <a:solidFill>
                <a:schemeClr val="tx1"/>
              </a:solidFill>
            </a:rPr>
            <a:t> A process of qualitative change, adding value to students and empowering them along with faculty members</a:t>
          </a:r>
          <a:r>
            <a:rPr lang="en-GB" sz="2300" dirty="0" smtClean="0"/>
            <a:t>.</a:t>
          </a:r>
          <a:endParaRPr lang="en-US" sz="2300" dirty="0"/>
        </a:p>
      </dgm:t>
    </dgm:pt>
    <dgm:pt modelId="{6A81C555-9231-43C0-874B-92F09FD91BC7}" type="parTrans" cxnId="{C8056415-A4E4-46B4-AB5F-B3163CD52817}">
      <dgm:prSet/>
      <dgm:spPr/>
      <dgm:t>
        <a:bodyPr/>
        <a:lstStyle/>
        <a:p>
          <a:endParaRPr lang="en-GB"/>
        </a:p>
      </dgm:t>
    </dgm:pt>
    <dgm:pt modelId="{49332624-B9B4-478C-B662-D71B6870D3BD}" type="sibTrans" cxnId="{C8056415-A4E4-46B4-AB5F-B3163CD52817}">
      <dgm:prSet/>
      <dgm:spPr/>
      <dgm:t>
        <a:bodyPr/>
        <a:lstStyle/>
        <a:p>
          <a:endParaRPr lang="en-GB"/>
        </a:p>
      </dgm:t>
    </dgm:pt>
    <dgm:pt modelId="{02E4F881-2A79-48D3-87EB-47D56EE2C2EA}" type="pres">
      <dgm:prSet presAssocID="{940B970D-13EC-4D31-8AD5-327565BAD077}" presName="Name0" presStyleCnt="0">
        <dgm:presLayoutVars>
          <dgm:dir/>
          <dgm:animLvl val="lvl"/>
          <dgm:resizeHandles val="exact"/>
        </dgm:presLayoutVars>
      </dgm:prSet>
      <dgm:spPr/>
      <dgm:t>
        <a:bodyPr/>
        <a:lstStyle/>
        <a:p>
          <a:endParaRPr lang="en-GB"/>
        </a:p>
      </dgm:t>
    </dgm:pt>
    <dgm:pt modelId="{4C954715-4F05-4FD2-ABFA-25512C38A64A}" type="pres">
      <dgm:prSet presAssocID="{B3BC1E72-96D5-4B42-9C20-FE41861804AF}" presName="linNode" presStyleCnt="0"/>
      <dgm:spPr/>
    </dgm:pt>
    <dgm:pt modelId="{74A0CA59-FB26-40B4-8C36-A7C1B4D9A45A}" type="pres">
      <dgm:prSet presAssocID="{B3BC1E72-96D5-4B42-9C20-FE41861804AF}" presName="parentText" presStyleLbl="node1" presStyleIdx="0" presStyleCnt="5" custScaleX="277778">
        <dgm:presLayoutVars>
          <dgm:chMax val="1"/>
          <dgm:bulletEnabled val="1"/>
        </dgm:presLayoutVars>
      </dgm:prSet>
      <dgm:spPr/>
      <dgm:t>
        <a:bodyPr/>
        <a:lstStyle/>
        <a:p>
          <a:endParaRPr lang="en-GB"/>
        </a:p>
      </dgm:t>
    </dgm:pt>
    <dgm:pt modelId="{DD21339E-4B1D-4E59-B064-B6FB3F477A55}" type="pres">
      <dgm:prSet presAssocID="{17715E8E-9CA5-42A5-BDFF-C541732B5B03}" presName="sp" presStyleCnt="0"/>
      <dgm:spPr/>
    </dgm:pt>
    <dgm:pt modelId="{2BCAFB26-5D37-43B9-9273-B843923BA09A}" type="pres">
      <dgm:prSet presAssocID="{36D4B373-5CF2-4CB4-A747-E0929DFCED93}" presName="linNode" presStyleCnt="0"/>
      <dgm:spPr/>
    </dgm:pt>
    <dgm:pt modelId="{EB90D233-56CE-43C8-A47A-6F1719C64816}" type="pres">
      <dgm:prSet presAssocID="{36D4B373-5CF2-4CB4-A747-E0929DFCED93}" presName="parentText" presStyleLbl="node1" presStyleIdx="1" presStyleCnt="5" custScaleX="277778">
        <dgm:presLayoutVars>
          <dgm:chMax val="1"/>
          <dgm:bulletEnabled val="1"/>
        </dgm:presLayoutVars>
      </dgm:prSet>
      <dgm:spPr/>
      <dgm:t>
        <a:bodyPr/>
        <a:lstStyle/>
        <a:p>
          <a:endParaRPr lang="en-GB"/>
        </a:p>
      </dgm:t>
    </dgm:pt>
    <dgm:pt modelId="{79B9A621-6302-4624-ABA5-473F08E9BB00}" type="pres">
      <dgm:prSet presAssocID="{E377432B-8E14-436C-BF04-EE0AA0E52BA5}" presName="sp" presStyleCnt="0"/>
      <dgm:spPr/>
    </dgm:pt>
    <dgm:pt modelId="{C55A3AF8-16E1-4EA8-84EC-0820C5FE9F0A}" type="pres">
      <dgm:prSet presAssocID="{C9C75374-313A-4286-99E8-B4C0FD39FA66}" presName="linNode" presStyleCnt="0"/>
      <dgm:spPr/>
    </dgm:pt>
    <dgm:pt modelId="{F586DAE0-7F13-469F-BC8F-8E639C9D48D8}" type="pres">
      <dgm:prSet presAssocID="{C9C75374-313A-4286-99E8-B4C0FD39FA66}" presName="parentText" presStyleLbl="node1" presStyleIdx="2" presStyleCnt="5" custScaleX="277778">
        <dgm:presLayoutVars>
          <dgm:chMax val="1"/>
          <dgm:bulletEnabled val="1"/>
        </dgm:presLayoutVars>
      </dgm:prSet>
      <dgm:spPr/>
      <dgm:t>
        <a:bodyPr/>
        <a:lstStyle/>
        <a:p>
          <a:endParaRPr lang="en-GB"/>
        </a:p>
      </dgm:t>
    </dgm:pt>
    <dgm:pt modelId="{2DF3E448-9379-4B9D-96E0-6D855238E617}" type="pres">
      <dgm:prSet presAssocID="{C39B9DAC-A416-4375-87C6-9202705480B2}" presName="sp" presStyleCnt="0"/>
      <dgm:spPr/>
    </dgm:pt>
    <dgm:pt modelId="{39464745-182F-4497-9A7C-9A85B5D44133}" type="pres">
      <dgm:prSet presAssocID="{26B3F32F-5987-4597-9114-DD32922729A3}" presName="linNode" presStyleCnt="0"/>
      <dgm:spPr/>
    </dgm:pt>
    <dgm:pt modelId="{2B3BB61E-A149-4040-AAFD-648A4F1208EE}" type="pres">
      <dgm:prSet presAssocID="{26B3F32F-5987-4597-9114-DD32922729A3}" presName="parentText" presStyleLbl="node1" presStyleIdx="3" presStyleCnt="5" custScaleX="277778">
        <dgm:presLayoutVars>
          <dgm:chMax val="1"/>
          <dgm:bulletEnabled val="1"/>
        </dgm:presLayoutVars>
      </dgm:prSet>
      <dgm:spPr/>
      <dgm:t>
        <a:bodyPr/>
        <a:lstStyle/>
        <a:p>
          <a:endParaRPr lang="en-GB"/>
        </a:p>
      </dgm:t>
    </dgm:pt>
    <dgm:pt modelId="{52AC7B3F-F37A-4D84-AB65-5C854BEEC160}" type="pres">
      <dgm:prSet presAssocID="{2572B1A5-683F-4AB9-964D-29F0BD983FFA}" presName="sp" presStyleCnt="0"/>
      <dgm:spPr/>
    </dgm:pt>
    <dgm:pt modelId="{7589057D-D1B1-4A46-BEF8-1B5E0A01160D}" type="pres">
      <dgm:prSet presAssocID="{81307C73-44BC-4306-841B-8F97EB7301AC}" presName="linNode" presStyleCnt="0"/>
      <dgm:spPr/>
    </dgm:pt>
    <dgm:pt modelId="{19FD9318-7742-416F-A4B2-CA015F1E0988}" type="pres">
      <dgm:prSet presAssocID="{81307C73-44BC-4306-841B-8F97EB7301AC}" presName="parentText" presStyleLbl="node1" presStyleIdx="4" presStyleCnt="5" custScaleX="277778">
        <dgm:presLayoutVars>
          <dgm:chMax val="1"/>
          <dgm:bulletEnabled val="1"/>
        </dgm:presLayoutVars>
      </dgm:prSet>
      <dgm:spPr/>
      <dgm:t>
        <a:bodyPr/>
        <a:lstStyle/>
        <a:p>
          <a:endParaRPr lang="en-GB"/>
        </a:p>
      </dgm:t>
    </dgm:pt>
  </dgm:ptLst>
  <dgm:cxnLst>
    <dgm:cxn modelId="{24F5A4B4-C192-4397-B06F-7E624A36D4C5}" type="presOf" srcId="{940B970D-13EC-4D31-8AD5-327565BAD077}" destId="{02E4F881-2A79-48D3-87EB-47D56EE2C2EA}" srcOrd="0" destOrd="0" presId="urn:microsoft.com/office/officeart/2005/8/layout/vList5"/>
    <dgm:cxn modelId="{C8056415-A4E4-46B4-AB5F-B3163CD52817}" srcId="{940B970D-13EC-4D31-8AD5-327565BAD077}" destId="{81307C73-44BC-4306-841B-8F97EB7301AC}" srcOrd="4" destOrd="0" parTransId="{6A81C555-9231-43C0-874B-92F09FD91BC7}" sibTransId="{49332624-B9B4-478C-B662-D71B6870D3BD}"/>
    <dgm:cxn modelId="{6FA4BABB-FFF6-4383-A7D2-CFC681F9371D}" type="presOf" srcId="{36D4B373-5CF2-4CB4-A747-E0929DFCED93}" destId="{EB90D233-56CE-43C8-A47A-6F1719C64816}" srcOrd="0" destOrd="0" presId="urn:microsoft.com/office/officeart/2005/8/layout/vList5"/>
    <dgm:cxn modelId="{8539C4BD-511A-4BFA-B7A1-23DBCF7A6E55}" srcId="{940B970D-13EC-4D31-8AD5-327565BAD077}" destId="{36D4B373-5CF2-4CB4-A747-E0929DFCED93}" srcOrd="1" destOrd="0" parTransId="{98C5F70D-3186-43BC-948D-6851404F4911}" sibTransId="{E377432B-8E14-436C-BF04-EE0AA0E52BA5}"/>
    <dgm:cxn modelId="{AC54ACDF-CE6A-47C4-AA36-63610A1CEA7A}" srcId="{940B970D-13EC-4D31-8AD5-327565BAD077}" destId="{26B3F32F-5987-4597-9114-DD32922729A3}" srcOrd="3" destOrd="0" parTransId="{731ACF36-A11E-459F-8EFB-BE8F2F5D4E92}" sibTransId="{2572B1A5-683F-4AB9-964D-29F0BD983FFA}"/>
    <dgm:cxn modelId="{74739561-88CE-43AA-ACF8-9A14E591C48F}" type="presOf" srcId="{C9C75374-313A-4286-99E8-B4C0FD39FA66}" destId="{F586DAE0-7F13-469F-BC8F-8E639C9D48D8}" srcOrd="0" destOrd="0" presId="urn:microsoft.com/office/officeart/2005/8/layout/vList5"/>
    <dgm:cxn modelId="{F4A49551-2D70-4806-BE58-6C1150A483F6}" srcId="{940B970D-13EC-4D31-8AD5-327565BAD077}" destId="{B3BC1E72-96D5-4B42-9C20-FE41861804AF}" srcOrd="0" destOrd="0" parTransId="{5CF1975A-86DC-436E-9EC7-FDB288C822F0}" sibTransId="{17715E8E-9CA5-42A5-BDFF-C541732B5B03}"/>
    <dgm:cxn modelId="{8CE7C192-BA51-4EA9-8BE5-26FCB155FCDD}" type="presOf" srcId="{26B3F32F-5987-4597-9114-DD32922729A3}" destId="{2B3BB61E-A149-4040-AAFD-648A4F1208EE}" srcOrd="0" destOrd="0" presId="urn:microsoft.com/office/officeart/2005/8/layout/vList5"/>
    <dgm:cxn modelId="{D584717D-F952-49FC-AAED-278521496624}" type="presOf" srcId="{B3BC1E72-96D5-4B42-9C20-FE41861804AF}" destId="{74A0CA59-FB26-40B4-8C36-A7C1B4D9A45A}" srcOrd="0" destOrd="0" presId="urn:microsoft.com/office/officeart/2005/8/layout/vList5"/>
    <dgm:cxn modelId="{F6F70220-96CE-4383-A5FC-65EED0EA0A2F}" type="presOf" srcId="{81307C73-44BC-4306-841B-8F97EB7301AC}" destId="{19FD9318-7742-416F-A4B2-CA015F1E0988}" srcOrd="0" destOrd="0" presId="urn:microsoft.com/office/officeart/2005/8/layout/vList5"/>
    <dgm:cxn modelId="{117411D3-851B-44F2-9362-57D644FDFD04}" srcId="{940B970D-13EC-4D31-8AD5-327565BAD077}" destId="{C9C75374-313A-4286-99E8-B4C0FD39FA66}" srcOrd="2" destOrd="0" parTransId="{B9DBCC76-1521-4CB8-8BB9-F7CFD714829A}" sibTransId="{C39B9DAC-A416-4375-87C6-9202705480B2}"/>
    <dgm:cxn modelId="{11E6FBD9-A3E7-4DF7-8AFD-1FC5838D53C2}" type="presParOf" srcId="{02E4F881-2A79-48D3-87EB-47D56EE2C2EA}" destId="{4C954715-4F05-4FD2-ABFA-25512C38A64A}" srcOrd="0" destOrd="0" presId="urn:microsoft.com/office/officeart/2005/8/layout/vList5"/>
    <dgm:cxn modelId="{E1850F5B-9491-4806-9D9E-4128317D399D}" type="presParOf" srcId="{4C954715-4F05-4FD2-ABFA-25512C38A64A}" destId="{74A0CA59-FB26-40B4-8C36-A7C1B4D9A45A}" srcOrd="0" destOrd="0" presId="urn:microsoft.com/office/officeart/2005/8/layout/vList5"/>
    <dgm:cxn modelId="{EF4C393F-411F-452F-859C-A6898B7FCA54}" type="presParOf" srcId="{02E4F881-2A79-48D3-87EB-47D56EE2C2EA}" destId="{DD21339E-4B1D-4E59-B064-B6FB3F477A55}" srcOrd="1" destOrd="0" presId="urn:microsoft.com/office/officeart/2005/8/layout/vList5"/>
    <dgm:cxn modelId="{DFBF8C65-1434-4AF7-9173-8AA187AD2222}" type="presParOf" srcId="{02E4F881-2A79-48D3-87EB-47D56EE2C2EA}" destId="{2BCAFB26-5D37-43B9-9273-B843923BA09A}" srcOrd="2" destOrd="0" presId="urn:microsoft.com/office/officeart/2005/8/layout/vList5"/>
    <dgm:cxn modelId="{9AE9707B-D344-4397-A0C5-095A43A8AB22}" type="presParOf" srcId="{2BCAFB26-5D37-43B9-9273-B843923BA09A}" destId="{EB90D233-56CE-43C8-A47A-6F1719C64816}" srcOrd="0" destOrd="0" presId="urn:microsoft.com/office/officeart/2005/8/layout/vList5"/>
    <dgm:cxn modelId="{24C2E4A1-4A6A-4E4E-A6B0-9DE74DFB3A0F}" type="presParOf" srcId="{02E4F881-2A79-48D3-87EB-47D56EE2C2EA}" destId="{79B9A621-6302-4624-ABA5-473F08E9BB00}" srcOrd="3" destOrd="0" presId="urn:microsoft.com/office/officeart/2005/8/layout/vList5"/>
    <dgm:cxn modelId="{71D21A89-1E6B-4462-8928-5D9859E87FBF}" type="presParOf" srcId="{02E4F881-2A79-48D3-87EB-47D56EE2C2EA}" destId="{C55A3AF8-16E1-4EA8-84EC-0820C5FE9F0A}" srcOrd="4" destOrd="0" presId="urn:microsoft.com/office/officeart/2005/8/layout/vList5"/>
    <dgm:cxn modelId="{8ED723D5-3AAE-47F6-903E-82671065175E}" type="presParOf" srcId="{C55A3AF8-16E1-4EA8-84EC-0820C5FE9F0A}" destId="{F586DAE0-7F13-469F-BC8F-8E639C9D48D8}" srcOrd="0" destOrd="0" presId="urn:microsoft.com/office/officeart/2005/8/layout/vList5"/>
    <dgm:cxn modelId="{F23522E6-BAA5-4FAB-9045-E3FD2A0E0EEE}" type="presParOf" srcId="{02E4F881-2A79-48D3-87EB-47D56EE2C2EA}" destId="{2DF3E448-9379-4B9D-96E0-6D855238E617}" srcOrd="5" destOrd="0" presId="urn:microsoft.com/office/officeart/2005/8/layout/vList5"/>
    <dgm:cxn modelId="{146B0C82-916E-4D93-8AFE-124500988B64}" type="presParOf" srcId="{02E4F881-2A79-48D3-87EB-47D56EE2C2EA}" destId="{39464745-182F-4497-9A7C-9A85B5D44133}" srcOrd="6" destOrd="0" presId="urn:microsoft.com/office/officeart/2005/8/layout/vList5"/>
    <dgm:cxn modelId="{EECB2ACD-7433-4F91-B45D-CD351E69CD09}" type="presParOf" srcId="{39464745-182F-4497-9A7C-9A85B5D44133}" destId="{2B3BB61E-A149-4040-AAFD-648A4F1208EE}" srcOrd="0" destOrd="0" presId="urn:microsoft.com/office/officeart/2005/8/layout/vList5"/>
    <dgm:cxn modelId="{71D49585-8EAC-442A-A62D-BE89ADEB1C59}" type="presParOf" srcId="{02E4F881-2A79-48D3-87EB-47D56EE2C2EA}" destId="{52AC7B3F-F37A-4D84-AB65-5C854BEEC160}" srcOrd="7" destOrd="0" presId="urn:microsoft.com/office/officeart/2005/8/layout/vList5"/>
    <dgm:cxn modelId="{5EFF2D31-758D-4BB8-B09F-888D51468F9D}" type="presParOf" srcId="{02E4F881-2A79-48D3-87EB-47D56EE2C2EA}" destId="{7589057D-D1B1-4A46-BEF8-1B5E0A01160D}" srcOrd="8" destOrd="0" presId="urn:microsoft.com/office/officeart/2005/8/layout/vList5"/>
    <dgm:cxn modelId="{E81BEEAD-4FFC-4C65-92B9-1756F5E65CB3}" type="presParOf" srcId="{7589057D-D1B1-4A46-BEF8-1B5E0A01160D}" destId="{19FD9318-7742-416F-A4B2-CA015F1E0988}" srcOrd="0"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F6A985-60F5-4A0A-8EE8-A64531730AB2}"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GB"/>
        </a:p>
      </dgm:t>
    </dgm:pt>
    <dgm:pt modelId="{D4FB5F5B-29F1-44DC-B432-14ACF15817F8}">
      <dgm:prSet custT="1"/>
      <dgm:spPr/>
      <dgm:t>
        <a:bodyPr/>
        <a:lstStyle/>
        <a:p>
          <a:pPr rtl="0"/>
          <a:r>
            <a:rPr lang="en-GB" sz="2800" b="1" dirty="0" smtClean="0">
              <a:solidFill>
                <a:srgbClr val="C00000"/>
              </a:solidFill>
            </a:rPr>
            <a:t>Limited supply</a:t>
          </a:r>
          <a:r>
            <a:rPr lang="en-GB" sz="2800" dirty="0" smtClean="0"/>
            <a:t>, often used in institutional rankings such as university carrying capacity;  </a:t>
          </a:r>
          <a:endParaRPr lang="en-US" sz="2800" dirty="0"/>
        </a:p>
      </dgm:t>
    </dgm:pt>
    <dgm:pt modelId="{8D604837-E7E7-47ED-8574-5432D71125DA}" type="parTrans" cxnId="{44B66721-04C3-4CF6-833F-92F6733AC7E4}">
      <dgm:prSet/>
      <dgm:spPr/>
      <dgm:t>
        <a:bodyPr/>
        <a:lstStyle/>
        <a:p>
          <a:endParaRPr lang="en-GB"/>
        </a:p>
      </dgm:t>
    </dgm:pt>
    <dgm:pt modelId="{34AE826B-E02A-48C7-8C03-4FBEEEA4B839}" type="sibTrans" cxnId="{44B66721-04C3-4CF6-833F-92F6733AC7E4}">
      <dgm:prSet/>
      <dgm:spPr/>
      <dgm:t>
        <a:bodyPr/>
        <a:lstStyle/>
        <a:p>
          <a:endParaRPr lang="en-GB"/>
        </a:p>
      </dgm:t>
    </dgm:pt>
    <dgm:pt modelId="{B6230AC4-45B0-44A1-9AD4-67BB7CB15D1F}">
      <dgm:prSet custT="1"/>
      <dgm:spPr/>
      <dgm:t>
        <a:bodyPr/>
        <a:lstStyle/>
        <a:p>
          <a:pPr rtl="0"/>
          <a:r>
            <a:rPr lang="en-GB" sz="2800" b="1" dirty="0" smtClean="0">
              <a:solidFill>
                <a:srgbClr val="C00000"/>
              </a:solidFill>
            </a:rPr>
            <a:t>Quality within mission</a:t>
          </a:r>
          <a:r>
            <a:rPr lang="en-GB" sz="2800" dirty="0" smtClean="0"/>
            <a:t>, defined as “fitness for purpose” reflected in research, teaching and learning; </a:t>
          </a:r>
          <a:endParaRPr lang="en-US" sz="2800" dirty="0"/>
        </a:p>
      </dgm:t>
    </dgm:pt>
    <dgm:pt modelId="{79ABBBA6-4997-439B-83C0-47AD32DEC616}" type="parTrans" cxnId="{7BF98173-D60D-474F-B313-20F7287C6B96}">
      <dgm:prSet/>
      <dgm:spPr/>
      <dgm:t>
        <a:bodyPr/>
        <a:lstStyle/>
        <a:p>
          <a:endParaRPr lang="en-GB"/>
        </a:p>
      </dgm:t>
    </dgm:pt>
    <dgm:pt modelId="{6FD172D5-093D-46C3-982C-B5851EB64747}" type="sibTrans" cxnId="{7BF98173-D60D-474F-B313-20F7287C6B96}">
      <dgm:prSet/>
      <dgm:spPr/>
      <dgm:t>
        <a:bodyPr/>
        <a:lstStyle/>
        <a:p>
          <a:endParaRPr lang="en-GB"/>
        </a:p>
      </dgm:t>
    </dgm:pt>
    <dgm:pt modelId="{987910EC-F6DA-4E8F-911A-2E920609E8B2}">
      <dgm:prSet custT="1"/>
      <dgm:spPr/>
      <dgm:t>
        <a:bodyPr/>
        <a:lstStyle/>
        <a:p>
          <a:pPr rtl="0"/>
          <a:r>
            <a:rPr lang="en-GB" sz="2800" b="1" dirty="0" smtClean="0">
              <a:solidFill>
                <a:srgbClr val="C00000"/>
              </a:solidFill>
            </a:rPr>
            <a:t>Value-added</a:t>
          </a:r>
          <a:r>
            <a:rPr lang="en-GB" sz="2800" dirty="0" smtClean="0"/>
            <a:t>, is quality in results such as the impact on students’ knowledge and personal development and on the faculty members’ scholarly and pedagogical ability and productivity.</a:t>
          </a:r>
          <a:endParaRPr lang="en-US" sz="2800" dirty="0"/>
        </a:p>
      </dgm:t>
    </dgm:pt>
    <dgm:pt modelId="{E5E08B44-42B5-4492-86EA-0F7F503C647C}" type="parTrans" cxnId="{AEA31DCC-5E58-47B6-A42B-26E77C883F99}">
      <dgm:prSet/>
      <dgm:spPr/>
      <dgm:t>
        <a:bodyPr/>
        <a:lstStyle/>
        <a:p>
          <a:endParaRPr lang="en-GB"/>
        </a:p>
      </dgm:t>
    </dgm:pt>
    <dgm:pt modelId="{0863DC64-13AD-4810-B798-EB9DCDFC25D5}" type="sibTrans" cxnId="{AEA31DCC-5E58-47B6-A42B-26E77C883F99}">
      <dgm:prSet/>
      <dgm:spPr/>
      <dgm:t>
        <a:bodyPr/>
        <a:lstStyle/>
        <a:p>
          <a:endParaRPr lang="en-GB"/>
        </a:p>
      </dgm:t>
    </dgm:pt>
    <dgm:pt modelId="{CC6D1367-73B1-49F6-8ED7-09176E69B577}" type="pres">
      <dgm:prSet presAssocID="{FBF6A985-60F5-4A0A-8EE8-A64531730AB2}" presName="compositeShape" presStyleCnt="0">
        <dgm:presLayoutVars>
          <dgm:dir/>
          <dgm:resizeHandles/>
        </dgm:presLayoutVars>
      </dgm:prSet>
      <dgm:spPr/>
      <dgm:t>
        <a:bodyPr/>
        <a:lstStyle/>
        <a:p>
          <a:endParaRPr lang="en-GB"/>
        </a:p>
      </dgm:t>
    </dgm:pt>
    <dgm:pt modelId="{8771BB49-33E0-4ADF-A806-46B27ED63EA4}" type="pres">
      <dgm:prSet presAssocID="{FBF6A985-60F5-4A0A-8EE8-A64531730AB2}" presName="pyramid" presStyleLbl="node1" presStyleIdx="0" presStyleCnt="1"/>
      <dgm:spPr/>
    </dgm:pt>
    <dgm:pt modelId="{64771AFC-419D-4B89-9876-80ACF7C631B5}" type="pres">
      <dgm:prSet presAssocID="{FBF6A985-60F5-4A0A-8EE8-A64531730AB2}" presName="theList" presStyleCnt="0"/>
      <dgm:spPr/>
    </dgm:pt>
    <dgm:pt modelId="{637EC9FD-42B0-4BCD-86EB-E6A59A3AC724}" type="pres">
      <dgm:prSet presAssocID="{D4FB5F5B-29F1-44DC-B432-14ACF15817F8}" presName="aNode" presStyleLbl="fgAcc1" presStyleIdx="0" presStyleCnt="3" custScaleX="264048">
        <dgm:presLayoutVars>
          <dgm:bulletEnabled val="1"/>
        </dgm:presLayoutVars>
      </dgm:prSet>
      <dgm:spPr/>
      <dgm:t>
        <a:bodyPr/>
        <a:lstStyle/>
        <a:p>
          <a:endParaRPr lang="en-GB"/>
        </a:p>
      </dgm:t>
    </dgm:pt>
    <dgm:pt modelId="{2DD4E222-0DCB-43DF-9978-08BE7B72D7E6}" type="pres">
      <dgm:prSet presAssocID="{D4FB5F5B-29F1-44DC-B432-14ACF15817F8}" presName="aSpace" presStyleCnt="0"/>
      <dgm:spPr/>
    </dgm:pt>
    <dgm:pt modelId="{2B2B5B58-B152-44B4-A011-C889E75BEBD3}" type="pres">
      <dgm:prSet presAssocID="{B6230AC4-45B0-44A1-9AD4-67BB7CB15D1F}" presName="aNode" presStyleLbl="fgAcc1" presStyleIdx="1" presStyleCnt="3" custScaleX="267558">
        <dgm:presLayoutVars>
          <dgm:bulletEnabled val="1"/>
        </dgm:presLayoutVars>
      </dgm:prSet>
      <dgm:spPr/>
      <dgm:t>
        <a:bodyPr/>
        <a:lstStyle/>
        <a:p>
          <a:endParaRPr lang="en-GB"/>
        </a:p>
      </dgm:t>
    </dgm:pt>
    <dgm:pt modelId="{146CAD76-D066-4EAE-9E4A-D522AEAC83B5}" type="pres">
      <dgm:prSet presAssocID="{B6230AC4-45B0-44A1-9AD4-67BB7CB15D1F}" presName="aSpace" presStyleCnt="0"/>
      <dgm:spPr/>
    </dgm:pt>
    <dgm:pt modelId="{0341B66F-0AA7-4080-8531-A72CA16F2D3F}" type="pres">
      <dgm:prSet presAssocID="{987910EC-F6DA-4E8F-911A-2E920609E8B2}" presName="aNode" presStyleLbl="fgAcc1" presStyleIdx="2" presStyleCnt="3" custScaleX="255018" custScaleY="216825">
        <dgm:presLayoutVars>
          <dgm:bulletEnabled val="1"/>
        </dgm:presLayoutVars>
      </dgm:prSet>
      <dgm:spPr/>
      <dgm:t>
        <a:bodyPr/>
        <a:lstStyle/>
        <a:p>
          <a:endParaRPr lang="en-GB"/>
        </a:p>
      </dgm:t>
    </dgm:pt>
    <dgm:pt modelId="{EBC6EB91-77F3-442D-B064-F31CCE798724}" type="pres">
      <dgm:prSet presAssocID="{987910EC-F6DA-4E8F-911A-2E920609E8B2}" presName="aSpace" presStyleCnt="0"/>
      <dgm:spPr/>
    </dgm:pt>
  </dgm:ptLst>
  <dgm:cxnLst>
    <dgm:cxn modelId="{33415CF6-475E-42B3-8BF2-1FAD3F0E5CAA}" type="presOf" srcId="{987910EC-F6DA-4E8F-911A-2E920609E8B2}" destId="{0341B66F-0AA7-4080-8531-A72CA16F2D3F}" srcOrd="0" destOrd="0" presId="urn:microsoft.com/office/officeart/2005/8/layout/pyramid2"/>
    <dgm:cxn modelId="{3302674D-7F02-4B35-9C88-77C18568374D}" type="presOf" srcId="{B6230AC4-45B0-44A1-9AD4-67BB7CB15D1F}" destId="{2B2B5B58-B152-44B4-A011-C889E75BEBD3}" srcOrd="0" destOrd="0" presId="urn:microsoft.com/office/officeart/2005/8/layout/pyramid2"/>
    <dgm:cxn modelId="{7F65684C-56B3-479E-B169-BD5077EA21D8}" type="presOf" srcId="{FBF6A985-60F5-4A0A-8EE8-A64531730AB2}" destId="{CC6D1367-73B1-49F6-8ED7-09176E69B577}" srcOrd="0" destOrd="0" presId="urn:microsoft.com/office/officeart/2005/8/layout/pyramid2"/>
    <dgm:cxn modelId="{7BF98173-D60D-474F-B313-20F7287C6B96}" srcId="{FBF6A985-60F5-4A0A-8EE8-A64531730AB2}" destId="{B6230AC4-45B0-44A1-9AD4-67BB7CB15D1F}" srcOrd="1" destOrd="0" parTransId="{79ABBBA6-4997-439B-83C0-47AD32DEC616}" sibTransId="{6FD172D5-093D-46C3-982C-B5851EB64747}"/>
    <dgm:cxn modelId="{AEA31DCC-5E58-47B6-A42B-26E77C883F99}" srcId="{FBF6A985-60F5-4A0A-8EE8-A64531730AB2}" destId="{987910EC-F6DA-4E8F-911A-2E920609E8B2}" srcOrd="2" destOrd="0" parTransId="{E5E08B44-42B5-4492-86EA-0F7F503C647C}" sibTransId="{0863DC64-13AD-4810-B798-EB9DCDFC25D5}"/>
    <dgm:cxn modelId="{46512882-CCE0-4B36-AC52-19866013DC51}" type="presOf" srcId="{D4FB5F5B-29F1-44DC-B432-14ACF15817F8}" destId="{637EC9FD-42B0-4BCD-86EB-E6A59A3AC724}" srcOrd="0" destOrd="0" presId="urn:microsoft.com/office/officeart/2005/8/layout/pyramid2"/>
    <dgm:cxn modelId="{44B66721-04C3-4CF6-833F-92F6733AC7E4}" srcId="{FBF6A985-60F5-4A0A-8EE8-A64531730AB2}" destId="{D4FB5F5B-29F1-44DC-B432-14ACF15817F8}" srcOrd="0" destOrd="0" parTransId="{8D604837-E7E7-47ED-8574-5432D71125DA}" sibTransId="{34AE826B-E02A-48C7-8C03-4FBEEEA4B839}"/>
    <dgm:cxn modelId="{BBB4B056-0A3C-4421-A27D-71DC43A12048}" type="presParOf" srcId="{CC6D1367-73B1-49F6-8ED7-09176E69B577}" destId="{8771BB49-33E0-4ADF-A806-46B27ED63EA4}" srcOrd="0" destOrd="0" presId="urn:microsoft.com/office/officeart/2005/8/layout/pyramid2"/>
    <dgm:cxn modelId="{F57DCD70-FE2D-4744-803B-AD2032ACE065}" type="presParOf" srcId="{CC6D1367-73B1-49F6-8ED7-09176E69B577}" destId="{64771AFC-419D-4B89-9876-80ACF7C631B5}" srcOrd="1" destOrd="0" presId="urn:microsoft.com/office/officeart/2005/8/layout/pyramid2"/>
    <dgm:cxn modelId="{030A82A2-1333-4F8D-A0DB-DFB423AC2F89}" type="presParOf" srcId="{64771AFC-419D-4B89-9876-80ACF7C631B5}" destId="{637EC9FD-42B0-4BCD-86EB-E6A59A3AC724}" srcOrd="0" destOrd="0" presId="urn:microsoft.com/office/officeart/2005/8/layout/pyramid2"/>
    <dgm:cxn modelId="{65C35B08-0B26-4FDD-80FD-CB3605D791A8}" type="presParOf" srcId="{64771AFC-419D-4B89-9876-80ACF7C631B5}" destId="{2DD4E222-0DCB-43DF-9978-08BE7B72D7E6}" srcOrd="1" destOrd="0" presId="urn:microsoft.com/office/officeart/2005/8/layout/pyramid2"/>
    <dgm:cxn modelId="{F6C89606-313B-45D6-A4BD-D2EAD5F1852D}" type="presParOf" srcId="{64771AFC-419D-4B89-9876-80ACF7C631B5}" destId="{2B2B5B58-B152-44B4-A011-C889E75BEBD3}" srcOrd="2" destOrd="0" presId="urn:microsoft.com/office/officeart/2005/8/layout/pyramid2"/>
    <dgm:cxn modelId="{5017BCC0-D2AE-4B99-8A96-C349BBBD0205}" type="presParOf" srcId="{64771AFC-419D-4B89-9876-80ACF7C631B5}" destId="{146CAD76-D066-4EAE-9E4A-D522AEAC83B5}" srcOrd="3" destOrd="0" presId="urn:microsoft.com/office/officeart/2005/8/layout/pyramid2"/>
    <dgm:cxn modelId="{1D729D21-5956-4CAC-9496-B1071F6E0F4C}" type="presParOf" srcId="{64771AFC-419D-4B89-9876-80ACF7C631B5}" destId="{0341B66F-0AA7-4080-8531-A72CA16F2D3F}" srcOrd="4" destOrd="0" presId="urn:microsoft.com/office/officeart/2005/8/layout/pyramid2"/>
    <dgm:cxn modelId="{DBD32DFE-0594-42F5-B88C-B9E09BD9250E}" type="presParOf" srcId="{64771AFC-419D-4B89-9876-80ACF7C631B5}" destId="{EBC6EB91-77F3-442D-B064-F31CCE798724}" srcOrd="5"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C00C8-37ED-4343-9DF1-7E279769D998}">
      <dsp:nvSpPr>
        <dsp:cNvPr id="0" name=""/>
        <dsp:cNvSpPr/>
      </dsp:nvSpPr>
      <dsp:spPr>
        <a:xfrm>
          <a:off x="1399591" y="0"/>
          <a:ext cx="5517232" cy="551723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FA8356-7592-4C22-8256-FD159D6232F9}">
      <dsp:nvSpPr>
        <dsp:cNvPr id="0" name=""/>
        <dsp:cNvSpPr/>
      </dsp:nvSpPr>
      <dsp:spPr>
        <a:xfrm>
          <a:off x="4158207" y="551958"/>
          <a:ext cx="3586200" cy="43588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Introduction</a:t>
          </a:r>
          <a:endParaRPr lang="en-GB" sz="1600" kern="1200" dirty="0"/>
        </a:p>
      </dsp:txBody>
      <dsp:txXfrm>
        <a:off x="4179485" y="573236"/>
        <a:ext cx="3543644" cy="393326"/>
      </dsp:txXfrm>
    </dsp:sp>
    <dsp:sp modelId="{8E7C3B70-2001-4EB5-8487-229C95D0226A}">
      <dsp:nvSpPr>
        <dsp:cNvPr id="0" name=""/>
        <dsp:cNvSpPr/>
      </dsp:nvSpPr>
      <dsp:spPr>
        <a:xfrm>
          <a:off x="4158207" y="1042327"/>
          <a:ext cx="3586200" cy="43588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Quality Assurance/Quality Control</a:t>
          </a:r>
          <a:endParaRPr lang="en-GB" sz="1600" kern="1200" dirty="0"/>
        </a:p>
      </dsp:txBody>
      <dsp:txXfrm>
        <a:off x="4179485" y="1063605"/>
        <a:ext cx="3543644" cy="393326"/>
      </dsp:txXfrm>
    </dsp:sp>
    <dsp:sp modelId="{AF21AD52-68A1-4CC0-9278-AEE65C457B71}">
      <dsp:nvSpPr>
        <dsp:cNvPr id="0" name=""/>
        <dsp:cNvSpPr/>
      </dsp:nvSpPr>
      <dsp:spPr>
        <a:xfrm>
          <a:off x="4158207" y="1532695"/>
          <a:ext cx="3586200" cy="43588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Dimensions of Quality in Education</a:t>
          </a:r>
          <a:endParaRPr lang="en-GB" sz="1600" kern="1200" dirty="0"/>
        </a:p>
      </dsp:txBody>
      <dsp:txXfrm>
        <a:off x="4179485" y="1553973"/>
        <a:ext cx="3543644" cy="393326"/>
      </dsp:txXfrm>
    </dsp:sp>
    <dsp:sp modelId="{1676E0E5-640C-4AE5-955B-C507ABEB648F}">
      <dsp:nvSpPr>
        <dsp:cNvPr id="0" name=""/>
        <dsp:cNvSpPr/>
      </dsp:nvSpPr>
      <dsp:spPr>
        <a:xfrm>
          <a:off x="4158207" y="2023063"/>
          <a:ext cx="3586200" cy="43588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Performance of Nigerian Universities</a:t>
          </a:r>
          <a:endParaRPr lang="en-GB" sz="1600" kern="1200" dirty="0"/>
        </a:p>
      </dsp:txBody>
      <dsp:txXfrm>
        <a:off x="4179485" y="2044341"/>
        <a:ext cx="3543644" cy="393326"/>
      </dsp:txXfrm>
    </dsp:sp>
    <dsp:sp modelId="{79F9DB59-F7EC-4B4C-AE27-1299F4031544}">
      <dsp:nvSpPr>
        <dsp:cNvPr id="0" name=""/>
        <dsp:cNvSpPr/>
      </dsp:nvSpPr>
      <dsp:spPr>
        <a:xfrm>
          <a:off x="4158207" y="2513431"/>
          <a:ext cx="3586200" cy="43588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Tools for QA/QC</a:t>
          </a:r>
          <a:endParaRPr lang="en-GB" sz="1600" kern="1200" dirty="0"/>
        </a:p>
      </dsp:txBody>
      <dsp:txXfrm>
        <a:off x="4179485" y="2534709"/>
        <a:ext cx="3543644" cy="393326"/>
      </dsp:txXfrm>
    </dsp:sp>
    <dsp:sp modelId="{93BB1CBC-1C3E-4F5E-94F4-501234FC69DC}">
      <dsp:nvSpPr>
        <dsp:cNvPr id="0" name=""/>
        <dsp:cNvSpPr/>
      </dsp:nvSpPr>
      <dsp:spPr>
        <a:xfrm>
          <a:off x="4158207" y="3003800"/>
          <a:ext cx="3586200" cy="43588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Usurpation of QA/QC</a:t>
          </a:r>
          <a:endParaRPr lang="en-GB" sz="1600" kern="1200" dirty="0"/>
        </a:p>
      </dsp:txBody>
      <dsp:txXfrm>
        <a:off x="4179485" y="3025078"/>
        <a:ext cx="3543644" cy="393326"/>
      </dsp:txXfrm>
    </dsp:sp>
    <dsp:sp modelId="{F93FC4AF-B4C0-481A-8D0F-DE88742EA55B}">
      <dsp:nvSpPr>
        <dsp:cNvPr id="0" name=""/>
        <dsp:cNvSpPr/>
      </dsp:nvSpPr>
      <dsp:spPr>
        <a:xfrm>
          <a:off x="4158207" y="3494168"/>
          <a:ext cx="3586200" cy="43588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Supremacy of Evaluation in QA/QC</a:t>
          </a:r>
          <a:endParaRPr lang="en-GB" sz="1600" kern="1200" dirty="0"/>
        </a:p>
      </dsp:txBody>
      <dsp:txXfrm>
        <a:off x="4179485" y="3515446"/>
        <a:ext cx="3543644" cy="393326"/>
      </dsp:txXfrm>
    </dsp:sp>
    <dsp:sp modelId="{A5661CD9-565A-4FB3-A222-9A1995003161}">
      <dsp:nvSpPr>
        <dsp:cNvPr id="0" name=""/>
        <dsp:cNvSpPr/>
      </dsp:nvSpPr>
      <dsp:spPr>
        <a:xfrm>
          <a:off x="4158207" y="3984536"/>
          <a:ext cx="3586200" cy="43588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Evaluation Models</a:t>
          </a:r>
          <a:endParaRPr lang="en-GB" sz="1600" kern="1200" dirty="0"/>
        </a:p>
      </dsp:txBody>
      <dsp:txXfrm>
        <a:off x="4179485" y="4005814"/>
        <a:ext cx="3543644" cy="393326"/>
      </dsp:txXfrm>
    </dsp:sp>
    <dsp:sp modelId="{504E0C2D-8938-4E92-8108-971FCE3879ED}">
      <dsp:nvSpPr>
        <dsp:cNvPr id="0" name=""/>
        <dsp:cNvSpPr/>
      </dsp:nvSpPr>
      <dsp:spPr>
        <a:xfrm>
          <a:off x="4158207" y="4474904"/>
          <a:ext cx="3586200" cy="43588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Conclusion </a:t>
          </a:r>
          <a:endParaRPr lang="en-GB" sz="1600" kern="1200" dirty="0"/>
        </a:p>
      </dsp:txBody>
      <dsp:txXfrm>
        <a:off x="4179485" y="4496182"/>
        <a:ext cx="3543644" cy="3933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A449A-997A-42A6-9CCB-613E7F96D214}">
      <dsp:nvSpPr>
        <dsp:cNvPr id="0" name=""/>
        <dsp:cNvSpPr/>
      </dsp:nvSpPr>
      <dsp:spPr>
        <a:xfrm>
          <a:off x="0" y="240"/>
          <a:ext cx="9144000" cy="2860101"/>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solidFill>
                <a:schemeClr val="bg1"/>
              </a:solidFill>
            </a:rPr>
            <a:t>Quality  is investment of excellent inputs and production of exceptional outcomes that are assessed in terms of the internal resources of an institution, such as student’s inclination to learning, staff productivity, number of faculties with terminal degrees, number of soft/hard copy  volumes in the library, reputation, and magnitude of endowments. </a:t>
          </a:r>
          <a:endParaRPr lang="en-GB" sz="2800" kern="1200" dirty="0">
            <a:solidFill>
              <a:schemeClr val="bg1"/>
            </a:solidFill>
          </a:endParaRPr>
        </a:p>
      </dsp:txBody>
      <dsp:txXfrm>
        <a:off x="139619" y="139859"/>
        <a:ext cx="8864762" cy="2580863"/>
      </dsp:txXfrm>
    </dsp:sp>
    <dsp:sp modelId="{83B601B0-8C23-442E-BAA7-28BDE57975AC}">
      <dsp:nvSpPr>
        <dsp:cNvPr id="0" name=""/>
        <dsp:cNvSpPr/>
      </dsp:nvSpPr>
      <dsp:spPr>
        <a:xfrm>
          <a:off x="0" y="2872913"/>
          <a:ext cx="9144000" cy="2860101"/>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solidFill>
                <a:schemeClr val="bg1"/>
              </a:solidFill>
            </a:rPr>
            <a:t>Quality is transformational, performance-oriented, outcome-based, and can best be measured in terms of the competencies that students gain from a university education.</a:t>
          </a:r>
        </a:p>
        <a:p>
          <a:pPr lvl="0" algn="l" defTabSz="1244600" rtl="0">
            <a:lnSpc>
              <a:spcPct val="90000"/>
            </a:lnSpc>
            <a:spcBef>
              <a:spcPct val="0"/>
            </a:spcBef>
            <a:spcAft>
              <a:spcPct val="35000"/>
            </a:spcAft>
          </a:pPr>
          <a:r>
            <a:rPr lang="en-GB" sz="2800" kern="1200" dirty="0" smtClean="0">
              <a:solidFill>
                <a:srgbClr val="FFFF00"/>
              </a:solidFill>
            </a:rPr>
            <a:t>What determines student’s inclination to learning?</a:t>
          </a:r>
          <a:endParaRPr lang="en-GB" sz="2800" kern="1200" dirty="0">
            <a:solidFill>
              <a:srgbClr val="FFFF00"/>
            </a:solidFill>
          </a:endParaRPr>
        </a:p>
      </dsp:txBody>
      <dsp:txXfrm>
        <a:off x="139619" y="3012532"/>
        <a:ext cx="8864762" cy="25808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5A313-5994-4D4C-8EE5-62479FBA0EEA}">
      <dsp:nvSpPr>
        <dsp:cNvPr id="0" name=""/>
        <dsp:cNvSpPr/>
      </dsp:nvSpPr>
      <dsp:spPr>
        <a:xfrm>
          <a:off x="171450" y="0"/>
          <a:ext cx="5334000" cy="533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9AB3D8-DAF5-4FB7-83DB-431DCDF713D3}">
      <dsp:nvSpPr>
        <dsp:cNvPr id="0" name=""/>
        <dsp:cNvSpPr/>
      </dsp:nvSpPr>
      <dsp:spPr>
        <a:xfrm>
          <a:off x="4" y="534532"/>
          <a:ext cx="9143990" cy="1845019"/>
        </a:xfrm>
        <a:prstGeom prst="roundRect">
          <a:avLst/>
        </a:prstGeom>
        <a:solidFill>
          <a:schemeClr val="tx2">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kern="1200" dirty="0" smtClean="0">
              <a:solidFill>
                <a:srgbClr val="C00000"/>
              </a:solidFill>
            </a:rPr>
            <a:t>Self-discipline:</a:t>
          </a:r>
          <a:r>
            <a:rPr lang="en-GB" sz="2800" kern="1200" dirty="0" smtClean="0"/>
            <a:t> is the ability to and the actual commitment to make oneself do what one should do, exactly how and when he should do it, irrespective of whether he feels like doing it or not.</a:t>
          </a:r>
          <a:endParaRPr lang="en-GB" sz="2800" kern="1200" dirty="0"/>
        </a:p>
      </dsp:txBody>
      <dsp:txXfrm>
        <a:off x="90070" y="624598"/>
        <a:ext cx="8963858" cy="1664887"/>
      </dsp:txXfrm>
    </dsp:sp>
    <dsp:sp modelId="{F58DD50D-6B31-45E2-8C4D-716D8805AF4C}">
      <dsp:nvSpPr>
        <dsp:cNvPr id="0" name=""/>
        <dsp:cNvSpPr/>
      </dsp:nvSpPr>
      <dsp:spPr>
        <a:xfrm>
          <a:off x="142849" y="2505868"/>
          <a:ext cx="8858301" cy="2167281"/>
        </a:xfrm>
        <a:prstGeom prst="roundRect">
          <a:avLst/>
        </a:prstGeom>
        <a:solidFill>
          <a:schemeClr val="tx2">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kern="1200" dirty="0" smtClean="0">
              <a:solidFill>
                <a:srgbClr val="C00000"/>
              </a:solidFill>
            </a:rPr>
            <a:t>Persistence:</a:t>
          </a:r>
          <a:r>
            <a:rPr lang="en-GB" sz="2800" kern="1200" dirty="0" smtClean="0"/>
            <a:t> is the indomitable willpower, unshakable determination, irrepressible commitment, absolute dedication, relentless pursuit, continuous and ever-increasing confidence and resolute action in the direction of one’s goal until it is satisfactorily achieved.</a:t>
          </a:r>
          <a:endParaRPr lang="en-US" sz="2800" kern="1200" dirty="0"/>
        </a:p>
      </dsp:txBody>
      <dsp:txXfrm>
        <a:off x="248647" y="2611666"/>
        <a:ext cx="8646705" cy="19556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5A313-5994-4D4C-8EE5-62479FBA0EEA}">
      <dsp:nvSpPr>
        <dsp:cNvPr id="0" name=""/>
        <dsp:cNvSpPr/>
      </dsp:nvSpPr>
      <dsp:spPr>
        <a:xfrm>
          <a:off x="171450" y="0"/>
          <a:ext cx="5334000" cy="533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8DD50D-6B31-45E2-8C4D-716D8805AF4C}">
      <dsp:nvSpPr>
        <dsp:cNvPr id="0" name=""/>
        <dsp:cNvSpPr/>
      </dsp:nvSpPr>
      <dsp:spPr>
        <a:xfrm>
          <a:off x="142849" y="536908"/>
          <a:ext cx="8858301" cy="3957540"/>
        </a:xfrm>
        <a:prstGeom prst="roundRect">
          <a:avLst/>
        </a:prstGeom>
        <a:solidFill>
          <a:schemeClr val="tx2">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kern="1200" dirty="0" smtClean="0">
              <a:solidFill>
                <a:srgbClr val="C00000"/>
              </a:solidFill>
            </a:rPr>
            <a:t>“Intelligence:</a:t>
          </a:r>
          <a:r>
            <a:rPr lang="en-GB" sz="2800" kern="1200" dirty="0" smtClean="0"/>
            <a:t> is the general mental ability to learn, solve novel problems, educe relationships, quickly process information accurately, think rationally, act purposefully, originate useful ideas, and adapt most effectively to one’s environments” (Kpolovie, 2005).</a:t>
          </a:r>
          <a:endParaRPr lang="en-US" sz="2800" kern="1200" dirty="0"/>
        </a:p>
      </dsp:txBody>
      <dsp:txXfrm>
        <a:off x="336040" y="730099"/>
        <a:ext cx="8471919" cy="35711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156C1-6853-466C-95BE-E517B8F889C3}">
      <dsp:nvSpPr>
        <dsp:cNvPr id="0" name=""/>
        <dsp:cNvSpPr/>
      </dsp:nvSpPr>
      <dsp:spPr>
        <a:xfrm>
          <a:off x="4461" y="2745"/>
          <a:ext cx="9135077" cy="1320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b="1" i="1" kern="1200" dirty="0" smtClean="0">
              <a:solidFill>
                <a:srgbClr val="C00000"/>
              </a:solidFill>
            </a:rPr>
            <a:t>Students</a:t>
          </a:r>
          <a:r>
            <a:rPr lang="en-GB" sz="2600" b="1" kern="1200" dirty="0" smtClean="0">
              <a:solidFill>
                <a:schemeClr val="tx1"/>
              </a:solidFill>
            </a:rPr>
            <a:t> are most likely to judge quality as fitness for purpose (i.e., whether the educational experiences have met their expectations); </a:t>
          </a:r>
          <a:endParaRPr lang="en-GB" sz="2600" kern="1200" dirty="0">
            <a:solidFill>
              <a:schemeClr val="tx1"/>
            </a:solidFill>
          </a:endParaRPr>
        </a:p>
      </dsp:txBody>
      <dsp:txXfrm>
        <a:off x="68932" y="67216"/>
        <a:ext cx="9006135" cy="1191758"/>
      </dsp:txXfrm>
    </dsp:sp>
    <dsp:sp modelId="{C2B14AA9-85D5-4A57-B6D3-8E5B5504059F}">
      <dsp:nvSpPr>
        <dsp:cNvPr id="0" name=""/>
        <dsp:cNvSpPr/>
      </dsp:nvSpPr>
      <dsp:spPr>
        <a:xfrm>
          <a:off x="4461" y="1389481"/>
          <a:ext cx="9135077" cy="1320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GB" sz="2400" b="1" i="1" kern="1200" dirty="0" smtClean="0">
              <a:solidFill>
                <a:srgbClr val="C00000"/>
              </a:solidFill>
            </a:rPr>
            <a:t>Faculty members</a:t>
          </a:r>
          <a:r>
            <a:rPr lang="en-GB" sz="2400" b="1" kern="1200" dirty="0" smtClean="0">
              <a:solidFill>
                <a:srgbClr val="C00000"/>
              </a:solidFill>
            </a:rPr>
            <a:t> </a:t>
          </a:r>
          <a:r>
            <a:rPr lang="en-GB" sz="2400" b="1" kern="1200" dirty="0" smtClean="0">
              <a:solidFill>
                <a:schemeClr val="tx1"/>
              </a:solidFill>
            </a:rPr>
            <a:t>are apt to measure quality in terms of inputs and outputs (such as research dollars and productivity, number of publications, number of courses taught, etc.) as well as outcomes like improved </a:t>
          </a:r>
          <a:r>
            <a:rPr lang="en-GB" sz="2400" b="1" kern="1200" dirty="0" smtClean="0">
              <a:solidFill>
                <a:schemeClr val="tx1"/>
              </a:solidFill>
            </a:rPr>
            <a:t>student’s </a:t>
          </a:r>
          <a:r>
            <a:rPr lang="en-GB" sz="2400" b="1" kern="1200" dirty="0" smtClean="0">
              <a:solidFill>
                <a:schemeClr val="tx1"/>
              </a:solidFill>
            </a:rPr>
            <a:t>learning. </a:t>
          </a:r>
          <a:endParaRPr lang="en-GB" sz="2400" kern="1200" dirty="0">
            <a:solidFill>
              <a:schemeClr val="tx1"/>
            </a:solidFill>
          </a:endParaRPr>
        </a:p>
      </dsp:txBody>
      <dsp:txXfrm>
        <a:off x="68932" y="1453952"/>
        <a:ext cx="9006135" cy="1191758"/>
      </dsp:txXfrm>
    </dsp:sp>
    <dsp:sp modelId="{95A7F36E-F6BF-4DDE-8361-A08FE2BDF939}">
      <dsp:nvSpPr>
        <dsp:cNvPr id="0" name=""/>
        <dsp:cNvSpPr/>
      </dsp:nvSpPr>
      <dsp:spPr>
        <a:xfrm>
          <a:off x="4461" y="2776217"/>
          <a:ext cx="9135077" cy="1320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GB" sz="2400" b="1" i="1" kern="1200" dirty="0" smtClean="0">
              <a:solidFill>
                <a:srgbClr val="C00000"/>
              </a:solidFill>
            </a:rPr>
            <a:t>External stakeholders</a:t>
          </a:r>
          <a:r>
            <a:rPr lang="en-GB" sz="2400" b="1" kern="1200" dirty="0" smtClean="0">
              <a:solidFill>
                <a:srgbClr val="C00000"/>
              </a:solidFill>
            </a:rPr>
            <a:t> </a:t>
          </a:r>
          <a:r>
            <a:rPr lang="en-GB" sz="2400" b="1" kern="1200" dirty="0" smtClean="0">
              <a:solidFill>
                <a:schemeClr val="tx1"/>
              </a:solidFill>
            </a:rPr>
            <a:t>like the government and the public would judge quality as value for money and achieving more with less.</a:t>
          </a:r>
          <a:endParaRPr lang="en-GB" sz="2400" kern="1200" dirty="0">
            <a:solidFill>
              <a:schemeClr val="tx1"/>
            </a:solidFill>
          </a:endParaRPr>
        </a:p>
      </dsp:txBody>
      <dsp:txXfrm>
        <a:off x="68932" y="2840688"/>
        <a:ext cx="9006135" cy="1191758"/>
      </dsp:txXfrm>
    </dsp:sp>
    <dsp:sp modelId="{4BA101CF-FA92-4511-B0CB-63605B45DF7B}">
      <dsp:nvSpPr>
        <dsp:cNvPr id="0" name=""/>
        <dsp:cNvSpPr/>
      </dsp:nvSpPr>
      <dsp:spPr>
        <a:xfrm>
          <a:off x="4461" y="4162953"/>
          <a:ext cx="9135077" cy="1320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GB" sz="2400" b="1" i="1" kern="1200" dirty="0" smtClean="0">
              <a:solidFill>
                <a:srgbClr val="C00000"/>
              </a:solidFill>
            </a:rPr>
            <a:t>Employers of labour </a:t>
          </a:r>
          <a:r>
            <a:rPr lang="en-GB" sz="2400" b="1" kern="1200" dirty="0" smtClean="0">
              <a:solidFill>
                <a:schemeClr val="tx1"/>
              </a:solidFill>
            </a:rPr>
            <a:t>judge quality in terms of whether each university graduate possesses the requisite skills needed by industries.  </a:t>
          </a:r>
          <a:endParaRPr lang="en-GB" sz="2400" kern="1200" dirty="0">
            <a:solidFill>
              <a:schemeClr val="tx1"/>
            </a:solidFill>
          </a:endParaRPr>
        </a:p>
      </dsp:txBody>
      <dsp:txXfrm>
        <a:off x="68932" y="4227424"/>
        <a:ext cx="9006135" cy="11917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99BCA-49AE-4785-BD51-D352A9BBC9D4}">
      <dsp:nvSpPr>
        <dsp:cNvPr id="0" name=""/>
        <dsp:cNvSpPr/>
      </dsp:nvSpPr>
      <dsp:spPr>
        <a:xfrm>
          <a:off x="685799" y="0"/>
          <a:ext cx="7772400" cy="566124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CF812A-07A6-42F6-967B-B121DA5AD516}">
      <dsp:nvSpPr>
        <dsp:cNvPr id="0" name=""/>
        <dsp:cNvSpPr/>
      </dsp:nvSpPr>
      <dsp:spPr>
        <a:xfrm>
          <a:off x="4421" y="1340764"/>
          <a:ext cx="1926501" cy="29797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 Are the objectives of the institution appropriate?</a:t>
          </a:r>
          <a:r>
            <a:rPr lang="en-GB" sz="2000" kern="1200" dirty="0" smtClean="0"/>
            <a:t> </a:t>
          </a:r>
          <a:endParaRPr lang="en-GB" sz="2000" kern="1200" dirty="0"/>
        </a:p>
      </dsp:txBody>
      <dsp:txXfrm>
        <a:off x="98465" y="1434808"/>
        <a:ext cx="1738413" cy="2791630"/>
      </dsp:txXfrm>
    </dsp:sp>
    <dsp:sp modelId="{1C57E99F-2C65-4CF4-A95E-22E6343398BC}">
      <dsp:nvSpPr>
        <dsp:cNvPr id="0" name=""/>
        <dsp:cNvSpPr/>
      </dsp:nvSpPr>
      <dsp:spPr>
        <a:xfrm>
          <a:off x="2015419" y="1340764"/>
          <a:ext cx="1689943" cy="29797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Are its plans suitable for attaining the objectives?</a:t>
          </a:r>
          <a:r>
            <a:rPr lang="en-GB" sz="2200" kern="1200" dirty="0" smtClean="0"/>
            <a:t> </a:t>
          </a:r>
          <a:endParaRPr lang="en-GB" sz="2200" kern="1200" dirty="0"/>
        </a:p>
      </dsp:txBody>
      <dsp:txXfrm>
        <a:off x="2097915" y="1423260"/>
        <a:ext cx="1524951" cy="2814726"/>
      </dsp:txXfrm>
    </dsp:sp>
    <dsp:sp modelId="{9616EADD-2036-4D97-BFEC-513DDD65FD74}">
      <dsp:nvSpPr>
        <dsp:cNvPr id="0" name=""/>
        <dsp:cNvSpPr/>
      </dsp:nvSpPr>
      <dsp:spPr>
        <a:xfrm>
          <a:off x="3789860" y="1412775"/>
          <a:ext cx="1800837" cy="28356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sz="2300" kern="1200" dirty="0" smtClean="0"/>
            <a:t>Are all its actions in conformity with the plans? </a:t>
          </a:r>
          <a:endParaRPr lang="en-GB" sz="2300" kern="1200" dirty="0"/>
        </a:p>
      </dsp:txBody>
      <dsp:txXfrm>
        <a:off x="3877770" y="1500685"/>
        <a:ext cx="1625017" cy="2659876"/>
      </dsp:txXfrm>
    </dsp:sp>
    <dsp:sp modelId="{53EA166D-0C2B-42FC-98FB-54D6DA537DAB}">
      <dsp:nvSpPr>
        <dsp:cNvPr id="0" name=""/>
        <dsp:cNvSpPr/>
      </dsp:nvSpPr>
      <dsp:spPr>
        <a:xfrm>
          <a:off x="5675195" y="1484786"/>
          <a:ext cx="1689943" cy="26916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 Are its actions effective in achieving its objectives? </a:t>
          </a:r>
          <a:endParaRPr lang="en-GB" sz="2400" kern="1200" dirty="0"/>
        </a:p>
      </dsp:txBody>
      <dsp:txXfrm>
        <a:off x="5757691" y="1567282"/>
        <a:ext cx="1524951" cy="2526682"/>
      </dsp:txXfrm>
    </dsp:sp>
    <dsp:sp modelId="{19A2A78C-A7D3-41B3-B67E-96715551065C}">
      <dsp:nvSpPr>
        <dsp:cNvPr id="0" name=""/>
        <dsp:cNvSpPr/>
      </dsp:nvSpPr>
      <dsp:spPr>
        <a:xfrm>
          <a:off x="7449635" y="1556786"/>
          <a:ext cx="1689943" cy="25476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sz="2300" kern="1200" dirty="0" smtClean="0"/>
            <a:t> Are the objectives totally actualized timely?</a:t>
          </a:r>
          <a:endParaRPr lang="en-GB" sz="2300" kern="1200" dirty="0"/>
        </a:p>
      </dsp:txBody>
      <dsp:txXfrm>
        <a:off x="7532131" y="1639282"/>
        <a:ext cx="1524951" cy="23826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F9CF4-3252-4A62-9B12-22EB2F5643B6}">
      <dsp:nvSpPr>
        <dsp:cNvPr id="0" name=""/>
        <dsp:cNvSpPr/>
      </dsp:nvSpPr>
      <dsp:spPr>
        <a:xfrm>
          <a:off x="4115" y="144018"/>
          <a:ext cx="2465986" cy="16339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GB" sz="2800" kern="1200" dirty="0" smtClean="0"/>
            <a:t>43rd among 52 African countries in </a:t>
          </a:r>
          <a:r>
            <a:rPr lang="en-GB" sz="2800" b="1" i="1" kern="1200" dirty="0" smtClean="0"/>
            <a:t>Appendix A</a:t>
          </a:r>
          <a:r>
            <a:rPr lang="en-GB" sz="2800" kern="1200" dirty="0" smtClean="0"/>
            <a:t>.</a:t>
          </a:r>
          <a:endParaRPr lang="en-GB" sz="2800" kern="1200" dirty="0"/>
        </a:p>
      </dsp:txBody>
      <dsp:txXfrm>
        <a:off x="51972" y="191875"/>
        <a:ext cx="2370272" cy="1538248"/>
      </dsp:txXfrm>
    </dsp:sp>
    <dsp:sp modelId="{A6295D77-0549-46CB-9752-F13BBFA88F67}">
      <dsp:nvSpPr>
        <dsp:cNvPr id="0" name=""/>
        <dsp:cNvSpPr/>
      </dsp:nvSpPr>
      <dsp:spPr>
        <a:xfrm>
          <a:off x="2876114" y="144018"/>
          <a:ext cx="3688813" cy="21927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GB" sz="2400" kern="1200" dirty="0" smtClean="0"/>
            <a:t>No university in Nigeria qualified to make the top best 3000 universities in the world as objectively ranked by the </a:t>
          </a:r>
          <a:endParaRPr lang="en-GB" sz="2400" kern="1200" dirty="0"/>
        </a:p>
      </dsp:txBody>
      <dsp:txXfrm>
        <a:off x="2940337" y="208241"/>
        <a:ext cx="3560367" cy="2064278"/>
      </dsp:txXfrm>
    </dsp:sp>
    <dsp:sp modelId="{634C4FC3-AEB8-41FB-B248-634DA27B6B16}">
      <dsp:nvSpPr>
        <dsp:cNvPr id="0" name=""/>
        <dsp:cNvSpPr/>
      </dsp:nvSpPr>
      <dsp:spPr>
        <a:xfrm>
          <a:off x="3244995" y="2336742"/>
          <a:ext cx="368881" cy="568704"/>
        </a:xfrm>
        <a:custGeom>
          <a:avLst/>
          <a:gdLst/>
          <a:ahLst/>
          <a:cxnLst/>
          <a:rect l="0" t="0" r="0" b="0"/>
          <a:pathLst>
            <a:path>
              <a:moveTo>
                <a:pt x="0" y="0"/>
              </a:moveTo>
              <a:lnTo>
                <a:pt x="0" y="568704"/>
              </a:lnTo>
              <a:lnTo>
                <a:pt x="368881" y="5687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56C009-E3E9-4092-944E-29A2EABEAB37}">
      <dsp:nvSpPr>
        <dsp:cNvPr id="0" name=""/>
        <dsp:cNvSpPr/>
      </dsp:nvSpPr>
      <dsp:spPr>
        <a:xfrm>
          <a:off x="3613876" y="2539748"/>
          <a:ext cx="5310999" cy="731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GB" sz="2400" kern="1200" dirty="0" smtClean="0"/>
            <a:t>Academic Ranking of World Universities (</a:t>
          </a:r>
          <a:r>
            <a:rPr lang="en-GB" sz="2400" b="1" i="1" kern="1200" dirty="0" smtClean="0"/>
            <a:t>Appendix B</a:t>
          </a:r>
          <a:r>
            <a:rPr lang="en-GB" sz="2200" kern="1200" dirty="0" smtClean="0"/>
            <a:t>); </a:t>
          </a:r>
          <a:endParaRPr lang="en-GB" sz="2200" kern="1200" dirty="0"/>
        </a:p>
      </dsp:txBody>
      <dsp:txXfrm>
        <a:off x="3635298" y="2561170"/>
        <a:ext cx="5268155" cy="688553"/>
      </dsp:txXfrm>
    </dsp:sp>
    <dsp:sp modelId="{630CF13E-DD49-402F-975A-06D8767B991E}">
      <dsp:nvSpPr>
        <dsp:cNvPr id="0" name=""/>
        <dsp:cNvSpPr/>
      </dsp:nvSpPr>
      <dsp:spPr>
        <a:xfrm>
          <a:off x="3244995" y="2336742"/>
          <a:ext cx="368881" cy="1543421"/>
        </a:xfrm>
        <a:custGeom>
          <a:avLst/>
          <a:gdLst/>
          <a:ahLst/>
          <a:cxnLst/>
          <a:rect l="0" t="0" r="0" b="0"/>
          <a:pathLst>
            <a:path>
              <a:moveTo>
                <a:pt x="0" y="0"/>
              </a:moveTo>
              <a:lnTo>
                <a:pt x="0" y="1543421"/>
              </a:lnTo>
              <a:lnTo>
                <a:pt x="368881" y="15434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FC2D9-EA31-4CE7-9FBC-298451199D1B}">
      <dsp:nvSpPr>
        <dsp:cNvPr id="0" name=""/>
        <dsp:cNvSpPr/>
      </dsp:nvSpPr>
      <dsp:spPr>
        <a:xfrm>
          <a:off x="3613876" y="3474152"/>
          <a:ext cx="4542941" cy="8120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GB" sz="2500" kern="1200" dirty="0" smtClean="0"/>
            <a:t>QS World University Rankings (</a:t>
          </a:r>
          <a:r>
            <a:rPr lang="en-GB" sz="2500" b="1" i="1" kern="1200" dirty="0" smtClean="0"/>
            <a:t>Appendix C</a:t>
          </a:r>
          <a:r>
            <a:rPr lang="en-GB" sz="2500" kern="1200" dirty="0" smtClean="0"/>
            <a:t>); </a:t>
          </a:r>
          <a:endParaRPr lang="en-GB" sz="2500" kern="1200" dirty="0"/>
        </a:p>
      </dsp:txBody>
      <dsp:txXfrm>
        <a:off x="3637659" y="3497935"/>
        <a:ext cx="4495375" cy="764457"/>
      </dsp:txXfrm>
    </dsp:sp>
    <dsp:sp modelId="{81FCECEC-3A72-4E99-ACA9-B1D423EF4539}">
      <dsp:nvSpPr>
        <dsp:cNvPr id="0" name=""/>
        <dsp:cNvSpPr/>
      </dsp:nvSpPr>
      <dsp:spPr>
        <a:xfrm>
          <a:off x="3244995" y="2336742"/>
          <a:ext cx="368881" cy="2558451"/>
        </a:xfrm>
        <a:custGeom>
          <a:avLst/>
          <a:gdLst/>
          <a:ahLst/>
          <a:cxnLst/>
          <a:rect l="0" t="0" r="0" b="0"/>
          <a:pathLst>
            <a:path>
              <a:moveTo>
                <a:pt x="0" y="0"/>
              </a:moveTo>
              <a:lnTo>
                <a:pt x="0" y="2558451"/>
              </a:lnTo>
              <a:lnTo>
                <a:pt x="368881" y="2558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E32DD4-1079-4642-B09B-B057A139C915}">
      <dsp:nvSpPr>
        <dsp:cNvPr id="0" name=""/>
        <dsp:cNvSpPr/>
      </dsp:nvSpPr>
      <dsp:spPr>
        <a:xfrm>
          <a:off x="3613876" y="4489181"/>
          <a:ext cx="5294746" cy="8120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GB" sz="2500" kern="1200" dirty="0" smtClean="0"/>
            <a:t>Times Higher Education World University Rankings (</a:t>
          </a:r>
          <a:r>
            <a:rPr lang="en-GB" sz="2500" b="1" i="1" kern="1200" dirty="0" smtClean="0"/>
            <a:t>Appendix D</a:t>
          </a:r>
          <a:r>
            <a:rPr lang="en-GB" sz="2500" kern="1200" dirty="0" smtClean="0"/>
            <a:t>)</a:t>
          </a:r>
          <a:endParaRPr lang="en-GB" sz="2500" kern="1200" dirty="0"/>
        </a:p>
      </dsp:txBody>
      <dsp:txXfrm>
        <a:off x="3637659" y="4512964"/>
        <a:ext cx="5247180" cy="76445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247DB-4363-45D6-8A91-39AF4094F63C}">
      <dsp:nvSpPr>
        <dsp:cNvPr id="0" name=""/>
        <dsp:cNvSpPr/>
      </dsp:nvSpPr>
      <dsp:spPr>
        <a:xfrm>
          <a:off x="1919" y="0"/>
          <a:ext cx="2986980" cy="5486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rtl="0">
            <a:lnSpc>
              <a:spcPct val="90000"/>
            </a:lnSpc>
            <a:spcBef>
              <a:spcPct val="0"/>
            </a:spcBef>
            <a:spcAft>
              <a:spcPct val="35000"/>
            </a:spcAft>
          </a:pPr>
          <a:endParaRPr lang="en-GB" sz="6500" kern="1200" dirty="0"/>
        </a:p>
      </dsp:txBody>
      <dsp:txXfrm>
        <a:off x="1919" y="2194560"/>
        <a:ext cx="2986980" cy="2194560"/>
      </dsp:txXfrm>
    </dsp:sp>
    <dsp:sp modelId="{693AF758-B4D0-475E-BC7E-D9E80718C0A8}">
      <dsp:nvSpPr>
        <dsp:cNvPr id="0" name=""/>
        <dsp:cNvSpPr/>
      </dsp:nvSpPr>
      <dsp:spPr>
        <a:xfrm>
          <a:off x="581924" y="329184"/>
          <a:ext cx="1826971" cy="182697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5346A1-C1B2-444B-B3DF-2E94F49D8A0F}">
      <dsp:nvSpPr>
        <dsp:cNvPr id="0" name=""/>
        <dsp:cNvSpPr/>
      </dsp:nvSpPr>
      <dsp:spPr>
        <a:xfrm>
          <a:off x="3078509" y="0"/>
          <a:ext cx="2986980" cy="5486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rPr>
            <a:t>There is no Nigerian university that its products qualified to fly the most respected Nigerian Flag  as we have seen from </a:t>
          </a:r>
          <a:r>
            <a:rPr lang="en-GB" sz="2000" b="1" i="1" kern="1200" dirty="0" smtClean="0">
              <a:solidFill>
                <a:schemeClr val="tx1"/>
              </a:solidFill>
            </a:rPr>
            <a:t>Appendices B, C and D</a:t>
          </a:r>
          <a:r>
            <a:rPr lang="en-GB" sz="2000" kern="1200" dirty="0" smtClean="0">
              <a:solidFill>
                <a:schemeClr val="tx1"/>
              </a:solidFill>
            </a:rPr>
            <a:t> in the midst of best 3000 universities in the world</a:t>
          </a:r>
          <a:r>
            <a:rPr lang="en-GB" sz="1500" kern="1200" dirty="0" smtClean="0"/>
            <a:t>. </a:t>
          </a:r>
          <a:endParaRPr lang="en-GB" sz="1500" kern="1200" dirty="0"/>
        </a:p>
      </dsp:txBody>
      <dsp:txXfrm>
        <a:off x="3078509" y="2194560"/>
        <a:ext cx="2986980" cy="2194560"/>
      </dsp:txXfrm>
    </dsp:sp>
    <dsp:sp modelId="{7D628EA5-38C9-4CBC-B8E8-B5177FA90EF3}">
      <dsp:nvSpPr>
        <dsp:cNvPr id="0" name=""/>
        <dsp:cNvSpPr/>
      </dsp:nvSpPr>
      <dsp:spPr>
        <a:xfrm>
          <a:off x="3950701" y="401221"/>
          <a:ext cx="1197360" cy="115212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0497CE-3BD9-4512-9D15-977F3BAD1A9F}">
      <dsp:nvSpPr>
        <dsp:cNvPr id="0" name=""/>
        <dsp:cNvSpPr/>
      </dsp:nvSpPr>
      <dsp:spPr>
        <a:xfrm>
          <a:off x="6155099" y="0"/>
          <a:ext cx="2986980" cy="5486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rPr>
            <a:t>The question that is begging for answers here is: Why is it that the Performance Dimension of Quality of Nigerian universities is so poor that none of them was able to fly our National Flag among the topmost </a:t>
          </a:r>
          <a:r>
            <a:rPr lang="en-GB" sz="2000" kern="1200" dirty="0" smtClean="0">
              <a:solidFill>
                <a:schemeClr val="tx1"/>
              </a:solidFill>
            </a:rPr>
            <a:t>best 3000 </a:t>
          </a:r>
          <a:r>
            <a:rPr lang="en-GB" sz="2000" kern="1200" dirty="0" smtClean="0">
              <a:solidFill>
                <a:schemeClr val="tx1"/>
              </a:solidFill>
            </a:rPr>
            <a:t>universities in the world? </a:t>
          </a:r>
          <a:endParaRPr lang="en-GB" sz="2000" kern="1200" dirty="0">
            <a:solidFill>
              <a:schemeClr val="tx1"/>
            </a:solidFill>
          </a:endParaRPr>
        </a:p>
      </dsp:txBody>
      <dsp:txXfrm>
        <a:off x="6155099" y="2194560"/>
        <a:ext cx="2986980" cy="2194560"/>
      </dsp:txXfrm>
    </dsp:sp>
    <dsp:sp modelId="{4BBB06FD-4F21-4E53-9BBB-B93812CB00A6}">
      <dsp:nvSpPr>
        <dsp:cNvPr id="0" name=""/>
        <dsp:cNvSpPr/>
      </dsp:nvSpPr>
      <dsp:spPr>
        <a:xfrm>
          <a:off x="6975040" y="401221"/>
          <a:ext cx="1197360" cy="115212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3692D5-085C-403E-8AFF-911BBF69406E}">
      <dsp:nvSpPr>
        <dsp:cNvPr id="0" name=""/>
        <dsp:cNvSpPr/>
      </dsp:nvSpPr>
      <dsp:spPr>
        <a:xfrm>
          <a:off x="362563" y="4865712"/>
          <a:ext cx="8412480" cy="411875"/>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1D730-8A6B-43BE-910C-8BCAA23A746F}">
      <dsp:nvSpPr>
        <dsp:cNvPr id="0" name=""/>
        <dsp:cNvSpPr/>
      </dsp:nvSpPr>
      <dsp:spPr>
        <a:xfrm>
          <a:off x="1" y="3464"/>
          <a:ext cx="9143997" cy="3732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GB" sz="2400" b="1" kern="1200" dirty="0" smtClean="0"/>
            <a:t>Virtual lack of  QA/QC</a:t>
          </a:r>
          <a:endParaRPr lang="en-GB" sz="2400" kern="1200" dirty="0"/>
        </a:p>
      </dsp:txBody>
      <dsp:txXfrm>
        <a:off x="186631" y="3464"/>
        <a:ext cx="8770737" cy="373260"/>
      </dsp:txXfrm>
    </dsp:sp>
    <dsp:sp modelId="{4379D083-A89D-496D-BA73-7DAE673CA7A0}">
      <dsp:nvSpPr>
        <dsp:cNvPr id="0" name=""/>
        <dsp:cNvSpPr/>
      </dsp:nvSpPr>
      <dsp:spPr>
        <a:xfrm>
          <a:off x="2" y="404014"/>
          <a:ext cx="9143997" cy="3732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GB" sz="2400" b="1" kern="1200" dirty="0" smtClean="0">
              <a:solidFill>
                <a:schemeClr val="tx1"/>
              </a:solidFill>
            </a:rPr>
            <a:t>Poor education funding</a:t>
          </a:r>
          <a:endParaRPr lang="en-GB" sz="2400" kern="1200" dirty="0">
            <a:solidFill>
              <a:schemeClr val="tx1"/>
            </a:solidFill>
          </a:endParaRPr>
        </a:p>
      </dsp:txBody>
      <dsp:txXfrm>
        <a:off x="186632" y="404014"/>
        <a:ext cx="8770737" cy="373260"/>
      </dsp:txXfrm>
    </dsp:sp>
    <dsp:sp modelId="{27293C22-5B5D-44A4-BC3C-A2DB4549F90A}">
      <dsp:nvSpPr>
        <dsp:cNvPr id="0" name=""/>
        <dsp:cNvSpPr/>
      </dsp:nvSpPr>
      <dsp:spPr>
        <a:xfrm>
          <a:off x="1" y="854499"/>
          <a:ext cx="9143997" cy="3732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GB" sz="2400" b="1" kern="1200" dirty="0" smtClean="0"/>
            <a:t>Absence of Evaluation Models and Designs</a:t>
          </a:r>
          <a:endParaRPr lang="en-GB" sz="2400" kern="1200" dirty="0"/>
        </a:p>
      </dsp:txBody>
      <dsp:txXfrm>
        <a:off x="186631" y="854499"/>
        <a:ext cx="8770737" cy="373260"/>
      </dsp:txXfrm>
    </dsp:sp>
    <dsp:sp modelId="{AD9978E1-16A8-4687-A51A-4AB43158CF84}">
      <dsp:nvSpPr>
        <dsp:cNvPr id="0" name=""/>
        <dsp:cNvSpPr/>
      </dsp:nvSpPr>
      <dsp:spPr>
        <a:xfrm>
          <a:off x="1" y="1280017"/>
          <a:ext cx="9143997" cy="3732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GB" sz="2400" b="1" kern="1200" dirty="0" smtClean="0">
              <a:solidFill>
                <a:schemeClr val="tx1"/>
              </a:solidFill>
            </a:rPr>
            <a:t>Lack of employment opportunities </a:t>
          </a:r>
          <a:endParaRPr lang="en-GB" sz="2400" kern="1200" dirty="0">
            <a:solidFill>
              <a:schemeClr val="tx1"/>
            </a:solidFill>
          </a:endParaRPr>
        </a:p>
      </dsp:txBody>
      <dsp:txXfrm>
        <a:off x="186631" y="1280017"/>
        <a:ext cx="8770737" cy="373260"/>
      </dsp:txXfrm>
    </dsp:sp>
    <dsp:sp modelId="{B1CF3198-7289-40E3-B2C2-37ADDED590D6}">
      <dsp:nvSpPr>
        <dsp:cNvPr id="0" name=""/>
        <dsp:cNvSpPr/>
      </dsp:nvSpPr>
      <dsp:spPr>
        <a:xfrm>
          <a:off x="1" y="1705534"/>
          <a:ext cx="9143997" cy="3732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GB" sz="2400" b="1" kern="1200" dirty="0" smtClean="0"/>
            <a:t>Inadequacy of productive lecturers</a:t>
          </a:r>
          <a:endParaRPr lang="en-GB" sz="2400" kern="1200" dirty="0"/>
        </a:p>
      </dsp:txBody>
      <dsp:txXfrm>
        <a:off x="186631" y="1705534"/>
        <a:ext cx="8770737" cy="373260"/>
      </dsp:txXfrm>
    </dsp:sp>
    <dsp:sp modelId="{8624CDBC-FFE0-4CF5-B363-69089151B637}">
      <dsp:nvSpPr>
        <dsp:cNvPr id="0" name=""/>
        <dsp:cNvSpPr/>
      </dsp:nvSpPr>
      <dsp:spPr>
        <a:xfrm>
          <a:off x="1" y="2131052"/>
          <a:ext cx="9143997" cy="3732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GB" sz="2400" b="1" kern="1200" dirty="0" smtClean="0">
              <a:solidFill>
                <a:schemeClr val="tx1"/>
              </a:solidFill>
            </a:rPr>
            <a:t>U-L-U-E-S Syndrome  </a:t>
          </a:r>
          <a:endParaRPr lang="en-GB" sz="2400" kern="1200" dirty="0">
            <a:solidFill>
              <a:schemeClr val="tx1"/>
            </a:solidFill>
          </a:endParaRPr>
        </a:p>
      </dsp:txBody>
      <dsp:txXfrm>
        <a:off x="186631" y="2131052"/>
        <a:ext cx="8770737" cy="373260"/>
      </dsp:txXfrm>
    </dsp:sp>
    <dsp:sp modelId="{C23AA478-B92C-414D-A336-8D90673254C2}">
      <dsp:nvSpPr>
        <dsp:cNvPr id="0" name=""/>
        <dsp:cNvSpPr/>
      </dsp:nvSpPr>
      <dsp:spPr>
        <a:xfrm>
          <a:off x="1" y="2556569"/>
          <a:ext cx="9143997" cy="3732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GB" sz="2400" b="1" kern="1200" dirty="0" smtClean="0"/>
            <a:t>Dilapidated learning and living environment</a:t>
          </a:r>
          <a:endParaRPr lang="en-GB" sz="2400" kern="1200" dirty="0"/>
        </a:p>
      </dsp:txBody>
      <dsp:txXfrm>
        <a:off x="186631" y="2556569"/>
        <a:ext cx="8770737" cy="373260"/>
      </dsp:txXfrm>
    </dsp:sp>
    <dsp:sp modelId="{A1E77C61-151B-4C87-A994-C4E1CDAB9B9D}">
      <dsp:nvSpPr>
        <dsp:cNvPr id="0" name=""/>
        <dsp:cNvSpPr/>
      </dsp:nvSpPr>
      <dsp:spPr>
        <a:xfrm>
          <a:off x="1" y="2982086"/>
          <a:ext cx="9143997" cy="3732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GB" sz="2400" b="1" kern="1200" dirty="0" smtClean="0">
              <a:solidFill>
                <a:schemeClr val="tx1"/>
              </a:solidFill>
            </a:rPr>
            <a:t>Total Disregard for Intelligence Testing</a:t>
          </a:r>
          <a:endParaRPr lang="en-GB" sz="2400" kern="1200" dirty="0">
            <a:solidFill>
              <a:schemeClr val="tx1"/>
            </a:solidFill>
          </a:endParaRPr>
        </a:p>
      </dsp:txBody>
      <dsp:txXfrm>
        <a:off x="186631" y="2982086"/>
        <a:ext cx="8770737" cy="373260"/>
      </dsp:txXfrm>
    </dsp:sp>
    <dsp:sp modelId="{1DEB7479-4547-4075-B276-DAD06CB99684}">
      <dsp:nvSpPr>
        <dsp:cNvPr id="0" name=""/>
        <dsp:cNvSpPr/>
      </dsp:nvSpPr>
      <dsp:spPr>
        <a:xfrm>
          <a:off x="1" y="3407604"/>
          <a:ext cx="9133079" cy="3732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GB" sz="2400" b="1" kern="1200" dirty="0" smtClean="0">
              <a:solidFill>
                <a:schemeClr val="bg1"/>
              </a:solidFill>
            </a:rPr>
            <a:t>Instability of academic calendar</a:t>
          </a:r>
          <a:endParaRPr lang="en-GB" sz="2400" kern="1200" dirty="0">
            <a:solidFill>
              <a:schemeClr val="bg1"/>
            </a:solidFill>
          </a:endParaRPr>
        </a:p>
      </dsp:txBody>
      <dsp:txXfrm>
        <a:off x="186631" y="3407604"/>
        <a:ext cx="8759819" cy="373260"/>
      </dsp:txXfrm>
    </dsp:sp>
    <dsp:sp modelId="{E14C06E2-E5CF-4009-9033-2BA9EB5D2B48}">
      <dsp:nvSpPr>
        <dsp:cNvPr id="0" name=""/>
        <dsp:cNvSpPr/>
      </dsp:nvSpPr>
      <dsp:spPr>
        <a:xfrm>
          <a:off x="1" y="3833121"/>
          <a:ext cx="9143997" cy="3732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GB" sz="2400" b="1" kern="1200" dirty="0" smtClean="0">
              <a:solidFill>
                <a:schemeClr val="tx1"/>
              </a:solidFill>
            </a:rPr>
            <a:t>Invalid, unreliable and unfair assessment </a:t>
          </a:r>
          <a:endParaRPr lang="en-GB" sz="2400" kern="1200" dirty="0">
            <a:solidFill>
              <a:schemeClr val="tx1"/>
            </a:solidFill>
          </a:endParaRPr>
        </a:p>
      </dsp:txBody>
      <dsp:txXfrm>
        <a:off x="186631" y="3833121"/>
        <a:ext cx="8770737" cy="373260"/>
      </dsp:txXfrm>
    </dsp:sp>
    <dsp:sp modelId="{DB117050-94A2-4664-9D99-71FC78E0DFB7}">
      <dsp:nvSpPr>
        <dsp:cNvPr id="0" name=""/>
        <dsp:cNvSpPr/>
      </dsp:nvSpPr>
      <dsp:spPr>
        <a:xfrm>
          <a:off x="1" y="4258639"/>
          <a:ext cx="9143997" cy="3732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GB" sz="2400" b="1" kern="1200" dirty="0" smtClean="0"/>
            <a:t>Poor selection of students and staff</a:t>
          </a:r>
          <a:endParaRPr lang="en-GB" sz="2400" kern="1200" dirty="0"/>
        </a:p>
      </dsp:txBody>
      <dsp:txXfrm>
        <a:off x="186631" y="4258639"/>
        <a:ext cx="8770737" cy="373260"/>
      </dsp:txXfrm>
    </dsp:sp>
    <dsp:sp modelId="{892CE896-45BE-4FCA-8AFD-508BBCCEBD48}">
      <dsp:nvSpPr>
        <dsp:cNvPr id="0" name=""/>
        <dsp:cNvSpPr/>
      </dsp:nvSpPr>
      <dsp:spPr>
        <a:xfrm>
          <a:off x="1" y="4684156"/>
          <a:ext cx="9143997" cy="3732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GB" sz="2400" b="1" kern="1200" dirty="0" smtClean="0">
              <a:solidFill>
                <a:schemeClr val="tx1"/>
              </a:solidFill>
            </a:rPr>
            <a:t>Social vices</a:t>
          </a:r>
          <a:endParaRPr lang="en-GB" sz="2400" kern="1200" dirty="0">
            <a:solidFill>
              <a:schemeClr val="tx1"/>
            </a:solidFill>
          </a:endParaRPr>
        </a:p>
      </dsp:txBody>
      <dsp:txXfrm>
        <a:off x="186631" y="4684156"/>
        <a:ext cx="8770737" cy="373260"/>
      </dsp:txXfrm>
    </dsp:sp>
    <dsp:sp modelId="{68ECE76E-E62E-4B00-9BBA-7F66F5B67FC4}">
      <dsp:nvSpPr>
        <dsp:cNvPr id="0" name=""/>
        <dsp:cNvSpPr/>
      </dsp:nvSpPr>
      <dsp:spPr>
        <a:xfrm>
          <a:off x="1" y="5109674"/>
          <a:ext cx="9143997" cy="3732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GB" sz="2400" b="1" kern="1200" dirty="0" smtClean="0"/>
            <a:t>Adoption of dead Curriculum </a:t>
          </a:r>
          <a:endParaRPr lang="en-GB" sz="2400" b="1" kern="1200" dirty="0"/>
        </a:p>
      </dsp:txBody>
      <dsp:txXfrm>
        <a:off x="186631" y="5109674"/>
        <a:ext cx="8770737" cy="3732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5B4AF-7602-4A70-BFFC-8E87E824FB9B}">
      <dsp:nvSpPr>
        <dsp:cNvPr id="0" name=""/>
        <dsp:cNvSpPr/>
      </dsp:nvSpPr>
      <dsp:spPr>
        <a:xfrm>
          <a:off x="8036" y="0"/>
          <a:ext cx="2402085" cy="566124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t>Nuclear Energy  </a:t>
          </a:r>
          <a:r>
            <a:rPr lang="en-GB" sz="2000" b="1" kern="1200" dirty="0" err="1" smtClean="0"/>
            <a:t>Eng</a:t>
          </a:r>
          <a:endParaRPr lang="en-GB" sz="2000" b="1" kern="1200" dirty="0" smtClean="0"/>
        </a:p>
        <a:p>
          <a:pPr lvl="0" algn="ctr" defTabSz="889000" rtl="0">
            <a:lnSpc>
              <a:spcPct val="90000"/>
            </a:lnSpc>
            <a:spcBef>
              <a:spcPct val="0"/>
            </a:spcBef>
            <a:spcAft>
              <a:spcPct val="35000"/>
            </a:spcAft>
          </a:pPr>
          <a:r>
            <a:rPr lang="en-GB" sz="2000" b="1" kern="1200" dirty="0" smtClean="0"/>
            <a:t>Solar Energy </a:t>
          </a:r>
          <a:endParaRPr lang="en-GB" sz="2000" kern="1200" dirty="0" smtClean="0"/>
        </a:p>
        <a:p>
          <a:pPr lvl="0" algn="ctr" defTabSz="889000">
            <a:lnSpc>
              <a:spcPct val="90000"/>
            </a:lnSpc>
            <a:spcBef>
              <a:spcPct val="0"/>
            </a:spcBef>
            <a:spcAft>
              <a:spcPct val="35000"/>
            </a:spcAft>
          </a:pPr>
          <a:r>
            <a:rPr lang="en-GB" sz="2000" b="1" kern="1200" dirty="0" smtClean="0"/>
            <a:t>Hydro Energy </a:t>
          </a:r>
          <a:endParaRPr lang="en-GB" sz="2000" kern="1200" dirty="0" smtClean="0"/>
        </a:p>
        <a:p>
          <a:pPr lvl="0" algn="ctr" defTabSz="889000">
            <a:lnSpc>
              <a:spcPct val="90000"/>
            </a:lnSpc>
            <a:spcBef>
              <a:spcPct val="0"/>
            </a:spcBef>
            <a:spcAft>
              <a:spcPct val="35000"/>
            </a:spcAft>
          </a:pPr>
          <a:r>
            <a:rPr lang="en-GB" sz="2000" b="1" kern="1200" dirty="0" smtClean="0"/>
            <a:t>Thermal Energy </a:t>
          </a:r>
          <a:endParaRPr lang="en-GB" sz="2000" kern="1200" dirty="0" smtClean="0"/>
        </a:p>
        <a:p>
          <a:pPr lvl="0" algn="ctr" defTabSz="889000">
            <a:lnSpc>
              <a:spcPct val="90000"/>
            </a:lnSpc>
            <a:spcBef>
              <a:spcPct val="0"/>
            </a:spcBef>
            <a:spcAft>
              <a:spcPct val="35000"/>
            </a:spcAft>
          </a:pPr>
          <a:r>
            <a:rPr lang="en-GB" sz="2000" b="1" kern="1200" dirty="0" smtClean="0"/>
            <a:t>Bio Energy </a:t>
          </a:r>
          <a:endParaRPr lang="en-GB" sz="2000" kern="1200" dirty="0" smtClean="0"/>
        </a:p>
        <a:p>
          <a:pPr lvl="0" algn="ctr" defTabSz="889000">
            <a:lnSpc>
              <a:spcPct val="90000"/>
            </a:lnSpc>
            <a:spcBef>
              <a:spcPct val="0"/>
            </a:spcBef>
            <a:spcAft>
              <a:spcPct val="35000"/>
            </a:spcAft>
          </a:pPr>
          <a:r>
            <a:rPr lang="en-US" sz="2000" b="1" kern="1200" dirty="0" smtClean="0"/>
            <a:t>Atomic Energy  </a:t>
          </a:r>
          <a:endParaRPr lang="en-GB" sz="2000" kern="1200" dirty="0" smtClean="0"/>
        </a:p>
        <a:p>
          <a:pPr lvl="0" algn="ctr" defTabSz="889000">
            <a:lnSpc>
              <a:spcPct val="90000"/>
            </a:lnSpc>
            <a:spcBef>
              <a:spcPct val="0"/>
            </a:spcBef>
            <a:spcAft>
              <a:spcPct val="35000"/>
            </a:spcAft>
          </a:pPr>
          <a:r>
            <a:rPr lang="en-GB" sz="2000" b="1" kern="1200" dirty="0" smtClean="0"/>
            <a:t>Nuclear Weapons Creation  </a:t>
          </a:r>
          <a:endParaRPr lang="en-GB" sz="2000" kern="1200" dirty="0" smtClean="0"/>
        </a:p>
        <a:p>
          <a:pPr lvl="0" algn="ctr" defTabSz="889000">
            <a:lnSpc>
              <a:spcPct val="90000"/>
            </a:lnSpc>
            <a:spcBef>
              <a:spcPct val="0"/>
            </a:spcBef>
            <a:spcAft>
              <a:spcPct val="35000"/>
            </a:spcAft>
          </a:pPr>
          <a:r>
            <a:rPr lang="en-GB" sz="2000" b="1" kern="1200" dirty="0" smtClean="0"/>
            <a:t>Nuclear Weapons Destruction  </a:t>
          </a:r>
          <a:endParaRPr lang="en-GB" sz="2000" kern="1200" dirty="0"/>
        </a:p>
      </dsp:txBody>
      <dsp:txXfrm>
        <a:off x="78391" y="70355"/>
        <a:ext cx="2261375" cy="5520538"/>
      </dsp:txXfrm>
    </dsp:sp>
    <dsp:sp modelId="{B70F16A0-E748-4851-8563-CAE7F2EBB1D2}">
      <dsp:nvSpPr>
        <dsp:cNvPr id="0" name=""/>
        <dsp:cNvSpPr/>
      </dsp:nvSpPr>
      <dsp:spPr>
        <a:xfrm>
          <a:off x="2650331" y="2532765"/>
          <a:ext cx="509242" cy="595717"/>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a:off x="2650331" y="2651908"/>
        <a:ext cx="356469" cy="357431"/>
      </dsp:txXfrm>
    </dsp:sp>
    <dsp:sp modelId="{BFBFEE3B-5824-4F53-BC6C-42047CFD11A1}">
      <dsp:nvSpPr>
        <dsp:cNvPr id="0" name=""/>
        <dsp:cNvSpPr/>
      </dsp:nvSpPr>
      <dsp:spPr>
        <a:xfrm>
          <a:off x="3370957" y="0"/>
          <a:ext cx="2402085" cy="566124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1" kern="1200" dirty="0" smtClean="0"/>
            <a:t>Information </a:t>
          </a:r>
          <a:r>
            <a:rPr lang="en-GB" sz="2000" b="1" kern="1200" dirty="0" smtClean="0"/>
            <a:t>Communication </a:t>
          </a:r>
        </a:p>
        <a:p>
          <a:pPr lvl="0" algn="ctr" defTabSz="1066800" rtl="0">
            <a:lnSpc>
              <a:spcPct val="90000"/>
            </a:lnSpc>
            <a:spcBef>
              <a:spcPct val="0"/>
            </a:spcBef>
            <a:spcAft>
              <a:spcPct val="35000"/>
            </a:spcAft>
          </a:pPr>
          <a:r>
            <a:rPr lang="en-GB" sz="2400" b="1" kern="1200" dirty="0" smtClean="0"/>
            <a:t>IT Microchips Production </a:t>
          </a:r>
          <a:endParaRPr lang="en-GB" sz="2400" kern="1200" dirty="0" smtClean="0"/>
        </a:p>
        <a:p>
          <a:pPr lvl="0" algn="ctr" defTabSz="1066800">
            <a:lnSpc>
              <a:spcPct val="90000"/>
            </a:lnSpc>
            <a:spcBef>
              <a:spcPct val="0"/>
            </a:spcBef>
            <a:spcAft>
              <a:spcPct val="35000"/>
            </a:spcAft>
          </a:pPr>
          <a:r>
            <a:rPr lang="en-GB" sz="2400" b="1" kern="1200" dirty="0" smtClean="0"/>
            <a:t>IT Software Development </a:t>
          </a:r>
          <a:endParaRPr lang="en-GB" sz="2400" kern="1200" dirty="0" smtClean="0"/>
        </a:p>
        <a:p>
          <a:pPr lvl="0" algn="ctr" defTabSz="1066800">
            <a:lnSpc>
              <a:spcPct val="90000"/>
            </a:lnSpc>
            <a:spcBef>
              <a:spcPct val="0"/>
            </a:spcBef>
            <a:spcAft>
              <a:spcPct val="35000"/>
            </a:spcAft>
          </a:pPr>
          <a:r>
            <a:rPr lang="en-GB" sz="2400" b="1" kern="1200" dirty="0" smtClean="0"/>
            <a:t>Internet </a:t>
          </a:r>
          <a:r>
            <a:rPr lang="en-GB" sz="2400" b="1" kern="1200" dirty="0" err="1" smtClean="0"/>
            <a:t>Eng</a:t>
          </a:r>
          <a:endParaRPr lang="en-GB" sz="2400" kern="1200" dirty="0" smtClean="0"/>
        </a:p>
        <a:p>
          <a:pPr lvl="0" algn="ctr" defTabSz="1066800">
            <a:lnSpc>
              <a:spcPct val="90000"/>
            </a:lnSpc>
            <a:spcBef>
              <a:spcPct val="0"/>
            </a:spcBef>
            <a:spcAft>
              <a:spcPct val="35000"/>
            </a:spcAft>
          </a:pPr>
          <a:r>
            <a:rPr lang="en-GB" sz="2400" b="1" kern="1200" dirty="0" smtClean="0"/>
            <a:t>Artificial Intelligence </a:t>
          </a:r>
          <a:r>
            <a:rPr lang="en-GB" sz="2400" b="1" kern="1200" dirty="0" err="1" smtClean="0"/>
            <a:t>Eng</a:t>
          </a:r>
          <a:endParaRPr lang="en-GB" sz="2400" b="1" kern="1200" dirty="0" smtClean="0"/>
        </a:p>
        <a:p>
          <a:pPr lvl="0" algn="ctr" defTabSz="1066800">
            <a:lnSpc>
              <a:spcPct val="90000"/>
            </a:lnSpc>
            <a:spcBef>
              <a:spcPct val="0"/>
            </a:spcBef>
            <a:spcAft>
              <a:spcPct val="35000"/>
            </a:spcAft>
          </a:pPr>
          <a:r>
            <a:rPr lang="en-GB" sz="2400" b="1" kern="1200" dirty="0" err="1" smtClean="0"/>
            <a:t>WebHosting</a:t>
          </a:r>
          <a:endParaRPr lang="en-GB" sz="2400" kern="1200" dirty="0"/>
        </a:p>
      </dsp:txBody>
      <dsp:txXfrm>
        <a:off x="3441312" y="70355"/>
        <a:ext cx="2261375" cy="5520538"/>
      </dsp:txXfrm>
    </dsp:sp>
    <dsp:sp modelId="{01AF9C47-628C-46FA-B366-6A411A424903}">
      <dsp:nvSpPr>
        <dsp:cNvPr id="0" name=""/>
        <dsp:cNvSpPr/>
      </dsp:nvSpPr>
      <dsp:spPr>
        <a:xfrm>
          <a:off x="6013251" y="2532765"/>
          <a:ext cx="509242" cy="595717"/>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a:off x="6013251" y="2651908"/>
        <a:ext cx="356469" cy="357431"/>
      </dsp:txXfrm>
    </dsp:sp>
    <dsp:sp modelId="{5A085017-5B55-416A-A1F0-F4B3EE3094CF}">
      <dsp:nvSpPr>
        <dsp:cNvPr id="0" name=""/>
        <dsp:cNvSpPr/>
      </dsp:nvSpPr>
      <dsp:spPr>
        <a:xfrm>
          <a:off x="6733877" y="73881"/>
          <a:ext cx="2402085" cy="5513485"/>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t>Space </a:t>
          </a:r>
          <a:r>
            <a:rPr lang="en-GB" sz="2000" b="1" kern="1200" dirty="0" err="1" smtClean="0"/>
            <a:t>Eng</a:t>
          </a:r>
          <a:endParaRPr lang="en-GB" sz="2000" b="1" kern="1200" dirty="0" smtClean="0"/>
        </a:p>
        <a:p>
          <a:pPr lvl="0" algn="ctr" defTabSz="889000" rtl="0">
            <a:lnSpc>
              <a:spcPct val="90000"/>
            </a:lnSpc>
            <a:spcBef>
              <a:spcPct val="0"/>
            </a:spcBef>
            <a:spcAft>
              <a:spcPct val="35000"/>
            </a:spcAft>
          </a:pPr>
          <a:r>
            <a:rPr lang="en-GB" sz="2000" b="1" kern="1200" dirty="0" smtClean="0"/>
            <a:t>Nano </a:t>
          </a:r>
          <a:r>
            <a:rPr lang="en-GB" sz="2000" b="1" kern="1200" dirty="0" err="1" smtClean="0"/>
            <a:t>Eng</a:t>
          </a:r>
          <a:r>
            <a:rPr lang="en-GB" sz="2000" b="1" kern="1200" dirty="0" smtClean="0"/>
            <a:t> </a:t>
          </a:r>
          <a:endParaRPr lang="en-GB" sz="2000" kern="1200" dirty="0" smtClean="0"/>
        </a:p>
        <a:p>
          <a:pPr lvl="0" algn="ctr" defTabSz="889000">
            <a:lnSpc>
              <a:spcPct val="90000"/>
            </a:lnSpc>
            <a:spcBef>
              <a:spcPct val="0"/>
            </a:spcBef>
            <a:spcAft>
              <a:spcPct val="35000"/>
            </a:spcAft>
          </a:pPr>
          <a:r>
            <a:rPr lang="en-GB" sz="2000" b="1" kern="1200" dirty="0" smtClean="0"/>
            <a:t>Bionic Electron </a:t>
          </a:r>
          <a:r>
            <a:rPr lang="en-GB" sz="2000" b="1" kern="1200" dirty="0" err="1" smtClean="0"/>
            <a:t>Eng</a:t>
          </a:r>
          <a:endParaRPr lang="en-GB" sz="2000" kern="1200" dirty="0" smtClean="0"/>
        </a:p>
        <a:p>
          <a:pPr lvl="0" algn="ctr" defTabSz="889000">
            <a:lnSpc>
              <a:spcPct val="90000"/>
            </a:lnSpc>
            <a:spcBef>
              <a:spcPct val="0"/>
            </a:spcBef>
            <a:spcAft>
              <a:spcPct val="35000"/>
            </a:spcAft>
          </a:pPr>
          <a:r>
            <a:rPr lang="en-GB" sz="2000" b="1" kern="1200" dirty="0" smtClean="0"/>
            <a:t>Fibre Optic </a:t>
          </a:r>
          <a:r>
            <a:rPr lang="en-GB" sz="2000" b="1" kern="1200" dirty="0" err="1" smtClean="0"/>
            <a:t>Eng</a:t>
          </a:r>
          <a:endParaRPr lang="en-GB" sz="2000" kern="1200" dirty="0" smtClean="0"/>
        </a:p>
        <a:p>
          <a:pPr lvl="0" algn="ctr" defTabSz="889000">
            <a:lnSpc>
              <a:spcPct val="90000"/>
            </a:lnSpc>
            <a:spcBef>
              <a:spcPct val="0"/>
            </a:spcBef>
            <a:spcAft>
              <a:spcPct val="35000"/>
            </a:spcAft>
          </a:pPr>
          <a:r>
            <a:rPr lang="en-GB" sz="2000" b="1" kern="1200" dirty="0" smtClean="0"/>
            <a:t>Fusion </a:t>
          </a:r>
          <a:r>
            <a:rPr lang="en-GB" sz="2000" b="1" kern="1200" dirty="0" err="1" smtClean="0"/>
            <a:t>Eng</a:t>
          </a:r>
          <a:endParaRPr lang="en-GB" sz="2000" kern="1200" dirty="0" smtClean="0"/>
        </a:p>
        <a:p>
          <a:pPr lvl="0" algn="ctr" defTabSz="889000">
            <a:lnSpc>
              <a:spcPct val="90000"/>
            </a:lnSpc>
            <a:spcBef>
              <a:spcPct val="0"/>
            </a:spcBef>
            <a:spcAft>
              <a:spcPct val="35000"/>
            </a:spcAft>
          </a:pPr>
          <a:r>
            <a:rPr lang="en-GB" sz="2000" b="1" kern="1200" dirty="0" smtClean="0"/>
            <a:t>Robotic </a:t>
          </a:r>
          <a:r>
            <a:rPr lang="en-GB" sz="2000" b="1" kern="1200" dirty="0" err="1" smtClean="0"/>
            <a:t>Eng</a:t>
          </a:r>
          <a:endParaRPr lang="en-GB" sz="2000" kern="1200" dirty="0" smtClean="0"/>
        </a:p>
        <a:p>
          <a:pPr lvl="0" algn="ctr" defTabSz="889000">
            <a:lnSpc>
              <a:spcPct val="90000"/>
            </a:lnSpc>
            <a:spcBef>
              <a:spcPct val="0"/>
            </a:spcBef>
            <a:spcAft>
              <a:spcPct val="35000"/>
            </a:spcAft>
          </a:pPr>
          <a:r>
            <a:rPr lang="en-GB" sz="2000" b="1" kern="1200" dirty="0" smtClean="0"/>
            <a:t>Underwater </a:t>
          </a:r>
          <a:r>
            <a:rPr lang="en-GB" sz="2000" b="1" kern="1200" dirty="0" err="1" smtClean="0"/>
            <a:t>Eng</a:t>
          </a:r>
          <a:endParaRPr lang="en-GB" sz="2000" b="1" kern="1200" dirty="0" smtClean="0"/>
        </a:p>
        <a:p>
          <a:pPr lvl="0" algn="ctr" defTabSz="889000">
            <a:lnSpc>
              <a:spcPct val="90000"/>
            </a:lnSpc>
            <a:spcBef>
              <a:spcPct val="0"/>
            </a:spcBef>
            <a:spcAft>
              <a:spcPct val="35000"/>
            </a:spcAft>
          </a:pPr>
          <a:r>
            <a:rPr lang="en-GB" sz="2000" b="1" kern="1200" dirty="0" smtClean="0"/>
            <a:t>Atomic Learning</a:t>
          </a:r>
          <a:endParaRPr lang="en-GB" sz="2000" kern="1200" dirty="0" smtClean="0"/>
        </a:p>
        <a:p>
          <a:pPr lvl="0" algn="ctr" defTabSz="889000">
            <a:lnSpc>
              <a:spcPct val="90000"/>
            </a:lnSpc>
            <a:spcBef>
              <a:spcPct val="0"/>
            </a:spcBef>
            <a:spcAft>
              <a:spcPct val="35000"/>
            </a:spcAft>
          </a:pPr>
          <a:r>
            <a:rPr lang="en-GB" sz="2000" b="1" kern="1200" dirty="0" smtClean="0"/>
            <a:t>Aeronautical </a:t>
          </a:r>
          <a:r>
            <a:rPr lang="en-GB" sz="2000" b="1" kern="1200" dirty="0" err="1" smtClean="0"/>
            <a:t>Eng</a:t>
          </a:r>
          <a:endParaRPr lang="en-GB" sz="2000" kern="1200" dirty="0" smtClean="0"/>
        </a:p>
      </dsp:txBody>
      <dsp:txXfrm>
        <a:off x="6804232" y="144236"/>
        <a:ext cx="2261375" cy="537277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0149-3B0B-4B06-97C7-A3F753A241AC}">
      <dsp:nvSpPr>
        <dsp:cNvPr id="0" name=""/>
        <dsp:cNvSpPr/>
      </dsp:nvSpPr>
      <dsp:spPr>
        <a:xfrm rot="10800000">
          <a:off x="602358" y="1110"/>
          <a:ext cx="7939283" cy="121132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65" tIns="76200" rIns="142240" bIns="762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rPr>
            <a:t>The best university in Nigeria, Obafemi Awolowo University, as ranked by the most liberal (Webometrics) in 2013, did not qualify to be among the top 1100 best universities (</a:t>
          </a:r>
          <a:r>
            <a:rPr lang="en-GB" sz="2000" b="1" i="1" kern="1200" dirty="0" smtClean="0">
              <a:solidFill>
                <a:schemeClr val="tx1"/>
              </a:solidFill>
            </a:rPr>
            <a:t>Appendix E</a:t>
          </a:r>
          <a:r>
            <a:rPr lang="en-GB" sz="2000" kern="1200" dirty="0" smtClean="0">
              <a:solidFill>
                <a:schemeClr val="tx1"/>
              </a:solidFill>
            </a:rPr>
            <a:t>).</a:t>
          </a:r>
          <a:endParaRPr lang="en-GB" sz="2000" kern="1200" dirty="0">
            <a:solidFill>
              <a:schemeClr val="tx1"/>
            </a:solidFill>
          </a:endParaRPr>
        </a:p>
      </dsp:txBody>
      <dsp:txXfrm rot="10800000">
        <a:off x="905189" y="1110"/>
        <a:ext cx="7636452" cy="1211323"/>
      </dsp:txXfrm>
    </dsp:sp>
    <dsp:sp modelId="{0A22838D-FE38-4B39-AB7F-7EB81769EEEB}">
      <dsp:nvSpPr>
        <dsp:cNvPr id="0" name=""/>
        <dsp:cNvSpPr/>
      </dsp:nvSpPr>
      <dsp:spPr>
        <a:xfrm>
          <a:off x="90193" y="165973"/>
          <a:ext cx="822647" cy="82264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302DC-F2CE-4E24-9506-65B05DEC40EF}">
      <dsp:nvSpPr>
        <dsp:cNvPr id="0" name=""/>
        <dsp:cNvSpPr/>
      </dsp:nvSpPr>
      <dsp:spPr>
        <a:xfrm rot="10800000">
          <a:off x="602358" y="1458000"/>
          <a:ext cx="7939283" cy="82264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65" tIns="91440" rIns="170688" bIns="91440" numCol="1" spcCol="1270" anchor="ctr" anchorCtr="0">
          <a:noAutofit/>
        </a:bodyPr>
        <a:lstStyle/>
        <a:p>
          <a:pPr lvl="0" algn="ctr" defTabSz="1066800" rtl="0">
            <a:lnSpc>
              <a:spcPct val="90000"/>
            </a:lnSpc>
            <a:spcBef>
              <a:spcPct val="0"/>
            </a:spcBef>
            <a:spcAft>
              <a:spcPct val="35000"/>
            </a:spcAft>
          </a:pPr>
          <a:r>
            <a:rPr lang="en-GB" sz="2400" kern="1200" dirty="0" smtClean="0">
              <a:solidFill>
                <a:schemeClr val="tx1"/>
              </a:solidFill>
            </a:rPr>
            <a:t>The much revered University of Ibadan is ranked 2109</a:t>
          </a:r>
          <a:r>
            <a:rPr lang="en-GB" sz="2400" kern="1200" baseline="30000" dirty="0" smtClean="0">
              <a:solidFill>
                <a:schemeClr val="tx1"/>
              </a:solidFill>
            </a:rPr>
            <a:t>th</a:t>
          </a:r>
          <a:r>
            <a:rPr lang="en-GB" sz="2400" kern="1200" dirty="0" smtClean="0">
              <a:solidFill>
                <a:schemeClr val="tx1"/>
              </a:solidFill>
            </a:rPr>
            <a:t> position</a:t>
          </a:r>
          <a:r>
            <a:rPr lang="en-GB" sz="2000" kern="1200" dirty="0" smtClean="0">
              <a:solidFill>
                <a:schemeClr val="tx1"/>
              </a:solidFill>
            </a:rPr>
            <a:t>.</a:t>
          </a:r>
          <a:endParaRPr lang="en-GB" sz="2000" kern="1200" dirty="0">
            <a:solidFill>
              <a:schemeClr val="tx1"/>
            </a:solidFill>
          </a:endParaRPr>
        </a:p>
      </dsp:txBody>
      <dsp:txXfrm rot="10800000">
        <a:off x="808020" y="1458000"/>
        <a:ext cx="7733621" cy="822647"/>
      </dsp:txXfrm>
    </dsp:sp>
    <dsp:sp modelId="{7F13A482-F245-4E16-9388-F22C01CE4C7E}">
      <dsp:nvSpPr>
        <dsp:cNvPr id="0" name=""/>
        <dsp:cNvSpPr/>
      </dsp:nvSpPr>
      <dsp:spPr>
        <a:xfrm>
          <a:off x="117686" y="1363799"/>
          <a:ext cx="822647" cy="82264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7EF3AE-BE4A-4824-A281-533367812401}">
      <dsp:nvSpPr>
        <dsp:cNvPr id="0" name=""/>
        <dsp:cNvSpPr/>
      </dsp:nvSpPr>
      <dsp:spPr>
        <a:xfrm rot="10800000">
          <a:off x="761978" y="2489450"/>
          <a:ext cx="7939283" cy="82264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65" tIns="72390" rIns="135128" bIns="72390" numCol="1" spcCol="1270" anchor="ctr" anchorCtr="0">
          <a:noAutofit/>
        </a:bodyPr>
        <a:lstStyle/>
        <a:p>
          <a:pPr lvl="0" algn="ctr" defTabSz="844550" rtl="0">
            <a:lnSpc>
              <a:spcPct val="90000"/>
            </a:lnSpc>
            <a:spcBef>
              <a:spcPct val="0"/>
            </a:spcBef>
            <a:spcAft>
              <a:spcPct val="35000"/>
            </a:spcAft>
          </a:pPr>
          <a:r>
            <a:rPr lang="en-GB" sz="1900" kern="1200" dirty="0" smtClean="0">
              <a:solidFill>
                <a:schemeClr val="tx1"/>
              </a:solidFill>
            </a:rPr>
            <a:t>The American University in Nigeria clinched 6367</a:t>
          </a:r>
          <a:r>
            <a:rPr lang="en-GB" sz="1900" kern="1200" baseline="30000" dirty="0" smtClean="0">
              <a:solidFill>
                <a:schemeClr val="tx1"/>
              </a:solidFill>
            </a:rPr>
            <a:t>th</a:t>
          </a:r>
          <a:r>
            <a:rPr lang="en-GB" sz="1900" kern="1200" dirty="0" smtClean="0">
              <a:solidFill>
                <a:schemeClr val="tx1"/>
              </a:solidFill>
            </a:rPr>
            <a:t> position.</a:t>
          </a:r>
          <a:endParaRPr lang="en-GB" sz="1900" kern="1200" dirty="0">
            <a:solidFill>
              <a:schemeClr val="tx1"/>
            </a:solidFill>
          </a:endParaRPr>
        </a:p>
      </dsp:txBody>
      <dsp:txXfrm rot="10800000">
        <a:off x="967640" y="2489450"/>
        <a:ext cx="7733621" cy="822647"/>
      </dsp:txXfrm>
    </dsp:sp>
    <dsp:sp modelId="{B046837B-9167-458D-8288-9A11A19FE606}">
      <dsp:nvSpPr>
        <dsp:cNvPr id="0" name=""/>
        <dsp:cNvSpPr/>
      </dsp:nvSpPr>
      <dsp:spPr>
        <a:xfrm>
          <a:off x="108662" y="2501090"/>
          <a:ext cx="822647" cy="82264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6CE161-9AC0-4E96-BC07-4F1F1052A965}">
      <dsp:nvSpPr>
        <dsp:cNvPr id="0" name=""/>
        <dsp:cNvSpPr/>
      </dsp:nvSpPr>
      <dsp:spPr>
        <a:xfrm rot="10800000">
          <a:off x="761978" y="3641574"/>
          <a:ext cx="7939283" cy="82264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65" tIns="76200" rIns="142240" bIns="762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rPr>
            <a:t>Unique Uniport is ranked 7326</a:t>
          </a:r>
          <a:r>
            <a:rPr lang="en-GB" sz="2000" kern="1200" baseline="30000" dirty="0" smtClean="0">
              <a:solidFill>
                <a:schemeClr val="tx1"/>
              </a:solidFill>
            </a:rPr>
            <a:t>th</a:t>
          </a:r>
          <a:r>
            <a:rPr lang="en-GB" sz="2000" kern="1200" dirty="0" smtClean="0">
              <a:solidFill>
                <a:schemeClr val="tx1"/>
              </a:solidFill>
            </a:rPr>
            <a:t> position</a:t>
          </a:r>
          <a:r>
            <a:rPr lang="en-GB" sz="2000" kern="1200" dirty="0" smtClean="0">
              <a:solidFill>
                <a:schemeClr val="tx1"/>
              </a:solidFill>
            </a:rPr>
            <a:t>. </a:t>
          </a:r>
        </a:p>
        <a:p>
          <a:pPr lvl="0" algn="ctr" defTabSz="889000" rtl="0">
            <a:lnSpc>
              <a:spcPct val="90000"/>
            </a:lnSpc>
            <a:spcBef>
              <a:spcPct val="0"/>
            </a:spcBef>
            <a:spcAft>
              <a:spcPct val="35000"/>
            </a:spcAft>
          </a:pPr>
          <a:r>
            <a:rPr lang="en-GB" sz="2000" kern="1200" dirty="0" smtClean="0">
              <a:solidFill>
                <a:schemeClr val="tx1"/>
              </a:solidFill>
            </a:rPr>
            <a:t>The famous University of </a:t>
          </a:r>
          <a:r>
            <a:rPr lang="en-GB" sz="2000" kern="1200" dirty="0" err="1" smtClean="0">
              <a:solidFill>
                <a:schemeClr val="tx1"/>
              </a:solidFill>
            </a:rPr>
            <a:t>Uyo</a:t>
          </a:r>
          <a:r>
            <a:rPr lang="en-GB" sz="2000" kern="1200" dirty="0" smtClean="0">
              <a:solidFill>
                <a:schemeClr val="tx1"/>
              </a:solidFill>
            </a:rPr>
            <a:t> is ranked 9471</a:t>
          </a:r>
          <a:r>
            <a:rPr lang="en-GB" sz="2000" kern="1200" baseline="30000" dirty="0" smtClean="0">
              <a:solidFill>
                <a:schemeClr val="tx1"/>
              </a:solidFill>
            </a:rPr>
            <a:t>st</a:t>
          </a:r>
          <a:r>
            <a:rPr lang="en-GB" sz="2000" kern="1200" dirty="0" smtClean="0">
              <a:solidFill>
                <a:schemeClr val="tx1"/>
              </a:solidFill>
            </a:rPr>
            <a:t>  position. </a:t>
          </a:r>
          <a:endParaRPr lang="en-GB" sz="2000" kern="1200" dirty="0">
            <a:solidFill>
              <a:schemeClr val="tx1"/>
            </a:solidFill>
          </a:endParaRPr>
        </a:p>
      </dsp:txBody>
      <dsp:txXfrm rot="10800000">
        <a:off x="967640" y="3641574"/>
        <a:ext cx="7733621" cy="822647"/>
      </dsp:txXfrm>
    </dsp:sp>
    <dsp:sp modelId="{8654B70E-AE88-4523-94BC-7F5CA116AD95}">
      <dsp:nvSpPr>
        <dsp:cNvPr id="0" name=""/>
        <dsp:cNvSpPr/>
      </dsp:nvSpPr>
      <dsp:spPr>
        <a:xfrm>
          <a:off x="108662" y="3571484"/>
          <a:ext cx="822647" cy="82264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955412-1643-4E54-AF24-84B6E2F8B8EB}">
      <dsp:nvSpPr>
        <dsp:cNvPr id="0" name=""/>
        <dsp:cNvSpPr/>
      </dsp:nvSpPr>
      <dsp:spPr>
        <a:xfrm rot="10800000">
          <a:off x="539544" y="4662642"/>
          <a:ext cx="8064911" cy="822647"/>
        </a:xfrm>
        <a:prstGeom prst="homePlat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65" tIns="72390" rIns="135128" bIns="72390" numCol="1" spcCol="1270" anchor="ctr" anchorCtr="0">
          <a:noAutofit/>
        </a:bodyPr>
        <a:lstStyle/>
        <a:p>
          <a:pPr lvl="0" algn="ctr" defTabSz="844550" rtl="0">
            <a:lnSpc>
              <a:spcPct val="90000"/>
            </a:lnSpc>
            <a:spcBef>
              <a:spcPct val="0"/>
            </a:spcBef>
            <a:spcAft>
              <a:spcPct val="35000"/>
            </a:spcAft>
          </a:pPr>
          <a:r>
            <a:rPr lang="en-GB" sz="1900" b="1" kern="1200" dirty="0" smtClean="0">
              <a:solidFill>
                <a:schemeClr val="bg1"/>
              </a:solidFill>
            </a:rPr>
            <a:t>As much as 101 of the 125 universities in Nigeria did not qualify to even fall within the best 10,000 universities in the world.</a:t>
          </a:r>
          <a:endParaRPr lang="en-GB" sz="1900" b="1" kern="1200" dirty="0">
            <a:solidFill>
              <a:schemeClr val="bg1"/>
            </a:solidFill>
          </a:endParaRPr>
        </a:p>
      </dsp:txBody>
      <dsp:txXfrm rot="10800000">
        <a:off x="745206" y="4662642"/>
        <a:ext cx="7859249" cy="822647"/>
      </dsp:txXfrm>
    </dsp:sp>
    <dsp:sp modelId="{B5D2AA30-A4C9-4A6E-ADB6-098B67C4E0CC}">
      <dsp:nvSpPr>
        <dsp:cNvPr id="0" name=""/>
        <dsp:cNvSpPr/>
      </dsp:nvSpPr>
      <dsp:spPr>
        <a:xfrm>
          <a:off x="108662" y="4574972"/>
          <a:ext cx="822647" cy="82264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BEFBF-6213-44F2-9221-C16A40E60F50}">
      <dsp:nvSpPr>
        <dsp:cNvPr id="0" name=""/>
        <dsp:cNvSpPr/>
      </dsp:nvSpPr>
      <dsp:spPr>
        <a:xfrm>
          <a:off x="0" y="131579"/>
          <a:ext cx="9144000" cy="169884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Concerns in quality assurance processes in higher education have become increasingly common in Europe, the United Kingdom and Australia, and are steadily gaining in importance in Canada and the United States over the past two decades. </a:t>
          </a:r>
          <a:endParaRPr lang="en-GB" sz="2400" kern="1200" dirty="0"/>
        </a:p>
      </dsp:txBody>
      <dsp:txXfrm>
        <a:off x="82931" y="214510"/>
        <a:ext cx="8978138" cy="1532978"/>
      </dsp:txXfrm>
    </dsp:sp>
    <dsp:sp modelId="{B1B79BA5-C815-48D9-91BF-96E1D36B862A}">
      <dsp:nvSpPr>
        <dsp:cNvPr id="0" name=""/>
        <dsp:cNvSpPr/>
      </dsp:nvSpPr>
      <dsp:spPr>
        <a:xfrm>
          <a:off x="0" y="1893779"/>
          <a:ext cx="9144000" cy="169884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This is anchored on the general realization that a well-educated workforce is essential for increased productivity and for maintaining a competitive edge in the global economy; which has given rise to increase in public funding for higher education to guarantee greater  accessibility. </a:t>
          </a:r>
          <a:endParaRPr lang="en-GB" sz="2200" kern="1200" dirty="0"/>
        </a:p>
      </dsp:txBody>
      <dsp:txXfrm>
        <a:off x="82931" y="1976710"/>
        <a:ext cx="8978138" cy="1532978"/>
      </dsp:txXfrm>
    </dsp:sp>
    <dsp:sp modelId="{F1E6E3AF-CBC8-4C82-B21E-39A7A4540EF1}">
      <dsp:nvSpPr>
        <dsp:cNvPr id="0" name=""/>
        <dsp:cNvSpPr/>
      </dsp:nvSpPr>
      <dsp:spPr>
        <a:xfrm>
          <a:off x="0" y="3655980"/>
          <a:ext cx="9144000" cy="169884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The public funding has demanded ascertainment of total accountability in the form of high quality outputs that are only attainable via Quality Assurance (QA) and Quality Control (QC) mechanism.  </a:t>
          </a:r>
          <a:endParaRPr lang="en-GB" sz="2200" kern="1200" dirty="0"/>
        </a:p>
      </dsp:txBody>
      <dsp:txXfrm>
        <a:off x="82931" y="3738911"/>
        <a:ext cx="8978138" cy="153297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BB157-B242-4EA9-A465-92AF72DEA833}">
      <dsp:nvSpPr>
        <dsp:cNvPr id="0" name=""/>
        <dsp:cNvSpPr/>
      </dsp:nvSpPr>
      <dsp:spPr>
        <a:xfrm>
          <a:off x="6551" y="1149055"/>
          <a:ext cx="2030461" cy="2427033"/>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Denied </a:t>
          </a:r>
          <a:r>
            <a:rPr lang="en-US" sz="1900" b="1" kern="1200" dirty="0" smtClean="0">
              <a:solidFill>
                <a:schemeClr val="bg1"/>
              </a:solidFill>
            </a:rPr>
            <a:t>Minimum Requirements </a:t>
          </a:r>
          <a:r>
            <a:rPr lang="en-US" sz="1900" b="1" kern="1200" dirty="0" smtClean="0">
              <a:solidFill>
                <a:srgbClr val="FFFF00"/>
              </a:solidFill>
            </a:rPr>
            <a:t>Denied </a:t>
          </a:r>
          <a:r>
            <a:rPr lang="en-US" sz="1900" b="1" kern="1200" dirty="0" smtClean="0">
              <a:solidFill>
                <a:srgbClr val="FFFF00"/>
              </a:solidFill>
            </a:rPr>
            <a:t>Admission </a:t>
          </a:r>
          <a:r>
            <a:rPr lang="en-US" sz="1900" b="1" kern="1200" dirty="0" smtClean="0">
              <a:solidFill>
                <a:schemeClr val="accent1"/>
              </a:solidFill>
            </a:rPr>
            <a:t>Denied Gainful </a:t>
          </a:r>
          <a:r>
            <a:rPr lang="en-US" sz="1900" b="1" kern="1200" dirty="0" smtClean="0">
              <a:solidFill>
                <a:schemeClr val="accent1"/>
              </a:solidFill>
            </a:rPr>
            <a:t>Employment Opportunity</a:t>
          </a:r>
          <a:endParaRPr lang="en-GB" sz="1900" kern="1200" dirty="0">
            <a:solidFill>
              <a:schemeClr val="accent1"/>
            </a:solidFill>
          </a:endParaRPr>
        </a:p>
      </dsp:txBody>
      <dsp:txXfrm>
        <a:off x="66021" y="1208525"/>
        <a:ext cx="1911521" cy="2308093"/>
      </dsp:txXfrm>
    </dsp:sp>
    <dsp:sp modelId="{CA75C168-7B3B-4C34-BB12-EB862C8C8ABD}">
      <dsp:nvSpPr>
        <dsp:cNvPr id="0" name=""/>
        <dsp:cNvSpPr/>
      </dsp:nvSpPr>
      <dsp:spPr>
        <a:xfrm>
          <a:off x="2204950" y="2154329"/>
          <a:ext cx="356026" cy="416484"/>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dirty="0"/>
        </a:p>
      </dsp:txBody>
      <dsp:txXfrm>
        <a:off x="2204950" y="2237626"/>
        <a:ext cx="249218" cy="249890"/>
      </dsp:txXfrm>
    </dsp:sp>
    <dsp:sp modelId="{7818BD48-A8EA-4F53-BADA-512F1FC016B6}">
      <dsp:nvSpPr>
        <dsp:cNvPr id="0" name=""/>
        <dsp:cNvSpPr/>
      </dsp:nvSpPr>
      <dsp:spPr>
        <a:xfrm>
          <a:off x="2708761" y="1149055"/>
          <a:ext cx="1726444" cy="2427033"/>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t>Irrepressible Deprivation</a:t>
          </a:r>
          <a:endParaRPr lang="en-GB" sz="1900" b="1" kern="1200" dirty="0"/>
        </a:p>
      </dsp:txBody>
      <dsp:txXfrm>
        <a:off x="2759327" y="1199621"/>
        <a:ext cx="1625312" cy="2325901"/>
      </dsp:txXfrm>
    </dsp:sp>
    <dsp:sp modelId="{C1172273-EDCB-4C0C-BFAC-84657F113A47}">
      <dsp:nvSpPr>
        <dsp:cNvPr id="0" name=""/>
        <dsp:cNvSpPr/>
      </dsp:nvSpPr>
      <dsp:spPr>
        <a:xfrm>
          <a:off x="4603143" y="2154329"/>
          <a:ext cx="356026" cy="416484"/>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dirty="0"/>
        </a:p>
      </dsp:txBody>
      <dsp:txXfrm>
        <a:off x="4603143" y="2237626"/>
        <a:ext cx="249218" cy="249890"/>
      </dsp:txXfrm>
    </dsp:sp>
    <dsp:sp modelId="{EB72230F-1DEC-4AF0-8B6A-B84A8C363F15}">
      <dsp:nvSpPr>
        <dsp:cNvPr id="0" name=""/>
        <dsp:cNvSpPr/>
      </dsp:nvSpPr>
      <dsp:spPr>
        <a:xfrm>
          <a:off x="5106955" y="1149055"/>
          <a:ext cx="1679372" cy="2427033"/>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Great Frustration</a:t>
          </a:r>
          <a:endParaRPr lang="en-GB" sz="2000" kern="1200" dirty="0"/>
        </a:p>
      </dsp:txBody>
      <dsp:txXfrm>
        <a:off x="5156142" y="1198242"/>
        <a:ext cx="1580998" cy="2328659"/>
      </dsp:txXfrm>
    </dsp:sp>
    <dsp:sp modelId="{01D5C4C0-33E0-486E-BF21-AE6C4B579386}">
      <dsp:nvSpPr>
        <dsp:cNvPr id="0" name=""/>
        <dsp:cNvSpPr/>
      </dsp:nvSpPr>
      <dsp:spPr>
        <a:xfrm>
          <a:off x="6954264" y="2154329"/>
          <a:ext cx="356026" cy="416484"/>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dirty="0"/>
        </a:p>
      </dsp:txBody>
      <dsp:txXfrm>
        <a:off x="6954264" y="2237626"/>
        <a:ext cx="249218" cy="249890"/>
      </dsp:txXfrm>
    </dsp:sp>
    <dsp:sp modelId="{AA4C1FA7-AD20-4B63-9540-A7D492C8B37C}">
      <dsp:nvSpPr>
        <dsp:cNvPr id="0" name=""/>
        <dsp:cNvSpPr/>
      </dsp:nvSpPr>
      <dsp:spPr>
        <a:xfrm>
          <a:off x="7458076" y="1149055"/>
          <a:ext cx="1679372" cy="2427033"/>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Violent Aggression</a:t>
          </a:r>
          <a:endParaRPr lang="en-GB" sz="2000" kern="1200" dirty="0"/>
        </a:p>
      </dsp:txBody>
      <dsp:txXfrm>
        <a:off x="7507263" y="1198242"/>
        <a:ext cx="1580998" cy="232865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70584-3A2E-424C-A8F0-2A7D0F281991}">
      <dsp:nvSpPr>
        <dsp:cNvPr id="0" name=""/>
        <dsp:cNvSpPr/>
      </dsp:nvSpPr>
      <dsp:spPr>
        <a:xfrm>
          <a:off x="0" y="7739"/>
          <a:ext cx="9144000"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solidFill>
                <a:srgbClr val="C00000"/>
              </a:solidFill>
            </a:rPr>
            <a:t>The Nigerian Army Education Corps’ QA/QC </a:t>
          </a:r>
          <a:r>
            <a:rPr lang="en-US" sz="2600" b="1" kern="1200" dirty="0" smtClean="0">
              <a:solidFill>
                <a:srgbClr val="C00000"/>
              </a:solidFill>
            </a:rPr>
            <a:t>Demands Immediate  Establishment </a:t>
          </a:r>
          <a:r>
            <a:rPr lang="en-US" sz="2600" b="1" kern="1200" dirty="0" smtClean="0">
              <a:solidFill>
                <a:srgbClr val="C00000"/>
              </a:solidFill>
            </a:rPr>
            <a:t>of:</a:t>
          </a:r>
          <a:endParaRPr lang="en-GB" sz="2600" kern="1200" dirty="0">
            <a:solidFill>
              <a:srgbClr val="C00000"/>
            </a:solidFill>
          </a:endParaRPr>
        </a:p>
      </dsp:txBody>
      <dsp:txXfrm>
        <a:off x="50489" y="58228"/>
        <a:ext cx="9043022" cy="933302"/>
      </dsp:txXfrm>
    </dsp:sp>
    <dsp:sp modelId="{DA857D65-9478-4A85-AF49-76D95C889092}">
      <dsp:nvSpPr>
        <dsp:cNvPr id="0" name=""/>
        <dsp:cNvSpPr/>
      </dsp:nvSpPr>
      <dsp:spPr>
        <a:xfrm>
          <a:off x="0" y="1116899"/>
          <a:ext cx="9144000"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solidFill>
                <a:srgbClr val="C00000"/>
              </a:solidFill>
            </a:rPr>
            <a:t>Remedial schools for refining of SS products without the minimum requirements of 5C+ME</a:t>
          </a:r>
          <a:endParaRPr lang="en-GB" sz="2600" kern="1200" dirty="0">
            <a:solidFill>
              <a:srgbClr val="C00000"/>
            </a:solidFill>
          </a:endParaRPr>
        </a:p>
      </dsp:txBody>
      <dsp:txXfrm>
        <a:off x="50489" y="1167388"/>
        <a:ext cx="9043022" cy="933302"/>
      </dsp:txXfrm>
    </dsp:sp>
    <dsp:sp modelId="{10851400-8441-4337-9130-4CD9E49D96E7}">
      <dsp:nvSpPr>
        <dsp:cNvPr id="0" name=""/>
        <dsp:cNvSpPr/>
      </dsp:nvSpPr>
      <dsp:spPr>
        <a:xfrm>
          <a:off x="0" y="2226059"/>
          <a:ext cx="9144000"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solidFill>
                <a:srgbClr val="C00000"/>
              </a:solidFill>
            </a:rPr>
            <a:t>Two-Year Community Colleges to serve as PRIMARY GATEWAY </a:t>
          </a:r>
          <a:r>
            <a:rPr lang="en-US" sz="2600" b="1" kern="1200" dirty="0" smtClean="0">
              <a:solidFill>
                <a:srgbClr val="C00000"/>
              </a:solidFill>
            </a:rPr>
            <a:t>into </a:t>
          </a:r>
          <a:r>
            <a:rPr lang="en-US" sz="2600" b="1" kern="1200" dirty="0" smtClean="0">
              <a:solidFill>
                <a:srgbClr val="C00000"/>
              </a:solidFill>
            </a:rPr>
            <a:t>University Education</a:t>
          </a:r>
          <a:endParaRPr lang="en-GB" sz="2600" kern="1200" dirty="0">
            <a:solidFill>
              <a:srgbClr val="C00000"/>
            </a:solidFill>
          </a:endParaRPr>
        </a:p>
      </dsp:txBody>
      <dsp:txXfrm>
        <a:off x="50489" y="2276548"/>
        <a:ext cx="9043022" cy="933302"/>
      </dsp:txXfrm>
    </dsp:sp>
    <dsp:sp modelId="{FCB2C358-44BE-409A-AE9D-E0E43452A4E4}">
      <dsp:nvSpPr>
        <dsp:cNvPr id="0" name=""/>
        <dsp:cNvSpPr/>
      </dsp:nvSpPr>
      <dsp:spPr>
        <a:xfrm>
          <a:off x="0" y="3335220"/>
          <a:ext cx="9144000"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solidFill>
                <a:srgbClr val="C00000"/>
              </a:solidFill>
            </a:rPr>
            <a:t>NAEC’s Universities to absorb qualified SS outputs who are denied admission</a:t>
          </a:r>
          <a:endParaRPr lang="en-GB" sz="2600" kern="1200" dirty="0">
            <a:solidFill>
              <a:srgbClr val="C00000"/>
            </a:solidFill>
          </a:endParaRPr>
        </a:p>
      </dsp:txBody>
      <dsp:txXfrm>
        <a:off x="50489" y="3385709"/>
        <a:ext cx="9043022" cy="933302"/>
      </dsp:txXfrm>
    </dsp:sp>
    <dsp:sp modelId="{DAF4F7C7-70AF-47DB-96E4-844FC088CD4D}">
      <dsp:nvSpPr>
        <dsp:cNvPr id="0" name=""/>
        <dsp:cNvSpPr/>
      </dsp:nvSpPr>
      <dsp:spPr>
        <a:xfrm>
          <a:off x="0" y="4444380"/>
          <a:ext cx="9144000"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solidFill>
                <a:srgbClr val="C00000"/>
              </a:solidFill>
            </a:rPr>
            <a:t>Industries that will provide employment opportunities for graduates</a:t>
          </a:r>
          <a:endParaRPr lang="en-GB" sz="2600" kern="1200" dirty="0">
            <a:solidFill>
              <a:srgbClr val="C00000"/>
            </a:solidFill>
          </a:endParaRPr>
        </a:p>
      </dsp:txBody>
      <dsp:txXfrm>
        <a:off x="50489" y="4494869"/>
        <a:ext cx="9043022" cy="93330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C3EA7-AA7C-4BD9-B331-728AE8862BEA}">
      <dsp:nvSpPr>
        <dsp:cNvPr id="0" name=""/>
        <dsp:cNvSpPr/>
      </dsp:nvSpPr>
      <dsp:spPr>
        <a:xfrm>
          <a:off x="0" y="2196"/>
          <a:ext cx="9144000" cy="5248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rgbClr val="002060"/>
              </a:solidFill>
            </a:rPr>
            <a:t>Colorado has 495 universities and colleges.</a:t>
          </a:r>
          <a:endParaRPr lang="en-GB" sz="2400" b="1" kern="1200" dirty="0">
            <a:solidFill>
              <a:srgbClr val="002060"/>
            </a:solidFill>
          </a:endParaRPr>
        </a:p>
      </dsp:txBody>
      <dsp:txXfrm>
        <a:off x="25620" y="27816"/>
        <a:ext cx="9092760" cy="473584"/>
      </dsp:txXfrm>
    </dsp:sp>
    <dsp:sp modelId="{4A0192E8-33E6-4EE2-B472-659E15946B97}">
      <dsp:nvSpPr>
        <dsp:cNvPr id="0" name=""/>
        <dsp:cNvSpPr/>
      </dsp:nvSpPr>
      <dsp:spPr>
        <a:xfrm>
          <a:off x="0" y="537522"/>
          <a:ext cx="9144000" cy="10329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rPr>
            <a:t>California state has many federal universities (+ Naval Postgraduate School; Defense Language Institute; and the Defense Language Institute Foreign Language Center)</a:t>
          </a:r>
          <a:r>
            <a:rPr lang="en-US" sz="1800" b="1" kern="1200" dirty="0" smtClean="0">
              <a:solidFill>
                <a:schemeClr val="tx1"/>
              </a:solidFill>
            </a:rPr>
            <a:t>; </a:t>
          </a:r>
          <a:endParaRPr lang="en-GB" sz="1800" b="1" kern="1200" dirty="0">
            <a:solidFill>
              <a:schemeClr val="tx1"/>
            </a:solidFill>
          </a:endParaRPr>
        </a:p>
      </dsp:txBody>
      <dsp:txXfrm>
        <a:off x="50427" y="587949"/>
        <a:ext cx="9043146" cy="932144"/>
      </dsp:txXfrm>
    </dsp:sp>
    <dsp:sp modelId="{54609D6A-0896-4214-BE56-70095CE99151}">
      <dsp:nvSpPr>
        <dsp:cNvPr id="0" name=""/>
        <dsp:cNvSpPr/>
      </dsp:nvSpPr>
      <dsp:spPr>
        <a:xfrm>
          <a:off x="0" y="1581023"/>
          <a:ext cx="9144000" cy="6142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rgbClr val="002060"/>
              </a:solidFill>
            </a:rPr>
            <a:t>10</a:t>
          </a:r>
          <a:r>
            <a:rPr lang="en-US" sz="2400" b="1" kern="1200" dirty="0" smtClean="0">
              <a:solidFill>
                <a:srgbClr val="002060"/>
              </a:solidFill>
            </a:rPr>
            <a:t> University of California (12.5%  BSSP 234,000+ students) </a:t>
          </a:r>
          <a:endParaRPr lang="en-GB" sz="2400" b="1" kern="1200" dirty="0">
            <a:solidFill>
              <a:srgbClr val="002060"/>
            </a:solidFill>
          </a:endParaRPr>
        </a:p>
      </dsp:txBody>
      <dsp:txXfrm>
        <a:off x="29986" y="1611009"/>
        <a:ext cx="9084028" cy="554286"/>
      </dsp:txXfrm>
    </dsp:sp>
    <dsp:sp modelId="{5E478AE2-0E14-47A8-A3C0-83FCDB154829}">
      <dsp:nvSpPr>
        <dsp:cNvPr id="0" name=""/>
        <dsp:cNvSpPr/>
      </dsp:nvSpPr>
      <dsp:spPr>
        <a:xfrm>
          <a:off x="0" y="2205782"/>
          <a:ext cx="9144000" cy="8194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tx1"/>
              </a:solidFill>
            </a:rPr>
            <a:t>23</a:t>
          </a:r>
          <a:r>
            <a:rPr lang="en-US" sz="2400" b="1" kern="1200" dirty="0" smtClean="0">
              <a:solidFill>
                <a:schemeClr val="tx1"/>
              </a:solidFill>
            </a:rPr>
            <a:t> California State Universities (33.3%  NBSSP 430,000+sts)  </a:t>
          </a:r>
          <a:endParaRPr lang="en-GB" sz="2400" b="1" kern="1200" dirty="0">
            <a:solidFill>
              <a:schemeClr val="tx1"/>
            </a:solidFill>
          </a:endParaRPr>
        </a:p>
      </dsp:txBody>
      <dsp:txXfrm>
        <a:off x="40002" y="2245784"/>
        <a:ext cx="9063996" cy="739432"/>
      </dsp:txXfrm>
    </dsp:sp>
    <dsp:sp modelId="{BD245620-5636-4C47-8402-CC102F758EC0}">
      <dsp:nvSpPr>
        <dsp:cNvPr id="0" name=""/>
        <dsp:cNvSpPr/>
      </dsp:nvSpPr>
      <dsp:spPr>
        <a:xfrm>
          <a:off x="0" y="3035721"/>
          <a:ext cx="9144000" cy="8194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tx1"/>
              </a:solidFill>
            </a:rPr>
            <a:t>112</a:t>
          </a:r>
          <a:r>
            <a:rPr lang="en-US" sz="2400" b="1" kern="1200" dirty="0" smtClean="0">
              <a:solidFill>
                <a:schemeClr val="tx1"/>
              </a:solidFill>
            </a:rPr>
            <a:t> California Community Colleges (54% RSSP 3,264,000+sts)  </a:t>
          </a:r>
          <a:endParaRPr lang="en-GB" sz="2400" b="1" kern="1200" dirty="0">
            <a:solidFill>
              <a:schemeClr val="tx1"/>
            </a:solidFill>
          </a:endParaRPr>
        </a:p>
      </dsp:txBody>
      <dsp:txXfrm>
        <a:off x="40002" y="3075723"/>
        <a:ext cx="9063996" cy="739432"/>
      </dsp:txXfrm>
    </dsp:sp>
    <dsp:sp modelId="{4014ECE9-9C9F-4D5A-A900-769BD37261FB}">
      <dsp:nvSpPr>
        <dsp:cNvPr id="0" name=""/>
        <dsp:cNvSpPr/>
      </dsp:nvSpPr>
      <dsp:spPr>
        <a:xfrm>
          <a:off x="0" y="3865660"/>
          <a:ext cx="9144000" cy="8194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rPr>
            <a:t>75 nonprofit private universities and colleges </a:t>
          </a:r>
          <a:endParaRPr lang="en-GB" sz="2400" b="1" kern="1200" dirty="0">
            <a:solidFill>
              <a:schemeClr val="tx1"/>
            </a:solidFill>
          </a:endParaRPr>
        </a:p>
      </dsp:txBody>
      <dsp:txXfrm>
        <a:off x="40002" y="3905662"/>
        <a:ext cx="9063996" cy="739432"/>
      </dsp:txXfrm>
    </dsp:sp>
    <dsp:sp modelId="{EAE496F2-C555-489C-8CF9-86F34D7B6BD4}">
      <dsp:nvSpPr>
        <dsp:cNvPr id="0" name=""/>
        <dsp:cNvSpPr/>
      </dsp:nvSpPr>
      <dsp:spPr>
        <a:xfrm>
          <a:off x="0" y="4695598"/>
          <a:ext cx="9144000" cy="8194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rPr>
            <a:t>170 private for-profit universities and collages (UCSB 2013)</a:t>
          </a:r>
          <a:endParaRPr lang="en-GB" sz="2400" b="1" kern="1200" dirty="0">
            <a:solidFill>
              <a:schemeClr val="tx1"/>
            </a:solidFill>
          </a:endParaRPr>
        </a:p>
      </dsp:txBody>
      <dsp:txXfrm>
        <a:off x="40002" y="4735600"/>
        <a:ext cx="9063996" cy="73943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B6586-DE53-4C6F-8258-892D193E1BB2}">
      <dsp:nvSpPr>
        <dsp:cNvPr id="0" name=""/>
        <dsp:cNvSpPr/>
      </dsp:nvSpPr>
      <dsp:spPr>
        <a:xfrm>
          <a:off x="4572000" y="2396390"/>
          <a:ext cx="2502014" cy="868467"/>
        </a:xfrm>
        <a:custGeom>
          <a:avLst/>
          <a:gdLst/>
          <a:ahLst/>
          <a:cxnLst/>
          <a:rect l="0" t="0" r="0" b="0"/>
          <a:pathLst>
            <a:path>
              <a:moveTo>
                <a:pt x="0" y="0"/>
              </a:moveTo>
              <a:lnTo>
                <a:pt x="0" y="434233"/>
              </a:lnTo>
              <a:lnTo>
                <a:pt x="2502014" y="434233"/>
              </a:lnTo>
              <a:lnTo>
                <a:pt x="2502014" y="8684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62C6BF-E24A-4B06-98A0-354A96394390}">
      <dsp:nvSpPr>
        <dsp:cNvPr id="0" name=""/>
        <dsp:cNvSpPr/>
      </dsp:nvSpPr>
      <dsp:spPr>
        <a:xfrm>
          <a:off x="2069985" y="2396390"/>
          <a:ext cx="2502014" cy="868467"/>
        </a:xfrm>
        <a:custGeom>
          <a:avLst/>
          <a:gdLst/>
          <a:ahLst/>
          <a:cxnLst/>
          <a:rect l="0" t="0" r="0" b="0"/>
          <a:pathLst>
            <a:path>
              <a:moveTo>
                <a:pt x="2502014" y="0"/>
              </a:moveTo>
              <a:lnTo>
                <a:pt x="2502014" y="434233"/>
              </a:lnTo>
              <a:lnTo>
                <a:pt x="0" y="434233"/>
              </a:lnTo>
              <a:lnTo>
                <a:pt x="0" y="8684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210D7B-E472-446C-8164-F2BF0A0DF2BE}">
      <dsp:nvSpPr>
        <dsp:cNvPr id="0" name=""/>
        <dsp:cNvSpPr/>
      </dsp:nvSpPr>
      <dsp:spPr>
        <a:xfrm>
          <a:off x="2504219" y="328609"/>
          <a:ext cx="4135561" cy="2067780"/>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NAEC’s Industries for job creation for instance, is very feasible as done by Raytheon in Arizona, USA </a:t>
          </a:r>
          <a:endParaRPr lang="en-GB" sz="2400" kern="1200" dirty="0"/>
        </a:p>
      </dsp:txBody>
      <dsp:txXfrm>
        <a:off x="2504219" y="328609"/>
        <a:ext cx="4135561" cy="2067780"/>
      </dsp:txXfrm>
    </dsp:sp>
    <dsp:sp modelId="{A51111E8-D340-4061-8FE9-71107289B9C0}">
      <dsp:nvSpPr>
        <dsp:cNvPr id="0" name=""/>
        <dsp:cNvSpPr/>
      </dsp:nvSpPr>
      <dsp:spPr>
        <a:xfrm>
          <a:off x="2204" y="3264857"/>
          <a:ext cx="4135561" cy="206778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smtClean="0"/>
            <a:t>Raytheon Missiles Manufacturing System</a:t>
          </a:r>
          <a:r>
            <a:rPr lang="en-US" sz="2400" kern="1200" dirty="0" smtClean="0"/>
            <a:t> in Tucson, Southern Arizona alone has </a:t>
          </a:r>
          <a:r>
            <a:rPr lang="en-US" sz="2400" b="1" kern="1200" dirty="0" smtClean="0"/>
            <a:t>10500 graduates </a:t>
          </a:r>
          <a:r>
            <a:rPr lang="en-US" sz="2400" kern="1200" dirty="0" smtClean="0"/>
            <a:t>in its employment. </a:t>
          </a:r>
          <a:endParaRPr lang="en-GB" sz="2400" kern="1200" dirty="0"/>
        </a:p>
      </dsp:txBody>
      <dsp:txXfrm>
        <a:off x="2204" y="3264857"/>
        <a:ext cx="4135561" cy="2067780"/>
      </dsp:txXfrm>
    </dsp:sp>
    <dsp:sp modelId="{468B7DA5-809E-4F95-80E1-CD7D23DE64A2}">
      <dsp:nvSpPr>
        <dsp:cNvPr id="0" name=""/>
        <dsp:cNvSpPr/>
      </dsp:nvSpPr>
      <dsp:spPr>
        <a:xfrm>
          <a:off x="5006233" y="3264857"/>
          <a:ext cx="4135561" cy="206778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smtClean="0"/>
            <a:t>Raytheon Company for Manufacturing of other Defense Equipment</a:t>
          </a:r>
          <a:r>
            <a:rPr lang="en-US" sz="2400" kern="1200" dirty="0" smtClean="0"/>
            <a:t> in Flagstaff, Northern Arizona alone has employed </a:t>
          </a:r>
          <a:r>
            <a:rPr lang="en-US" sz="2400" b="1" kern="1200" dirty="0" smtClean="0"/>
            <a:t>11500 graduates. </a:t>
          </a:r>
          <a:endParaRPr lang="en-GB" sz="2400" b="1" kern="1200" dirty="0"/>
        </a:p>
      </dsp:txBody>
      <dsp:txXfrm>
        <a:off x="5006233" y="3264857"/>
        <a:ext cx="4135561" cy="206778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2A8FB-282E-415C-8BCC-89A36EAC4BBD}">
      <dsp:nvSpPr>
        <dsp:cNvPr id="0" name=""/>
        <dsp:cNvSpPr/>
      </dsp:nvSpPr>
      <dsp:spPr>
        <a:xfrm>
          <a:off x="0" y="104760"/>
          <a:ext cx="9144000" cy="171288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b="1" kern="1200" dirty="0" smtClean="0"/>
            <a:t>Durability is a dimension of product or service quality which demands that the length of a product or service life should be long enough for the customer to enjoy full value of his money paid in exchange for it. </a:t>
          </a:r>
          <a:endParaRPr lang="en-GB" sz="2400" b="1" kern="1200" dirty="0"/>
        </a:p>
      </dsp:txBody>
      <dsp:txXfrm>
        <a:off x="83616" y="188376"/>
        <a:ext cx="8976768" cy="1545648"/>
      </dsp:txXfrm>
    </dsp:sp>
    <dsp:sp modelId="{F040AD17-BBF1-44F9-9E0F-3C5CC98496BB}">
      <dsp:nvSpPr>
        <dsp:cNvPr id="0" name=""/>
        <dsp:cNvSpPr/>
      </dsp:nvSpPr>
      <dsp:spPr>
        <a:xfrm>
          <a:off x="0" y="1886760"/>
          <a:ext cx="9144000" cy="171288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b="1" kern="1200" dirty="0" smtClean="0"/>
            <a:t>It is the amount and worth of use obtained from a product or service before it deteriorates to the point that replacement is preferred over repair or retraining. </a:t>
          </a:r>
          <a:endParaRPr lang="en-GB" sz="2400" b="1" kern="1200" dirty="0"/>
        </a:p>
      </dsp:txBody>
      <dsp:txXfrm>
        <a:off x="83616" y="1970376"/>
        <a:ext cx="8976768" cy="1545648"/>
      </dsp:txXfrm>
    </dsp:sp>
    <dsp:sp modelId="{F65022B5-2A33-45E2-A2DD-8A404413EBC1}">
      <dsp:nvSpPr>
        <dsp:cNvPr id="0" name=""/>
        <dsp:cNvSpPr/>
      </dsp:nvSpPr>
      <dsp:spPr>
        <a:xfrm>
          <a:off x="0" y="3668760"/>
          <a:ext cx="9144000" cy="171288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b="1" kern="1200" dirty="0" smtClean="0"/>
            <a:t>Durability of the educational products in Nigeria can best be imagined, particularly in a setting that the environment under which they are used is not rewarding, motivating and stimulating enough.</a:t>
          </a:r>
          <a:endParaRPr lang="en-GB" sz="2400" b="1" kern="1200" dirty="0"/>
        </a:p>
      </dsp:txBody>
      <dsp:txXfrm>
        <a:off x="83616" y="3752376"/>
        <a:ext cx="8976768" cy="154564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96EE7-850D-49DC-9AB4-B78D094169AE}">
      <dsp:nvSpPr>
        <dsp:cNvPr id="0" name=""/>
        <dsp:cNvSpPr/>
      </dsp:nvSpPr>
      <dsp:spPr>
        <a:xfrm>
          <a:off x="0" y="303429"/>
          <a:ext cx="9144000" cy="134190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b="0" kern="1200" dirty="0" smtClean="0">
              <a:solidFill>
                <a:schemeClr val="bg1"/>
              </a:solidFill>
            </a:rPr>
            <a:t>The products and process of an educational system that has been in funding crisis for many years are bound to fail often. Poor funding of education in the country has culminated in </a:t>
          </a:r>
          <a:endParaRPr lang="en-GB" sz="1800" b="0" kern="1200" dirty="0">
            <a:solidFill>
              <a:schemeClr val="bg1"/>
            </a:solidFill>
          </a:endParaRPr>
        </a:p>
      </dsp:txBody>
      <dsp:txXfrm>
        <a:off x="65506" y="368935"/>
        <a:ext cx="9012988" cy="1210893"/>
      </dsp:txXfrm>
    </dsp:sp>
    <dsp:sp modelId="{6D56AE72-9315-452A-93DA-D02CB18368BF}">
      <dsp:nvSpPr>
        <dsp:cNvPr id="0" name=""/>
        <dsp:cNvSpPr/>
      </dsp:nvSpPr>
      <dsp:spPr>
        <a:xfrm>
          <a:off x="0" y="1702934"/>
          <a:ext cx="9144000" cy="7137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t>Shortage of </a:t>
          </a:r>
          <a:r>
            <a:rPr lang="en-GB" sz="2000" b="1" kern="1200" dirty="0" smtClean="0"/>
            <a:t>materials</a:t>
          </a:r>
          <a:endParaRPr lang="en-GB" sz="2000" b="1" kern="1200" dirty="0"/>
        </a:p>
      </dsp:txBody>
      <dsp:txXfrm>
        <a:off x="34840" y="1737774"/>
        <a:ext cx="9074320" cy="644020"/>
      </dsp:txXfrm>
    </dsp:sp>
    <dsp:sp modelId="{E811880B-E21D-4E67-A251-D1D668685D2F}">
      <dsp:nvSpPr>
        <dsp:cNvPr id="0" name=""/>
        <dsp:cNvSpPr/>
      </dsp:nvSpPr>
      <dsp:spPr>
        <a:xfrm>
          <a:off x="0" y="2474234"/>
          <a:ext cx="9144000" cy="7137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t>Inadequate appropriate human resources </a:t>
          </a:r>
          <a:endParaRPr lang="en-GB" sz="2000" b="1" kern="1200" dirty="0"/>
        </a:p>
      </dsp:txBody>
      <dsp:txXfrm>
        <a:off x="34840" y="2509074"/>
        <a:ext cx="9074320" cy="644020"/>
      </dsp:txXfrm>
    </dsp:sp>
    <dsp:sp modelId="{81F00619-EEF3-4D5E-AE99-C53BBF234ED5}">
      <dsp:nvSpPr>
        <dsp:cNvPr id="0" name=""/>
        <dsp:cNvSpPr/>
      </dsp:nvSpPr>
      <dsp:spPr>
        <a:xfrm>
          <a:off x="0" y="3245534"/>
          <a:ext cx="9144000" cy="7137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t>Lack of laboratories for research and teaching </a:t>
          </a:r>
          <a:endParaRPr lang="en-GB" sz="2000" b="1" kern="1200" dirty="0"/>
        </a:p>
      </dsp:txBody>
      <dsp:txXfrm>
        <a:off x="34840" y="3280374"/>
        <a:ext cx="9074320" cy="644020"/>
      </dsp:txXfrm>
    </dsp:sp>
    <dsp:sp modelId="{89F9B73E-ED1D-47EE-B241-3424E19E51CF}">
      <dsp:nvSpPr>
        <dsp:cNvPr id="0" name=""/>
        <dsp:cNvSpPr/>
      </dsp:nvSpPr>
      <dsp:spPr>
        <a:xfrm>
          <a:off x="0" y="4016834"/>
          <a:ext cx="9144000" cy="7137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t>Brain drain </a:t>
          </a:r>
          <a:endParaRPr lang="en-GB" sz="2000" b="1" kern="1200" dirty="0"/>
        </a:p>
      </dsp:txBody>
      <dsp:txXfrm>
        <a:off x="34840" y="4051674"/>
        <a:ext cx="9074320" cy="644020"/>
      </dsp:txXfrm>
    </dsp:sp>
    <dsp:sp modelId="{3EF1B6B4-9A8A-4C73-8724-A2D4FA8D1D36}">
      <dsp:nvSpPr>
        <dsp:cNvPr id="0" name=""/>
        <dsp:cNvSpPr/>
      </dsp:nvSpPr>
      <dsp:spPr>
        <a:xfrm>
          <a:off x="0" y="4818790"/>
          <a:ext cx="9144000" cy="7137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t>Ill-conceived policies</a:t>
          </a:r>
          <a:endParaRPr lang="en-GB" sz="2000" b="1" kern="1200" dirty="0"/>
        </a:p>
      </dsp:txBody>
      <dsp:txXfrm>
        <a:off x="34840" y="4853630"/>
        <a:ext cx="9074320" cy="64402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F3DB4-B9C7-4493-BC48-466B6442DD14}">
      <dsp:nvSpPr>
        <dsp:cNvPr id="0" name=""/>
        <dsp:cNvSpPr/>
      </dsp:nvSpPr>
      <dsp:spPr>
        <a:xfrm>
          <a:off x="0" y="0"/>
          <a:ext cx="5486400" cy="54864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4F33F7-B543-4D86-A3AB-97CA5BC7D5E4}">
      <dsp:nvSpPr>
        <dsp:cNvPr id="0" name=""/>
        <dsp:cNvSpPr/>
      </dsp:nvSpPr>
      <dsp:spPr>
        <a:xfrm>
          <a:off x="2743200" y="0"/>
          <a:ext cx="6400799" cy="548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smtClean="0"/>
            <a:t>Aesthetics </a:t>
          </a:r>
          <a:r>
            <a:rPr lang="en-GB" sz="2100" kern="1200" dirty="0" smtClean="0"/>
            <a:t>dimension of a product’s quality deals with the extent to which it maximally appeals to the customer’s sense organs of sight, taste, smell, hearing and touch. It serves like the face value of the product that first and foremost attracts customers to it. </a:t>
          </a:r>
          <a:endParaRPr lang="en-GB" sz="2100" kern="1200" dirty="0"/>
        </a:p>
      </dsp:txBody>
      <dsp:txXfrm>
        <a:off x="2743200" y="0"/>
        <a:ext cx="6400799" cy="1645923"/>
      </dsp:txXfrm>
    </dsp:sp>
    <dsp:sp modelId="{56B84E5F-2B15-498E-B33E-2F60CCBED908}">
      <dsp:nvSpPr>
        <dsp:cNvPr id="0" name=""/>
        <dsp:cNvSpPr/>
      </dsp:nvSpPr>
      <dsp:spPr>
        <a:xfrm>
          <a:off x="960121" y="1645923"/>
          <a:ext cx="3566156" cy="356615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333B7E-6FDE-4CDD-A1A0-C74A78C4EDA2}">
      <dsp:nvSpPr>
        <dsp:cNvPr id="0" name=""/>
        <dsp:cNvSpPr/>
      </dsp:nvSpPr>
      <dsp:spPr>
        <a:xfrm>
          <a:off x="2743200" y="1670440"/>
          <a:ext cx="6400799" cy="351712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endParaRPr lang="en-GB" sz="2000" b="1" kern="1200" dirty="0" smtClean="0"/>
        </a:p>
        <a:p>
          <a:pPr lvl="0" algn="ctr" defTabSz="889000" rtl="0">
            <a:lnSpc>
              <a:spcPct val="90000"/>
            </a:lnSpc>
            <a:spcBef>
              <a:spcPct val="0"/>
            </a:spcBef>
            <a:spcAft>
              <a:spcPct val="35000"/>
            </a:spcAft>
          </a:pPr>
          <a:endParaRPr lang="en-GB" sz="2000" b="1" kern="1200" dirty="0" smtClean="0"/>
        </a:p>
        <a:p>
          <a:pPr lvl="0" algn="ctr" defTabSz="889000" rtl="0">
            <a:lnSpc>
              <a:spcPct val="90000"/>
            </a:lnSpc>
            <a:spcBef>
              <a:spcPct val="0"/>
            </a:spcBef>
            <a:spcAft>
              <a:spcPct val="35000"/>
            </a:spcAft>
          </a:pPr>
          <a:endParaRPr lang="en-GB" sz="2000" b="1" kern="1200" dirty="0" smtClean="0"/>
        </a:p>
        <a:p>
          <a:pPr lvl="0" algn="ctr" defTabSz="889000" rtl="0">
            <a:lnSpc>
              <a:spcPct val="90000"/>
            </a:lnSpc>
            <a:spcBef>
              <a:spcPct val="0"/>
            </a:spcBef>
            <a:spcAft>
              <a:spcPct val="35000"/>
            </a:spcAft>
          </a:pPr>
          <a:r>
            <a:rPr lang="en-GB" sz="2400" b="1" kern="1200" dirty="0" smtClean="0"/>
            <a:t>1) The </a:t>
          </a:r>
          <a:r>
            <a:rPr lang="en-GB" sz="2400" b="1" kern="1200" dirty="0" smtClean="0"/>
            <a:t>first impression that majority of our educational products make is uncontrolled use of </a:t>
          </a:r>
          <a:r>
            <a:rPr lang="en-GB" sz="2400" b="1" kern="1200" dirty="0" smtClean="0">
              <a:solidFill>
                <a:srgbClr val="C00000"/>
              </a:solidFill>
            </a:rPr>
            <a:t>Ghetto Language</a:t>
          </a:r>
          <a:r>
            <a:rPr lang="en-GB" sz="2400" b="1" kern="1200" dirty="0" smtClean="0"/>
            <a:t>, wrongly styled Pidgin English.</a:t>
          </a:r>
        </a:p>
        <a:p>
          <a:pPr lvl="0" algn="ctr" defTabSz="889000" rtl="0">
            <a:lnSpc>
              <a:spcPct val="90000"/>
            </a:lnSpc>
            <a:spcBef>
              <a:spcPct val="0"/>
            </a:spcBef>
            <a:spcAft>
              <a:spcPct val="35000"/>
            </a:spcAft>
          </a:pPr>
          <a:r>
            <a:rPr lang="en-GB" sz="2400" b="1" kern="1200" dirty="0" smtClean="0">
              <a:solidFill>
                <a:srgbClr val="C00000"/>
              </a:solidFill>
            </a:rPr>
            <a:t>Nigerian universities are not far from being GHETTOS as they are often crowded , with very bad living conditions.</a:t>
          </a:r>
          <a:r>
            <a:rPr lang="en-GB" sz="2400" b="1" kern="1200" dirty="0" smtClean="0"/>
            <a:t> </a:t>
          </a:r>
          <a:endParaRPr lang="en-GB" sz="2400" kern="1200" dirty="0"/>
        </a:p>
      </dsp:txBody>
      <dsp:txXfrm>
        <a:off x="2743200" y="1670440"/>
        <a:ext cx="6400799" cy="1623286"/>
      </dsp:txXfrm>
    </dsp:sp>
    <dsp:sp modelId="{C50BD639-B3A5-4ADB-B54E-0C1E617ED2D5}">
      <dsp:nvSpPr>
        <dsp:cNvPr id="0" name=""/>
        <dsp:cNvSpPr/>
      </dsp:nvSpPr>
      <dsp:spPr>
        <a:xfrm>
          <a:off x="1907698" y="4361655"/>
          <a:ext cx="1645918" cy="51439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19841D-D11D-4452-9E66-603605E4BC2B}">
      <dsp:nvSpPr>
        <dsp:cNvPr id="0" name=""/>
        <dsp:cNvSpPr/>
      </dsp:nvSpPr>
      <dsp:spPr>
        <a:xfrm>
          <a:off x="2743200" y="4361663"/>
          <a:ext cx="6400799" cy="51439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b="1" kern="1200" dirty="0" smtClean="0"/>
            <a:t>2) Fiddling </a:t>
          </a:r>
          <a:r>
            <a:rPr lang="en-GB" sz="2100" b="1" kern="1200" dirty="0" smtClean="0"/>
            <a:t>with their handsets uncontrollably </a:t>
          </a:r>
          <a:endParaRPr lang="en-GB" sz="2100" kern="1200" dirty="0"/>
        </a:p>
      </dsp:txBody>
      <dsp:txXfrm>
        <a:off x="2743200" y="4361663"/>
        <a:ext cx="6400799" cy="51439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7E0C4-4944-4FBB-BF13-C60E6801E338}">
      <dsp:nvSpPr>
        <dsp:cNvPr id="0" name=""/>
        <dsp:cNvSpPr/>
      </dsp:nvSpPr>
      <dsp:spPr>
        <a:xfrm>
          <a:off x="889319" y="66"/>
          <a:ext cx="6645270" cy="26762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GB" sz="3000" b="1" kern="1200" dirty="0" smtClean="0"/>
            <a:t>Perceived quality is the reputation of the product to attract positive predisposition, attitude and interest of the customers.</a:t>
          </a:r>
          <a:endParaRPr lang="en-GB" sz="3000" b="1" kern="1200" dirty="0"/>
        </a:p>
      </dsp:txBody>
      <dsp:txXfrm>
        <a:off x="1019962" y="130709"/>
        <a:ext cx="6383984" cy="2414941"/>
      </dsp:txXfrm>
    </dsp:sp>
    <dsp:sp modelId="{304E5BE7-0934-4891-AF51-97D7E0969ED2}">
      <dsp:nvSpPr>
        <dsp:cNvPr id="0" name=""/>
        <dsp:cNvSpPr/>
      </dsp:nvSpPr>
      <dsp:spPr>
        <a:xfrm>
          <a:off x="889319" y="2810105"/>
          <a:ext cx="7365360" cy="26762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GB" sz="3000" b="1" kern="1200" dirty="0" smtClean="0"/>
            <a:t>The reputation, branding, and ranking of a university depend largely on the extent to which every of the institution’s products is of utmost quality.</a:t>
          </a:r>
          <a:endParaRPr lang="en-GB" sz="3000" b="1" kern="1200" dirty="0"/>
        </a:p>
      </dsp:txBody>
      <dsp:txXfrm>
        <a:off x="1019962" y="2940748"/>
        <a:ext cx="7104074" cy="241494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A31A3-E800-4F86-B4EA-1F84CE1A37B6}">
      <dsp:nvSpPr>
        <dsp:cNvPr id="0" name=""/>
        <dsp:cNvSpPr/>
      </dsp:nvSpPr>
      <dsp:spPr>
        <a:xfrm>
          <a:off x="2106" y="0"/>
          <a:ext cx="2208381" cy="5517232"/>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b="1" kern="1200" dirty="0" smtClean="0"/>
            <a:t>Annually, Nigeria spends over </a:t>
          </a:r>
          <a:r>
            <a:rPr lang="en-GB" sz="2400" b="1" kern="1200" dirty="0" err="1" smtClean="0"/>
            <a:t>N1.5</a:t>
          </a:r>
          <a:r>
            <a:rPr lang="en-GB" sz="2400" b="1" kern="1200" dirty="0" smtClean="0"/>
            <a:t> trillion on students studying abroad</a:t>
          </a:r>
          <a:r>
            <a:rPr lang="en-GB" sz="1900" b="1" kern="1200" dirty="0" smtClean="0"/>
            <a:t>. </a:t>
          </a:r>
          <a:endParaRPr lang="en-GB" sz="1900" kern="1200" dirty="0"/>
        </a:p>
      </dsp:txBody>
      <dsp:txXfrm>
        <a:off x="2106" y="2206892"/>
        <a:ext cx="2208381" cy="2206892"/>
      </dsp:txXfrm>
    </dsp:sp>
    <dsp:sp modelId="{420906DF-2A1A-4EA3-B334-4F1BE9E7B119}">
      <dsp:nvSpPr>
        <dsp:cNvPr id="0" name=""/>
        <dsp:cNvSpPr/>
      </dsp:nvSpPr>
      <dsp:spPr>
        <a:xfrm>
          <a:off x="187678" y="331033"/>
          <a:ext cx="1837238" cy="18372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19CC0C-A1B6-48D8-A728-241C6922BC21}">
      <dsp:nvSpPr>
        <dsp:cNvPr id="0" name=""/>
        <dsp:cNvSpPr/>
      </dsp:nvSpPr>
      <dsp:spPr>
        <a:xfrm>
          <a:off x="2276740" y="0"/>
          <a:ext cx="2208381" cy="5517232"/>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b="1" kern="1200" dirty="0" smtClean="0"/>
            <a:t>Ghana gets over </a:t>
          </a:r>
          <a:r>
            <a:rPr lang="en-GB" sz="2000" b="1" kern="1200" dirty="0" err="1" smtClean="0"/>
            <a:t>N160</a:t>
          </a:r>
          <a:r>
            <a:rPr lang="en-GB" sz="2000" b="1" kern="1200" dirty="0" smtClean="0"/>
            <a:t> Billion of Nigerian students’ funds (Premium Times, 2013). </a:t>
          </a:r>
          <a:endParaRPr lang="en-GB" sz="2000" kern="1200" dirty="0"/>
        </a:p>
      </dsp:txBody>
      <dsp:txXfrm>
        <a:off x="2276740" y="2206892"/>
        <a:ext cx="2208381" cy="2206892"/>
      </dsp:txXfrm>
    </dsp:sp>
    <dsp:sp modelId="{50CEF99A-CD7F-46A5-A8AF-06719A1D1FC6}">
      <dsp:nvSpPr>
        <dsp:cNvPr id="0" name=""/>
        <dsp:cNvSpPr/>
      </dsp:nvSpPr>
      <dsp:spPr>
        <a:xfrm>
          <a:off x="2462312" y="331033"/>
          <a:ext cx="1837238" cy="18372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502F09-137D-4CEE-8A97-1B07BA9B072B}">
      <dsp:nvSpPr>
        <dsp:cNvPr id="0" name=""/>
        <dsp:cNvSpPr/>
      </dsp:nvSpPr>
      <dsp:spPr>
        <a:xfrm>
          <a:off x="4551373" y="0"/>
          <a:ext cx="2208381" cy="5517232"/>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b="1" kern="1200" dirty="0" smtClean="0"/>
            <a:t>Nigerian students spend over </a:t>
          </a:r>
          <a:r>
            <a:rPr lang="en-GB" sz="2000" b="1" kern="1200" dirty="0" err="1" smtClean="0"/>
            <a:t>N264</a:t>
          </a:r>
          <a:r>
            <a:rPr lang="en-GB" sz="2000" b="1" kern="1200" dirty="0" smtClean="0"/>
            <a:t> Billion annually studying in the United Kingdom</a:t>
          </a:r>
          <a:r>
            <a:rPr lang="en-US" sz="2000" b="1" kern="1200" dirty="0" smtClean="0"/>
            <a:t> (Nigerian Curiosity, 2010).</a:t>
          </a:r>
          <a:endParaRPr lang="en-GB" sz="2000" kern="1200" dirty="0"/>
        </a:p>
      </dsp:txBody>
      <dsp:txXfrm>
        <a:off x="4551373" y="2206892"/>
        <a:ext cx="2208381" cy="2206892"/>
      </dsp:txXfrm>
    </dsp:sp>
    <dsp:sp modelId="{03DD295F-0C9E-4D2F-9C34-D9C86DA6E3EE}">
      <dsp:nvSpPr>
        <dsp:cNvPr id="0" name=""/>
        <dsp:cNvSpPr/>
      </dsp:nvSpPr>
      <dsp:spPr>
        <a:xfrm>
          <a:off x="4736945" y="483083"/>
          <a:ext cx="1837238" cy="15331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BD1FBA-2385-42AA-A07D-E441947DA047}">
      <dsp:nvSpPr>
        <dsp:cNvPr id="0" name=""/>
        <dsp:cNvSpPr/>
      </dsp:nvSpPr>
      <dsp:spPr>
        <a:xfrm>
          <a:off x="6826007" y="0"/>
          <a:ext cx="2208381" cy="5517232"/>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t> </a:t>
          </a:r>
          <a:r>
            <a:rPr lang="en-US" sz="2000" b="1" kern="1200" dirty="0" smtClean="0"/>
            <a:t>Nigerians spend an average of $500 million annually on European and American universities (</a:t>
          </a:r>
          <a:r>
            <a:rPr lang="en-US" sz="2000" b="1" kern="1200" dirty="0" err="1" smtClean="0"/>
            <a:t>CVC</a:t>
          </a:r>
          <a:r>
            <a:rPr lang="en-US" sz="2000" b="1" kern="1200" dirty="0" smtClean="0"/>
            <a:t>, 2013).</a:t>
          </a:r>
          <a:endParaRPr lang="en-GB" sz="2000" kern="1200" dirty="0"/>
        </a:p>
      </dsp:txBody>
      <dsp:txXfrm>
        <a:off x="6826007" y="2206892"/>
        <a:ext cx="2208381" cy="2206892"/>
      </dsp:txXfrm>
    </dsp:sp>
    <dsp:sp modelId="{7233D503-EEAD-49CB-AF77-1A0E95A7B4A3}">
      <dsp:nvSpPr>
        <dsp:cNvPr id="0" name=""/>
        <dsp:cNvSpPr/>
      </dsp:nvSpPr>
      <dsp:spPr>
        <a:xfrm>
          <a:off x="7011578" y="331033"/>
          <a:ext cx="1837238" cy="18372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73728B-ED4A-491C-8FD0-52B8F6CDA79E}">
      <dsp:nvSpPr>
        <dsp:cNvPr id="0" name=""/>
        <dsp:cNvSpPr/>
      </dsp:nvSpPr>
      <dsp:spPr>
        <a:xfrm>
          <a:off x="360046" y="4907224"/>
          <a:ext cx="8313576" cy="413792"/>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953E1-7F86-4C83-822B-678AAC0DE840}">
      <dsp:nvSpPr>
        <dsp:cNvPr id="0" name=""/>
        <dsp:cNvSpPr/>
      </dsp:nvSpPr>
      <dsp:spPr>
        <a:xfrm>
          <a:off x="0" y="1633567"/>
          <a:ext cx="9144000" cy="217808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CD05E6-68FA-4232-8C75-649632CE4925}">
      <dsp:nvSpPr>
        <dsp:cNvPr id="0" name=""/>
        <dsp:cNvSpPr/>
      </dsp:nvSpPr>
      <dsp:spPr>
        <a:xfrm>
          <a:off x="100" y="0"/>
          <a:ext cx="4014341" cy="2178089"/>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lvl="0" algn="ctr" defTabSz="1111250" rtl="0">
            <a:lnSpc>
              <a:spcPct val="90000"/>
            </a:lnSpc>
            <a:spcBef>
              <a:spcPct val="0"/>
            </a:spcBef>
            <a:spcAft>
              <a:spcPct val="35000"/>
            </a:spcAft>
          </a:pPr>
          <a:r>
            <a:rPr lang="en-GB" sz="2500" kern="1200" dirty="0" smtClean="0">
              <a:solidFill>
                <a:srgbClr val="FFFF00"/>
              </a:solidFill>
            </a:rPr>
            <a:t>In fact, Nigerian higher education lacks serviceability as well as all the other seven Dimensions of Quality. </a:t>
          </a:r>
          <a:endParaRPr lang="en-GB" sz="2500" kern="1200" dirty="0">
            <a:solidFill>
              <a:srgbClr val="FFFF00"/>
            </a:solidFill>
          </a:endParaRPr>
        </a:p>
      </dsp:txBody>
      <dsp:txXfrm>
        <a:off x="100" y="0"/>
        <a:ext cx="4014341" cy="2178089"/>
      </dsp:txXfrm>
    </dsp:sp>
    <dsp:sp modelId="{28975703-B002-4AD8-BC4A-B0CF5733F9CC}">
      <dsp:nvSpPr>
        <dsp:cNvPr id="0" name=""/>
        <dsp:cNvSpPr/>
      </dsp:nvSpPr>
      <dsp:spPr>
        <a:xfrm>
          <a:off x="1735009" y="2450350"/>
          <a:ext cx="544522" cy="544522"/>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E0C8BA-E02E-4614-825D-F1AECE8B31C7}">
      <dsp:nvSpPr>
        <dsp:cNvPr id="0" name=""/>
        <dsp:cNvSpPr/>
      </dsp:nvSpPr>
      <dsp:spPr>
        <a:xfrm>
          <a:off x="4215158" y="3267134"/>
          <a:ext cx="4014341" cy="2178089"/>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t" anchorCtr="0">
          <a:noAutofit/>
        </a:bodyPr>
        <a:lstStyle/>
        <a:p>
          <a:pPr lvl="0" algn="ctr" defTabSz="1111250" rtl="0">
            <a:lnSpc>
              <a:spcPct val="90000"/>
            </a:lnSpc>
            <a:spcBef>
              <a:spcPct val="0"/>
            </a:spcBef>
            <a:spcAft>
              <a:spcPct val="35000"/>
            </a:spcAft>
          </a:pPr>
          <a:r>
            <a:rPr lang="en-GB" sz="2500" kern="1200" dirty="0" smtClean="0">
              <a:solidFill>
                <a:schemeClr val="bg1"/>
              </a:solidFill>
            </a:rPr>
            <a:t>There is virtually No Quality  left to Assure and No Quality left to Control in the Nigerian higher education.</a:t>
          </a:r>
          <a:endParaRPr lang="en-GB" sz="2500" kern="1200" dirty="0">
            <a:solidFill>
              <a:schemeClr val="bg1"/>
            </a:solidFill>
          </a:endParaRPr>
        </a:p>
      </dsp:txBody>
      <dsp:txXfrm>
        <a:off x="4215158" y="3267134"/>
        <a:ext cx="4014341" cy="2178089"/>
      </dsp:txXfrm>
    </dsp:sp>
    <dsp:sp modelId="{2586175F-2C02-4AAA-92B2-C7B00A15C62A}">
      <dsp:nvSpPr>
        <dsp:cNvPr id="0" name=""/>
        <dsp:cNvSpPr/>
      </dsp:nvSpPr>
      <dsp:spPr>
        <a:xfrm>
          <a:off x="5950067" y="2450350"/>
          <a:ext cx="544522" cy="544522"/>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5B9C2-E315-4233-920C-442F54794094}">
      <dsp:nvSpPr>
        <dsp:cNvPr id="0" name=""/>
        <dsp:cNvSpPr/>
      </dsp:nvSpPr>
      <dsp:spPr>
        <a:xfrm rot="10800000">
          <a:off x="381048" y="2020"/>
          <a:ext cx="8381902" cy="152414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2104" tIns="106680" rIns="199136" bIns="106680" numCol="1" spcCol="1270" anchor="ctr" anchorCtr="0">
          <a:noAutofit/>
        </a:bodyPr>
        <a:lstStyle/>
        <a:p>
          <a:pPr lvl="0" algn="ctr" defTabSz="1244600" rtl="0">
            <a:lnSpc>
              <a:spcPct val="90000"/>
            </a:lnSpc>
            <a:spcBef>
              <a:spcPct val="0"/>
            </a:spcBef>
            <a:spcAft>
              <a:spcPct val="35000"/>
            </a:spcAft>
          </a:pPr>
          <a:r>
            <a:rPr lang="en-GB" sz="2800" b="1" kern="1200" dirty="0" smtClean="0">
              <a:solidFill>
                <a:schemeClr val="tx1"/>
              </a:solidFill>
            </a:rPr>
            <a:t>Quality Assurance </a:t>
          </a:r>
          <a:r>
            <a:rPr lang="en-GB" sz="2800" kern="1200" dirty="0" smtClean="0">
              <a:solidFill>
                <a:schemeClr val="tx1"/>
              </a:solidFill>
            </a:rPr>
            <a:t>(QA) refers to  a </a:t>
          </a:r>
          <a:r>
            <a:rPr lang="en-GB" sz="2800" kern="1200" dirty="0" smtClean="0">
              <a:solidFill>
                <a:schemeClr val="tx1"/>
              </a:solidFill>
            </a:rPr>
            <a:t>process-centred </a:t>
          </a:r>
          <a:r>
            <a:rPr lang="en-GB" sz="2800" kern="1200" dirty="0" smtClean="0">
              <a:solidFill>
                <a:schemeClr val="tx1"/>
              </a:solidFill>
            </a:rPr>
            <a:t>approach for certifying that a company or organization is providing the best possible products or services</a:t>
          </a:r>
          <a:r>
            <a:rPr lang="en-GB" sz="2400" kern="1200" dirty="0" smtClean="0">
              <a:solidFill>
                <a:schemeClr val="tx1"/>
              </a:solidFill>
            </a:rPr>
            <a:t>. </a:t>
          </a:r>
          <a:endParaRPr lang="en-GB" sz="2400" kern="1200" dirty="0">
            <a:solidFill>
              <a:schemeClr val="tx1"/>
            </a:solidFill>
          </a:endParaRPr>
        </a:p>
      </dsp:txBody>
      <dsp:txXfrm rot="10800000">
        <a:off x="762083" y="2020"/>
        <a:ext cx="8000867" cy="1524141"/>
      </dsp:txXfrm>
    </dsp:sp>
    <dsp:sp modelId="{F3E6E15C-DFCB-4085-9889-4CAC7D0423CD}">
      <dsp:nvSpPr>
        <dsp:cNvPr id="0" name=""/>
        <dsp:cNvSpPr/>
      </dsp:nvSpPr>
      <dsp:spPr>
        <a:xfrm>
          <a:off x="0" y="185191"/>
          <a:ext cx="499141" cy="152414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B86369-0472-47CD-A6A4-499AF6E497B2}">
      <dsp:nvSpPr>
        <dsp:cNvPr id="0" name=""/>
        <dsp:cNvSpPr/>
      </dsp:nvSpPr>
      <dsp:spPr>
        <a:xfrm rot="10800000">
          <a:off x="332220" y="1981129"/>
          <a:ext cx="8479559" cy="152414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2104" tIns="106680" rIns="199136" bIns="106680" numCol="1" spcCol="1270" anchor="ctr" anchorCtr="0">
          <a:noAutofit/>
        </a:bodyPr>
        <a:lstStyle/>
        <a:p>
          <a:pPr lvl="0" algn="ctr" defTabSz="1244600" rtl="0">
            <a:lnSpc>
              <a:spcPct val="90000"/>
            </a:lnSpc>
            <a:spcBef>
              <a:spcPct val="0"/>
            </a:spcBef>
            <a:spcAft>
              <a:spcPct val="35000"/>
            </a:spcAft>
          </a:pPr>
          <a:r>
            <a:rPr lang="en-GB" sz="2800" kern="1200" dirty="0" smtClean="0">
              <a:solidFill>
                <a:schemeClr val="tx1"/>
              </a:solidFill>
            </a:rPr>
            <a:t>It focuses on enhancing and improving the process that is used to create the end result, rather than focusing on the result itself.</a:t>
          </a:r>
          <a:endParaRPr lang="en-GB" sz="2800" kern="1200" dirty="0">
            <a:solidFill>
              <a:schemeClr val="tx1"/>
            </a:solidFill>
          </a:endParaRPr>
        </a:p>
      </dsp:txBody>
      <dsp:txXfrm rot="10800000">
        <a:off x="713255" y="1981129"/>
        <a:ext cx="8098524" cy="1524141"/>
      </dsp:txXfrm>
    </dsp:sp>
    <dsp:sp modelId="{03EC058F-2F13-419D-A673-68488B50A21C}">
      <dsp:nvSpPr>
        <dsp:cNvPr id="0" name=""/>
        <dsp:cNvSpPr/>
      </dsp:nvSpPr>
      <dsp:spPr>
        <a:xfrm>
          <a:off x="0" y="1841380"/>
          <a:ext cx="514336" cy="152414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7401FA-03B0-4DAD-A132-27EA365561E3}">
      <dsp:nvSpPr>
        <dsp:cNvPr id="0" name=""/>
        <dsp:cNvSpPr/>
      </dsp:nvSpPr>
      <dsp:spPr>
        <a:xfrm rot="10800000">
          <a:off x="284273" y="3960238"/>
          <a:ext cx="8575452" cy="152414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2104" tIns="106680" rIns="199136" bIns="106680" numCol="1" spcCol="1270" anchor="ctr" anchorCtr="0">
          <a:noAutofit/>
        </a:bodyPr>
        <a:lstStyle/>
        <a:p>
          <a:pPr lvl="0" algn="ctr" defTabSz="1244600" rtl="0">
            <a:lnSpc>
              <a:spcPct val="90000"/>
            </a:lnSpc>
            <a:spcBef>
              <a:spcPct val="0"/>
            </a:spcBef>
            <a:spcAft>
              <a:spcPct val="35000"/>
            </a:spcAft>
          </a:pPr>
          <a:r>
            <a:rPr lang="en-GB" sz="2800" b="1" kern="1200" dirty="0" smtClean="0">
              <a:solidFill>
                <a:schemeClr val="tx1"/>
              </a:solidFill>
            </a:rPr>
            <a:t>Quality Control </a:t>
          </a:r>
          <a:r>
            <a:rPr lang="en-GB" sz="2800" kern="1200" dirty="0" smtClean="0">
              <a:solidFill>
                <a:schemeClr val="tx1"/>
              </a:solidFill>
            </a:rPr>
            <a:t>focuses on the end result that is usually ascertained by testing of a sample of items from a batch after production.</a:t>
          </a:r>
          <a:endParaRPr lang="en-GB" sz="2800" kern="1200" dirty="0">
            <a:solidFill>
              <a:schemeClr val="tx1"/>
            </a:solidFill>
          </a:endParaRPr>
        </a:p>
      </dsp:txBody>
      <dsp:txXfrm rot="10800000">
        <a:off x="665308" y="3960238"/>
        <a:ext cx="8194417" cy="1524141"/>
      </dsp:txXfrm>
    </dsp:sp>
    <dsp:sp modelId="{4968E0BD-B3C2-47CC-A5EB-21933F0F8E1A}">
      <dsp:nvSpPr>
        <dsp:cNvPr id="0" name=""/>
        <dsp:cNvSpPr/>
      </dsp:nvSpPr>
      <dsp:spPr>
        <a:xfrm>
          <a:off x="0" y="3962258"/>
          <a:ext cx="419062" cy="152414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6735F-6BE7-4E2B-817A-96B2B6EAC6B8}">
      <dsp:nvSpPr>
        <dsp:cNvPr id="0" name=""/>
        <dsp:cNvSpPr/>
      </dsp:nvSpPr>
      <dsp:spPr>
        <a:xfrm>
          <a:off x="56303" y="0"/>
          <a:ext cx="5486400" cy="5486400"/>
        </a:xfrm>
        <a:prstGeom prst="triangl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F98226-7DF4-465C-93D0-70889E700972}">
      <dsp:nvSpPr>
        <dsp:cNvPr id="0" name=""/>
        <dsp:cNvSpPr/>
      </dsp:nvSpPr>
      <dsp:spPr>
        <a:xfrm>
          <a:off x="190091" y="551448"/>
          <a:ext cx="8784985" cy="96581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rPr>
            <a:t>AHELO</a:t>
          </a:r>
          <a:r>
            <a:rPr lang="en-US" sz="2000" b="1" kern="1200" dirty="0" smtClean="0"/>
            <a:t> is a Tool for ensuring Higher Education QA/QC, developed by the Organization for Economic Cooperation and Development (OECD) to assist:  </a:t>
          </a:r>
          <a:endParaRPr lang="en-GB" sz="2000" b="1" kern="1200" dirty="0"/>
        </a:p>
      </dsp:txBody>
      <dsp:txXfrm>
        <a:off x="237238" y="598595"/>
        <a:ext cx="8690691" cy="871519"/>
      </dsp:txXfrm>
    </dsp:sp>
    <dsp:sp modelId="{2E94C76A-E276-44AA-BB0C-37A8B921E0AA}">
      <dsp:nvSpPr>
        <dsp:cNvPr id="0" name=""/>
        <dsp:cNvSpPr/>
      </dsp:nvSpPr>
      <dsp:spPr>
        <a:xfrm>
          <a:off x="328993" y="1588654"/>
          <a:ext cx="8507181" cy="57114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Universities in assessing and improving their teaching </a:t>
          </a:r>
          <a:endParaRPr lang="en-GB" sz="2000" kern="1200" dirty="0"/>
        </a:p>
      </dsp:txBody>
      <dsp:txXfrm>
        <a:off x="356874" y="1616535"/>
        <a:ext cx="8451419" cy="515380"/>
      </dsp:txXfrm>
    </dsp:sp>
    <dsp:sp modelId="{7BE69694-1555-4F36-8864-ECC43ED8125D}">
      <dsp:nvSpPr>
        <dsp:cNvPr id="0" name=""/>
        <dsp:cNvSpPr/>
      </dsp:nvSpPr>
      <dsp:spPr>
        <a:xfrm>
          <a:off x="256992" y="2231190"/>
          <a:ext cx="8651183" cy="57114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Students in making better choices when selecting institutions </a:t>
          </a:r>
          <a:endParaRPr lang="en-GB" sz="2000" kern="1200" dirty="0"/>
        </a:p>
      </dsp:txBody>
      <dsp:txXfrm>
        <a:off x="284873" y="2259071"/>
        <a:ext cx="8595421" cy="515380"/>
      </dsp:txXfrm>
    </dsp:sp>
    <dsp:sp modelId="{CBFDD7A7-91FE-41A9-95CE-73A341062240}">
      <dsp:nvSpPr>
        <dsp:cNvPr id="0" name=""/>
        <dsp:cNvSpPr/>
      </dsp:nvSpPr>
      <dsp:spPr>
        <a:xfrm>
          <a:off x="77471" y="2873726"/>
          <a:ext cx="9010224" cy="57114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t>Policy-makers in ensuring that funds provided are well utilized </a:t>
          </a:r>
          <a:endParaRPr lang="en-GB" sz="1900" kern="1200" dirty="0"/>
        </a:p>
      </dsp:txBody>
      <dsp:txXfrm>
        <a:off x="105352" y="2901607"/>
        <a:ext cx="8954462" cy="515380"/>
      </dsp:txXfrm>
    </dsp:sp>
    <dsp:sp modelId="{202094C3-5172-445B-BEC4-4DDEB2BD09A3}">
      <dsp:nvSpPr>
        <dsp:cNvPr id="0" name=""/>
        <dsp:cNvSpPr/>
      </dsp:nvSpPr>
      <dsp:spPr>
        <a:xfrm>
          <a:off x="128664" y="3516261"/>
          <a:ext cx="8907839" cy="13472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t>Employers in ascertaining that the skills graduates possess match employers’ needs.</a:t>
          </a:r>
          <a:endParaRPr lang="en-GB" sz="1900" kern="1200" dirty="0"/>
        </a:p>
      </dsp:txBody>
      <dsp:txXfrm>
        <a:off x="194434" y="3582031"/>
        <a:ext cx="8776299" cy="121575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B6AE3-6F1E-4EBB-B270-A666CB1C827B}">
      <dsp:nvSpPr>
        <dsp:cNvPr id="0" name=""/>
        <dsp:cNvSpPr/>
      </dsp:nvSpPr>
      <dsp:spPr>
        <a:xfrm>
          <a:off x="-181190" y="1487319"/>
          <a:ext cx="4461960" cy="4461960"/>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BCE602-250E-46A8-B7CD-6AB6B6CEA2C7}">
      <dsp:nvSpPr>
        <dsp:cNvPr id="0" name=""/>
        <dsp:cNvSpPr/>
      </dsp:nvSpPr>
      <dsp:spPr>
        <a:xfrm>
          <a:off x="456498" y="2125008"/>
          <a:ext cx="3186583" cy="3186583"/>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7E6BE0-90EF-4DA6-BADF-B9146DFED65A}">
      <dsp:nvSpPr>
        <dsp:cNvPr id="0" name=""/>
        <dsp:cNvSpPr/>
      </dsp:nvSpPr>
      <dsp:spPr>
        <a:xfrm>
          <a:off x="1093814" y="2762325"/>
          <a:ext cx="1911949" cy="1911949"/>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F66DA4-7213-489F-94EA-5D1767497930}">
      <dsp:nvSpPr>
        <dsp:cNvPr id="0" name=""/>
        <dsp:cNvSpPr/>
      </dsp:nvSpPr>
      <dsp:spPr>
        <a:xfrm>
          <a:off x="1731131" y="3399641"/>
          <a:ext cx="637316" cy="637316"/>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0D7C1E-DB96-40B5-B5C3-C0605821FDD2}">
      <dsp:nvSpPr>
        <dsp:cNvPr id="0" name=""/>
        <dsp:cNvSpPr/>
      </dsp:nvSpPr>
      <dsp:spPr>
        <a:xfrm>
          <a:off x="2954649" y="0"/>
          <a:ext cx="6370541" cy="106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FF0000"/>
              </a:solidFill>
            </a:rPr>
            <a:t>OECD</a:t>
          </a:r>
          <a:r>
            <a:rPr lang="en-US" sz="2000" b="1" kern="1200" dirty="0" smtClean="0"/>
            <a:t> is an international organization that is the authoritative source for accurate information on the</a:t>
          </a:r>
          <a:r>
            <a:rPr lang="en-US" sz="2000" kern="1200" dirty="0" smtClean="0"/>
            <a:t>:</a:t>
          </a:r>
          <a:endParaRPr lang="en-GB" sz="2000" kern="1200" dirty="0"/>
        </a:p>
      </dsp:txBody>
      <dsp:txXfrm>
        <a:off x="2954649" y="0"/>
        <a:ext cx="6370541" cy="1067152"/>
      </dsp:txXfrm>
    </dsp:sp>
    <dsp:sp modelId="{DBEB9E11-8FD3-426C-8CB6-FE74B51A76F4}">
      <dsp:nvSpPr>
        <dsp:cNvPr id="0" name=""/>
        <dsp:cNvSpPr/>
      </dsp:nvSpPr>
      <dsp:spPr>
        <a:xfrm>
          <a:off x="4466684" y="533576"/>
          <a:ext cx="5577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203A6A-A906-49D2-BCB6-AB60B6E8A0B1}">
      <dsp:nvSpPr>
        <dsp:cNvPr id="0" name=""/>
        <dsp:cNvSpPr/>
      </dsp:nvSpPr>
      <dsp:spPr>
        <a:xfrm rot="5400000">
          <a:off x="1663086" y="884955"/>
          <a:ext cx="3153118" cy="2454078"/>
        </a:xfrm>
        <a:prstGeom prst="line">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7627E302-F5B4-4D66-BCA9-965DA7819986}">
      <dsp:nvSpPr>
        <dsp:cNvPr id="0" name=""/>
        <dsp:cNvSpPr/>
      </dsp:nvSpPr>
      <dsp:spPr>
        <a:xfrm>
          <a:off x="5037860" y="1152129"/>
          <a:ext cx="3844558" cy="542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t>State of education globally</a:t>
          </a:r>
          <a:r>
            <a:rPr lang="en-US" sz="1300" kern="1200" dirty="0" smtClean="0"/>
            <a:t>.</a:t>
          </a:r>
          <a:endParaRPr lang="en-GB" sz="1300" kern="1200" dirty="0"/>
        </a:p>
      </dsp:txBody>
      <dsp:txXfrm>
        <a:off x="5037860" y="1152129"/>
        <a:ext cx="3844558" cy="542966"/>
      </dsp:txXfrm>
    </dsp:sp>
    <dsp:sp modelId="{21579282-6D9D-4377-8797-A980873847F8}">
      <dsp:nvSpPr>
        <dsp:cNvPr id="0" name=""/>
        <dsp:cNvSpPr/>
      </dsp:nvSpPr>
      <dsp:spPr>
        <a:xfrm>
          <a:off x="4466684" y="1600728"/>
          <a:ext cx="5577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1C1F72-414D-46AD-94CE-5AE837F7B6DC}">
      <dsp:nvSpPr>
        <dsp:cNvPr id="0" name=""/>
        <dsp:cNvSpPr/>
      </dsp:nvSpPr>
      <dsp:spPr>
        <a:xfrm rot="5400000">
          <a:off x="2208932" y="1934631"/>
          <a:ext cx="2589424" cy="1922361"/>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56131-763C-429F-AB55-0D9716B57E06}">
      <dsp:nvSpPr>
        <dsp:cNvPr id="0" name=""/>
        <dsp:cNvSpPr/>
      </dsp:nvSpPr>
      <dsp:spPr>
        <a:xfrm>
          <a:off x="4893850" y="2003263"/>
          <a:ext cx="3988590" cy="80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t>Structure, finances, and performance of education systems universally</a:t>
          </a:r>
          <a:r>
            <a:rPr lang="en-US" sz="2000" kern="1200" dirty="0" smtClean="0"/>
            <a:t>.</a:t>
          </a:r>
          <a:endParaRPr lang="en-GB" sz="2000" kern="1200" dirty="0"/>
        </a:p>
      </dsp:txBody>
      <dsp:txXfrm>
        <a:off x="4893850" y="2003263"/>
        <a:ext cx="3988590" cy="805048"/>
      </dsp:txXfrm>
    </dsp:sp>
    <dsp:sp modelId="{97F49CB1-2428-45EB-9A60-4F114588527A}">
      <dsp:nvSpPr>
        <dsp:cNvPr id="0" name=""/>
        <dsp:cNvSpPr/>
      </dsp:nvSpPr>
      <dsp:spPr>
        <a:xfrm>
          <a:off x="4466684" y="2667880"/>
          <a:ext cx="5577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168861-CA39-465C-8F23-40861B229999}">
      <dsp:nvSpPr>
        <dsp:cNvPr id="0" name=""/>
        <dsp:cNvSpPr/>
      </dsp:nvSpPr>
      <dsp:spPr>
        <a:xfrm rot="5400000">
          <a:off x="2737303" y="2912916"/>
          <a:ext cx="1975160" cy="1483601"/>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AAE667-DED8-4BA4-BF77-8394E5E930E5}">
      <dsp:nvSpPr>
        <dsp:cNvPr id="0" name=""/>
        <dsp:cNvSpPr/>
      </dsp:nvSpPr>
      <dsp:spPr>
        <a:xfrm>
          <a:off x="4391701" y="2808312"/>
          <a:ext cx="4708661" cy="2795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l" defTabSz="1155700" rtl="0">
            <a:lnSpc>
              <a:spcPct val="90000"/>
            </a:lnSpc>
            <a:spcBef>
              <a:spcPct val="0"/>
            </a:spcBef>
            <a:spcAft>
              <a:spcPct val="35000"/>
            </a:spcAft>
          </a:pPr>
          <a:r>
            <a:rPr lang="en-US" sz="2600" b="1" kern="1200" dirty="0" smtClean="0"/>
            <a:t>Tackling of security, social, scientific, technological, and governance challenges on globalized economy via QA/QC in higher education.</a:t>
          </a:r>
          <a:endParaRPr lang="en-GB" sz="2600" b="1" kern="1200" dirty="0"/>
        </a:p>
      </dsp:txBody>
      <dsp:txXfrm>
        <a:off x="4391701" y="2808312"/>
        <a:ext cx="4708661" cy="2795351"/>
      </dsp:txXfrm>
    </dsp:sp>
    <dsp:sp modelId="{47217743-6BF1-4F4F-A8A8-36BF38F4FEE0}">
      <dsp:nvSpPr>
        <dsp:cNvPr id="0" name=""/>
        <dsp:cNvSpPr/>
      </dsp:nvSpPr>
      <dsp:spPr>
        <a:xfrm>
          <a:off x="4466684" y="3735032"/>
          <a:ext cx="5577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C8BEC8-0147-4871-B1D5-BB700DE41E43}">
      <dsp:nvSpPr>
        <dsp:cNvPr id="0" name=""/>
        <dsp:cNvSpPr/>
      </dsp:nvSpPr>
      <dsp:spPr>
        <a:xfrm rot="5400000">
          <a:off x="3266938" y="3895067"/>
          <a:ext cx="1357625" cy="1036662"/>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342A6-3EC2-4D37-8BA4-A8905081C167}">
      <dsp:nvSpPr>
        <dsp:cNvPr id="0" name=""/>
        <dsp:cNvSpPr/>
      </dsp:nvSpPr>
      <dsp:spPr>
        <a:xfrm>
          <a:off x="4964" y="217233"/>
          <a:ext cx="8363824" cy="14479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rtl="0">
            <a:lnSpc>
              <a:spcPct val="90000"/>
            </a:lnSpc>
            <a:spcBef>
              <a:spcPct val="0"/>
            </a:spcBef>
            <a:spcAft>
              <a:spcPct val="35000"/>
            </a:spcAft>
          </a:pPr>
          <a:r>
            <a:rPr lang="en-GB" sz="2300" b="1" kern="1200" dirty="0" smtClean="0">
              <a:solidFill>
                <a:srgbClr val="FFFF00"/>
              </a:solidFill>
            </a:rPr>
            <a:t>PDCA or Deming Cycle</a:t>
          </a:r>
          <a:r>
            <a:rPr lang="en-GB" sz="2300" b="1" kern="1200" dirty="0" smtClean="0">
              <a:solidFill>
                <a:schemeClr val="tx1"/>
              </a:solidFill>
            </a:rPr>
            <a:t> </a:t>
          </a:r>
          <a:r>
            <a:rPr lang="en-GB" sz="2300" kern="1200" dirty="0" smtClean="0">
              <a:solidFill>
                <a:schemeClr val="tx1"/>
              </a:solidFill>
            </a:rPr>
            <a:t>is a critically important tool that QA/QC uses to guarantee product quality improvement during and after the production process.</a:t>
          </a:r>
          <a:endParaRPr lang="en-GB" sz="2300" kern="1200" dirty="0">
            <a:solidFill>
              <a:schemeClr val="tx1"/>
            </a:solidFill>
          </a:endParaRPr>
        </a:p>
      </dsp:txBody>
      <dsp:txXfrm>
        <a:off x="728918" y="217233"/>
        <a:ext cx="6915917" cy="1447907"/>
      </dsp:txXfrm>
    </dsp:sp>
    <dsp:sp modelId="{2A81B7AC-C812-4052-AAE9-B18D0348CF29}">
      <dsp:nvSpPr>
        <dsp:cNvPr id="0" name=""/>
        <dsp:cNvSpPr/>
      </dsp:nvSpPr>
      <dsp:spPr>
        <a:xfrm>
          <a:off x="4964" y="1780155"/>
          <a:ext cx="9124172" cy="10931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rtl="0">
            <a:lnSpc>
              <a:spcPct val="90000"/>
            </a:lnSpc>
            <a:spcBef>
              <a:spcPct val="0"/>
            </a:spcBef>
            <a:spcAft>
              <a:spcPct val="35000"/>
            </a:spcAft>
          </a:pPr>
          <a:r>
            <a:rPr lang="en-GB" sz="2300" kern="1200" dirty="0" smtClean="0">
              <a:solidFill>
                <a:schemeClr val="tx1"/>
              </a:solidFill>
            </a:rPr>
            <a:t>Deming Cycle is used to effectively and efficiently analyse all the existing conditions, methods and techniques for production to ascertain excellence in every unit or aspect of </a:t>
          </a:r>
          <a:r>
            <a:rPr lang="en-GB" sz="2300" kern="1200" dirty="0" smtClean="0">
              <a:solidFill>
                <a:schemeClr val="tx1"/>
              </a:solidFill>
            </a:rPr>
            <a:t>the: </a:t>
          </a:r>
          <a:endParaRPr lang="en-GB" sz="2300" kern="1200" dirty="0">
            <a:solidFill>
              <a:schemeClr val="tx1"/>
            </a:solidFill>
          </a:endParaRPr>
        </a:p>
      </dsp:txBody>
      <dsp:txXfrm>
        <a:off x="551553" y="1780155"/>
        <a:ext cx="8030994" cy="1093178"/>
      </dsp:txXfrm>
    </dsp:sp>
    <dsp:sp modelId="{084D0B1F-B055-43CE-B683-16AE5996CCBD}">
      <dsp:nvSpPr>
        <dsp:cNvPr id="0" name=""/>
        <dsp:cNvSpPr/>
      </dsp:nvSpPr>
      <dsp:spPr>
        <a:xfrm>
          <a:off x="4964" y="2988348"/>
          <a:ext cx="5775611" cy="54823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rtl="0">
            <a:lnSpc>
              <a:spcPct val="90000"/>
            </a:lnSpc>
            <a:spcBef>
              <a:spcPct val="0"/>
            </a:spcBef>
            <a:spcAft>
              <a:spcPct val="35000"/>
            </a:spcAft>
          </a:pPr>
          <a:r>
            <a:rPr lang="en-GB" sz="2300" kern="1200" dirty="0" smtClean="0">
              <a:solidFill>
                <a:schemeClr val="tx1"/>
              </a:solidFill>
            </a:rPr>
            <a:t>Inputs</a:t>
          </a:r>
          <a:endParaRPr lang="en-GB" sz="2300" kern="1200" dirty="0">
            <a:solidFill>
              <a:schemeClr val="tx1"/>
            </a:solidFill>
          </a:endParaRPr>
        </a:p>
      </dsp:txBody>
      <dsp:txXfrm>
        <a:off x="279080" y="2988348"/>
        <a:ext cx="5227379" cy="548232"/>
      </dsp:txXfrm>
    </dsp:sp>
    <dsp:sp modelId="{9A0C48FE-55FA-4575-BA48-765F35A2D4F7}">
      <dsp:nvSpPr>
        <dsp:cNvPr id="0" name=""/>
        <dsp:cNvSpPr/>
      </dsp:nvSpPr>
      <dsp:spPr>
        <a:xfrm>
          <a:off x="4964" y="3651595"/>
          <a:ext cx="5487910" cy="41983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rtl="0">
            <a:lnSpc>
              <a:spcPct val="90000"/>
            </a:lnSpc>
            <a:spcBef>
              <a:spcPct val="0"/>
            </a:spcBef>
            <a:spcAft>
              <a:spcPct val="35000"/>
            </a:spcAft>
          </a:pPr>
          <a:r>
            <a:rPr lang="en-GB" sz="2300" kern="1200" dirty="0" smtClean="0">
              <a:solidFill>
                <a:schemeClr val="tx1"/>
              </a:solidFill>
            </a:rPr>
            <a:t>Operations</a:t>
          </a:r>
          <a:r>
            <a:rPr lang="en-GB" sz="2300" kern="1200" dirty="0" smtClean="0"/>
            <a:t>  </a:t>
          </a:r>
          <a:endParaRPr lang="en-GB" sz="2300" kern="1200" dirty="0"/>
        </a:p>
      </dsp:txBody>
      <dsp:txXfrm>
        <a:off x="214882" y="3651595"/>
        <a:ext cx="5068075" cy="419835"/>
      </dsp:txXfrm>
    </dsp:sp>
    <dsp:sp modelId="{7CF71984-E041-47A6-8B8B-0EF608B5231A}">
      <dsp:nvSpPr>
        <dsp:cNvPr id="0" name=""/>
        <dsp:cNvSpPr/>
      </dsp:nvSpPr>
      <dsp:spPr>
        <a:xfrm>
          <a:off x="4964" y="4186445"/>
          <a:ext cx="5919481" cy="45106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rtl="0">
            <a:lnSpc>
              <a:spcPct val="90000"/>
            </a:lnSpc>
            <a:spcBef>
              <a:spcPct val="0"/>
            </a:spcBef>
            <a:spcAft>
              <a:spcPct val="35000"/>
            </a:spcAft>
          </a:pPr>
          <a:r>
            <a:rPr lang="en-GB" sz="2300" kern="1200" dirty="0" smtClean="0">
              <a:solidFill>
                <a:schemeClr val="tx1"/>
              </a:solidFill>
            </a:rPr>
            <a:t>Outputs interplay</a:t>
          </a:r>
          <a:r>
            <a:rPr lang="en-GB" sz="2300" kern="1200" dirty="0" smtClean="0"/>
            <a:t>, and </a:t>
          </a:r>
          <a:endParaRPr lang="en-GB" sz="2300" kern="1200" dirty="0"/>
        </a:p>
      </dsp:txBody>
      <dsp:txXfrm>
        <a:off x="230499" y="4186445"/>
        <a:ext cx="5468412" cy="451069"/>
      </dsp:txXfrm>
    </dsp:sp>
    <dsp:sp modelId="{4C3BD3DE-0220-47C8-8DBE-845990BF78B9}">
      <dsp:nvSpPr>
        <dsp:cNvPr id="0" name=""/>
        <dsp:cNvSpPr/>
      </dsp:nvSpPr>
      <dsp:spPr>
        <a:xfrm>
          <a:off x="4964" y="4752529"/>
          <a:ext cx="9134071" cy="5474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rtl="0">
            <a:lnSpc>
              <a:spcPct val="90000"/>
            </a:lnSpc>
            <a:spcBef>
              <a:spcPct val="0"/>
            </a:spcBef>
            <a:spcAft>
              <a:spcPct val="35000"/>
            </a:spcAft>
          </a:pPr>
          <a:r>
            <a:rPr lang="en-GB" sz="2300" kern="1200" dirty="0" smtClean="0">
              <a:solidFill>
                <a:schemeClr val="tx1"/>
              </a:solidFill>
            </a:rPr>
            <a:t>To guarantee the customers the very best of products and services</a:t>
          </a:r>
          <a:r>
            <a:rPr lang="en-GB" sz="2300" kern="1200" dirty="0" smtClean="0"/>
            <a:t>.</a:t>
          </a:r>
          <a:endParaRPr lang="en-GB" sz="2300" kern="1200" dirty="0"/>
        </a:p>
      </dsp:txBody>
      <dsp:txXfrm>
        <a:off x="278698" y="4752529"/>
        <a:ext cx="8586603" cy="54746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4C043-08DB-4B8C-A26D-C24B705C3811}">
      <dsp:nvSpPr>
        <dsp:cNvPr id="0" name=""/>
        <dsp:cNvSpPr/>
      </dsp:nvSpPr>
      <dsp:spPr>
        <a:xfrm>
          <a:off x="0" y="87423"/>
          <a:ext cx="5486400" cy="54864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F3E00-6D79-4AF5-BDAF-D79C68352B5F}">
      <dsp:nvSpPr>
        <dsp:cNvPr id="0" name=""/>
        <dsp:cNvSpPr/>
      </dsp:nvSpPr>
      <dsp:spPr>
        <a:xfrm>
          <a:off x="2743200" y="87423"/>
          <a:ext cx="6400799" cy="548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GB" sz="3100" b="1" i="1" kern="1200" dirty="0" smtClean="0">
              <a:solidFill>
                <a:srgbClr val="C00000"/>
              </a:solidFill>
            </a:rPr>
            <a:t>Plan</a:t>
          </a:r>
          <a:r>
            <a:rPr lang="en-GB" sz="3100" b="1" kern="1200" dirty="0" smtClean="0">
              <a:solidFill>
                <a:srgbClr val="C00000"/>
              </a:solidFill>
            </a:rPr>
            <a:t>: </a:t>
          </a:r>
          <a:r>
            <a:rPr lang="en-GB" sz="3100" kern="1200" dirty="0" smtClean="0"/>
            <a:t>Initiate ideas to improve the operations first by finding out what things are going wrong (i.e., identify the problems faced) in a given school system (pre-primary, primary, junior secondary, senior secondary, non-degree awarding tertiary, first degree awarding tertiary, post-graduate degree awarding </a:t>
          </a:r>
          <a:r>
            <a:rPr lang="en-GB" sz="3100" kern="1200" dirty="0" smtClean="0"/>
            <a:t>tertiary institution), </a:t>
          </a:r>
          <a:r>
            <a:rPr lang="en-GB" sz="3100" kern="1200" dirty="0" smtClean="0"/>
            <a:t>and come up with ideas for solving these problems.</a:t>
          </a:r>
          <a:endParaRPr lang="en-GB" sz="3100" kern="1200" dirty="0"/>
        </a:p>
      </dsp:txBody>
      <dsp:txXfrm>
        <a:off x="2743200" y="87423"/>
        <a:ext cx="6400799" cy="54864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5AC5D-8529-4D93-BBDB-98893E85AB96}">
      <dsp:nvSpPr>
        <dsp:cNvPr id="0" name=""/>
        <dsp:cNvSpPr/>
      </dsp:nvSpPr>
      <dsp:spPr>
        <a:xfrm>
          <a:off x="152398" y="3497"/>
          <a:ext cx="7772402" cy="54032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rtl="0">
            <a:lnSpc>
              <a:spcPct val="90000"/>
            </a:lnSpc>
            <a:spcBef>
              <a:spcPct val="0"/>
            </a:spcBef>
            <a:spcAft>
              <a:spcPct val="35000"/>
            </a:spcAft>
          </a:pPr>
          <a:r>
            <a:rPr lang="en-GB" sz="3100" b="1" i="1" kern="1200" dirty="0" smtClean="0">
              <a:solidFill>
                <a:srgbClr val="FF0000"/>
              </a:solidFill>
            </a:rPr>
            <a:t>Check</a:t>
          </a:r>
          <a:r>
            <a:rPr lang="en-GB" sz="3100" b="1" kern="1200" dirty="0" smtClean="0"/>
            <a:t>:</a:t>
          </a:r>
          <a:r>
            <a:rPr lang="en-GB" sz="3100" kern="1200" dirty="0" smtClean="0"/>
            <a:t> Evaluation of each unit of the production’s input, process and outcome. Also, continuously assess nominated key activities (regardless of any experimentation going on) to ensure that quality of the output is always at its best.</a:t>
          </a:r>
          <a:endParaRPr lang="en-GB" sz="3100" kern="1200" dirty="0"/>
        </a:p>
      </dsp:txBody>
      <dsp:txXfrm>
        <a:off x="1290640" y="794778"/>
        <a:ext cx="5495918" cy="382064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551A4-6ED8-4D15-AABD-0A740B2215BD}">
      <dsp:nvSpPr>
        <dsp:cNvPr id="0" name=""/>
        <dsp:cNvSpPr/>
      </dsp:nvSpPr>
      <dsp:spPr>
        <a:xfrm>
          <a:off x="0" y="51480"/>
          <a:ext cx="9036496" cy="5840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b="1" i="1" kern="1200" dirty="0" smtClean="0">
              <a:solidFill>
                <a:srgbClr val="FF0000"/>
              </a:solidFill>
            </a:rPr>
            <a:t>Act</a:t>
          </a:r>
          <a:r>
            <a:rPr lang="en-GB" sz="3200" b="1" kern="1200" dirty="0" smtClean="0"/>
            <a:t>: </a:t>
          </a:r>
          <a:r>
            <a:rPr lang="en-GB" sz="3200" kern="1200" dirty="0" smtClean="0"/>
            <a:t>is the stage where the completed product is compared with the originally predetermined or ideal product in terms of substance, quality and quantity for determination of whether the </a:t>
          </a:r>
          <a:r>
            <a:rPr lang="en-GB" sz="3200" b="1" kern="1200" dirty="0" smtClean="0"/>
            <a:t>goals</a:t>
          </a:r>
          <a:r>
            <a:rPr lang="en-GB" sz="3200" kern="1200" dirty="0" smtClean="0"/>
            <a:t> of the school are: </a:t>
          </a:r>
          <a:r>
            <a:rPr lang="en-GB" sz="3200" b="1" kern="1200" dirty="0" smtClean="0"/>
            <a:t>totally achieved</a:t>
          </a:r>
          <a:r>
            <a:rPr lang="en-GB" sz="3200" kern="1200" dirty="0" smtClean="0"/>
            <a:t>, </a:t>
          </a:r>
          <a:r>
            <a:rPr lang="en-GB" sz="3200" b="1" kern="1200" dirty="0" smtClean="0"/>
            <a:t>exceeded</a:t>
          </a:r>
          <a:r>
            <a:rPr lang="en-GB" sz="3200" kern="1200" dirty="0" smtClean="0"/>
            <a:t>, or </a:t>
          </a:r>
          <a:r>
            <a:rPr lang="en-GB" sz="3200" b="1" kern="1200" dirty="0" smtClean="0"/>
            <a:t>not achieved</a:t>
          </a:r>
          <a:r>
            <a:rPr lang="en-GB" sz="3200" kern="1200" dirty="0" smtClean="0"/>
            <a:t> in order to </a:t>
          </a:r>
          <a:r>
            <a:rPr lang="en-GB" sz="3200" b="1" kern="1200" dirty="0" smtClean="0"/>
            <a:t>implement large scale changes</a:t>
          </a:r>
          <a:r>
            <a:rPr lang="en-GB" sz="3200" kern="1200" dirty="0" smtClean="0"/>
            <a:t>. Act requires implementation of the resulting action-plan in terms of which aspects or stages of the process that demands alteration, improvement, or outright termination. </a:t>
          </a:r>
          <a:endParaRPr lang="en-GB" sz="3200" kern="1200" dirty="0"/>
        </a:p>
      </dsp:txBody>
      <dsp:txXfrm>
        <a:off x="285116" y="336596"/>
        <a:ext cx="8466264" cy="527040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BFA7E-81CB-4BF8-8421-3C42C97BD3DD}">
      <dsp:nvSpPr>
        <dsp:cNvPr id="0" name=""/>
        <dsp:cNvSpPr/>
      </dsp:nvSpPr>
      <dsp:spPr>
        <a:xfrm>
          <a:off x="0" y="184218"/>
          <a:ext cx="2989400" cy="18088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Conventionally, the university community has been the primary guardian of quality. </a:t>
          </a:r>
          <a:endParaRPr lang="en-GB" sz="2400" kern="1200" dirty="0"/>
        </a:p>
      </dsp:txBody>
      <dsp:txXfrm>
        <a:off x="52980" y="237198"/>
        <a:ext cx="2883440" cy="1702909"/>
      </dsp:txXfrm>
    </dsp:sp>
    <dsp:sp modelId="{FF97156F-F41B-4F61-B16E-1AE6162C42AB}">
      <dsp:nvSpPr>
        <dsp:cNvPr id="0" name=""/>
        <dsp:cNvSpPr/>
      </dsp:nvSpPr>
      <dsp:spPr>
        <a:xfrm>
          <a:off x="3245536" y="191498"/>
          <a:ext cx="1948364" cy="15488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But it has largely lived below expectations</a:t>
          </a:r>
          <a:r>
            <a:rPr lang="en-US" sz="1300" kern="1200" dirty="0" smtClean="0"/>
            <a:t>.</a:t>
          </a:r>
          <a:endParaRPr lang="en-GB" sz="1300" kern="1200" dirty="0"/>
        </a:p>
      </dsp:txBody>
      <dsp:txXfrm>
        <a:off x="3290901" y="236863"/>
        <a:ext cx="1857634" cy="1458152"/>
      </dsp:txXfrm>
    </dsp:sp>
    <dsp:sp modelId="{19A21947-5D88-41CA-B8F4-A6A2C3F7B8BC}">
      <dsp:nvSpPr>
        <dsp:cNvPr id="0" name=""/>
        <dsp:cNvSpPr/>
      </dsp:nvSpPr>
      <dsp:spPr>
        <a:xfrm>
          <a:off x="5607194" y="199302"/>
          <a:ext cx="3530405" cy="10297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Its role has therefore been effectively usurped for good by</a:t>
          </a:r>
          <a:r>
            <a:rPr lang="en-US" sz="2000" kern="1200" dirty="0" smtClean="0"/>
            <a:t>: </a:t>
          </a:r>
          <a:endParaRPr lang="en-GB" sz="2000" kern="1200" dirty="0"/>
        </a:p>
      </dsp:txBody>
      <dsp:txXfrm>
        <a:off x="5637355" y="229463"/>
        <a:ext cx="3470083" cy="969435"/>
      </dsp:txXfrm>
    </dsp:sp>
    <dsp:sp modelId="{5E2119B1-53EC-4544-9D01-2BC2D6741011}">
      <dsp:nvSpPr>
        <dsp:cNvPr id="0" name=""/>
        <dsp:cNvSpPr/>
      </dsp:nvSpPr>
      <dsp:spPr>
        <a:xfrm>
          <a:off x="5960234" y="1229059"/>
          <a:ext cx="353040" cy="497271"/>
        </a:xfrm>
        <a:custGeom>
          <a:avLst/>
          <a:gdLst/>
          <a:ahLst/>
          <a:cxnLst/>
          <a:rect l="0" t="0" r="0" b="0"/>
          <a:pathLst>
            <a:path>
              <a:moveTo>
                <a:pt x="0" y="0"/>
              </a:moveTo>
              <a:lnTo>
                <a:pt x="0" y="497271"/>
              </a:lnTo>
              <a:lnTo>
                <a:pt x="353040" y="4972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BB5020-E266-400E-87C6-B4E2307F6201}">
      <dsp:nvSpPr>
        <dsp:cNvPr id="0" name=""/>
        <dsp:cNvSpPr/>
      </dsp:nvSpPr>
      <dsp:spPr>
        <a:xfrm>
          <a:off x="6313275" y="1394817"/>
          <a:ext cx="2292320" cy="6630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The government </a:t>
          </a:r>
          <a:endParaRPr lang="en-GB" sz="2400" kern="1200" dirty="0"/>
        </a:p>
      </dsp:txBody>
      <dsp:txXfrm>
        <a:off x="6332694" y="1414236"/>
        <a:ext cx="2253482" cy="624191"/>
      </dsp:txXfrm>
    </dsp:sp>
    <dsp:sp modelId="{0F2B044D-79A9-4198-814C-D828C4312E07}">
      <dsp:nvSpPr>
        <dsp:cNvPr id="0" name=""/>
        <dsp:cNvSpPr/>
      </dsp:nvSpPr>
      <dsp:spPr>
        <a:xfrm>
          <a:off x="5960234" y="1229059"/>
          <a:ext cx="353040" cy="1415564"/>
        </a:xfrm>
        <a:custGeom>
          <a:avLst/>
          <a:gdLst/>
          <a:ahLst/>
          <a:cxnLst/>
          <a:rect l="0" t="0" r="0" b="0"/>
          <a:pathLst>
            <a:path>
              <a:moveTo>
                <a:pt x="0" y="0"/>
              </a:moveTo>
              <a:lnTo>
                <a:pt x="0" y="1415564"/>
              </a:lnTo>
              <a:lnTo>
                <a:pt x="353040" y="14155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012220-8B40-4250-9735-E448663E0D5F}">
      <dsp:nvSpPr>
        <dsp:cNvPr id="0" name=""/>
        <dsp:cNvSpPr/>
      </dsp:nvSpPr>
      <dsp:spPr>
        <a:xfrm>
          <a:off x="6313275" y="2223603"/>
          <a:ext cx="2608940" cy="8420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t>Concerned citizens outside the university system</a:t>
          </a:r>
          <a:endParaRPr lang="en-GB" sz="2000" kern="1200" dirty="0"/>
        </a:p>
      </dsp:txBody>
      <dsp:txXfrm>
        <a:off x="6337938" y="2248266"/>
        <a:ext cx="2559614" cy="792714"/>
      </dsp:txXfrm>
    </dsp:sp>
    <dsp:sp modelId="{47025763-0392-41CD-9309-BA00322B8062}">
      <dsp:nvSpPr>
        <dsp:cNvPr id="0" name=""/>
        <dsp:cNvSpPr/>
      </dsp:nvSpPr>
      <dsp:spPr>
        <a:xfrm>
          <a:off x="5960234" y="1229059"/>
          <a:ext cx="353040" cy="2333856"/>
        </a:xfrm>
        <a:custGeom>
          <a:avLst/>
          <a:gdLst/>
          <a:ahLst/>
          <a:cxnLst/>
          <a:rect l="0" t="0" r="0" b="0"/>
          <a:pathLst>
            <a:path>
              <a:moveTo>
                <a:pt x="0" y="0"/>
              </a:moveTo>
              <a:lnTo>
                <a:pt x="0" y="2333856"/>
              </a:lnTo>
              <a:lnTo>
                <a:pt x="353040" y="23338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4C9DBC-2E8F-491B-9A49-7DF3CAB994E2}">
      <dsp:nvSpPr>
        <dsp:cNvPr id="0" name=""/>
        <dsp:cNvSpPr/>
      </dsp:nvSpPr>
      <dsp:spPr>
        <a:xfrm>
          <a:off x="6313275" y="3231401"/>
          <a:ext cx="2529069" cy="6630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Independent ranking bodies</a:t>
          </a:r>
          <a:endParaRPr lang="en-GB" sz="2400" kern="1200" dirty="0"/>
        </a:p>
      </dsp:txBody>
      <dsp:txXfrm>
        <a:off x="6332694" y="3250820"/>
        <a:ext cx="2490231" cy="624191"/>
      </dsp:txXfrm>
    </dsp:sp>
    <dsp:sp modelId="{41B743B0-E6D8-4B5A-9EA1-C5FC85E8AE11}">
      <dsp:nvSpPr>
        <dsp:cNvPr id="0" name=""/>
        <dsp:cNvSpPr/>
      </dsp:nvSpPr>
      <dsp:spPr>
        <a:xfrm>
          <a:off x="5960234" y="1229059"/>
          <a:ext cx="353040" cy="3162643"/>
        </a:xfrm>
        <a:custGeom>
          <a:avLst/>
          <a:gdLst/>
          <a:ahLst/>
          <a:cxnLst/>
          <a:rect l="0" t="0" r="0" b="0"/>
          <a:pathLst>
            <a:path>
              <a:moveTo>
                <a:pt x="0" y="0"/>
              </a:moveTo>
              <a:lnTo>
                <a:pt x="0" y="3162643"/>
              </a:lnTo>
              <a:lnTo>
                <a:pt x="353040" y="31626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CBA7A2-F3E5-4E0E-9525-DFDA4E69A8B6}">
      <dsp:nvSpPr>
        <dsp:cNvPr id="0" name=""/>
        <dsp:cNvSpPr/>
      </dsp:nvSpPr>
      <dsp:spPr>
        <a:xfrm>
          <a:off x="6313275" y="4060188"/>
          <a:ext cx="2178502" cy="6630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International QA/QC bodies</a:t>
          </a:r>
          <a:endParaRPr lang="en-GB" sz="2400" kern="1200" dirty="0"/>
        </a:p>
      </dsp:txBody>
      <dsp:txXfrm>
        <a:off x="6332694" y="4079607"/>
        <a:ext cx="2139664" cy="62419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5FE39-E32B-4796-9C7F-3CDC3D8DF9D3}">
      <dsp:nvSpPr>
        <dsp:cNvPr id="0" name=""/>
        <dsp:cNvSpPr/>
      </dsp:nvSpPr>
      <dsp:spPr>
        <a:xfrm>
          <a:off x="0" y="327135"/>
          <a:ext cx="9144000" cy="1374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b="0" kern="1200" dirty="0" smtClean="0"/>
            <a:t>The Finnish Higher Education Evaluation Council, which focuses on quality enhancement processes in which universities are assessed against their own criteria for improvement of praxis</a:t>
          </a:r>
          <a:r>
            <a:rPr lang="en-GB" sz="2500" kern="1200" dirty="0" smtClean="0"/>
            <a:t>.</a:t>
          </a:r>
          <a:endParaRPr lang="en-GB" sz="2500" kern="1200" dirty="0"/>
        </a:p>
      </dsp:txBody>
      <dsp:txXfrm>
        <a:off x="67110" y="394245"/>
        <a:ext cx="9009780" cy="1240530"/>
      </dsp:txXfrm>
    </dsp:sp>
    <dsp:sp modelId="{A5831DC3-C6F5-4889-96EF-16F24F81CD84}">
      <dsp:nvSpPr>
        <dsp:cNvPr id="0" name=""/>
        <dsp:cNvSpPr/>
      </dsp:nvSpPr>
      <dsp:spPr>
        <a:xfrm>
          <a:off x="0" y="1773885"/>
          <a:ext cx="9144000" cy="1374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The Tertiary Education Quality and Standards Agency that regulates and evaluates performance of </a:t>
          </a:r>
          <a:r>
            <a:rPr lang="en-GB" sz="2500" kern="1200" dirty="0" smtClean="0"/>
            <a:t>higher education-providers </a:t>
          </a:r>
          <a:r>
            <a:rPr lang="en-GB" sz="2500" kern="1200" dirty="0" smtClean="0"/>
            <a:t>against standards set by the government.</a:t>
          </a:r>
          <a:endParaRPr lang="en-GB" sz="2500" kern="1200" dirty="0"/>
        </a:p>
      </dsp:txBody>
      <dsp:txXfrm>
        <a:off x="67110" y="1840995"/>
        <a:ext cx="9009780" cy="1240530"/>
      </dsp:txXfrm>
    </dsp:sp>
    <dsp:sp modelId="{78EB339B-1ED9-4A76-B55B-6E29C173F90F}">
      <dsp:nvSpPr>
        <dsp:cNvPr id="0" name=""/>
        <dsp:cNvSpPr/>
      </dsp:nvSpPr>
      <dsp:spPr>
        <a:xfrm>
          <a:off x="0" y="3220635"/>
          <a:ext cx="9144000" cy="1374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The Carnegie Classification System that provides a workable framework to describe differences between institutions according to universally acceptable mission.</a:t>
          </a:r>
          <a:endParaRPr lang="en-GB" sz="2500" kern="1200" dirty="0"/>
        </a:p>
      </dsp:txBody>
      <dsp:txXfrm>
        <a:off x="67110" y="3287745"/>
        <a:ext cx="9009780" cy="124053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ACDD9-718B-42AB-9B1D-5945B4D9D459}">
      <dsp:nvSpPr>
        <dsp:cNvPr id="0" name=""/>
        <dsp:cNvSpPr/>
      </dsp:nvSpPr>
      <dsp:spPr>
        <a:xfrm rot="5400000">
          <a:off x="-1104899" y="1104899"/>
          <a:ext cx="5867399" cy="36576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0">
            <a:lnSpc>
              <a:spcPct val="90000"/>
            </a:lnSpc>
            <a:spcBef>
              <a:spcPct val="0"/>
            </a:spcBef>
            <a:spcAft>
              <a:spcPct val="35000"/>
            </a:spcAft>
          </a:pPr>
          <a:r>
            <a:rPr lang="en-US" sz="4000" b="1" kern="1200" dirty="0" smtClean="0"/>
            <a:t>Examples Contd.</a:t>
          </a:r>
          <a:endParaRPr lang="en-GB" sz="4000" kern="1200" dirty="0"/>
        </a:p>
      </dsp:txBody>
      <dsp:txXfrm rot="-5400000">
        <a:off x="1" y="1828799"/>
        <a:ext cx="3657600" cy="2209799"/>
      </dsp:txXfrm>
    </dsp:sp>
    <dsp:sp modelId="{7274E304-C985-4819-9C8F-089230E71D26}">
      <dsp:nvSpPr>
        <dsp:cNvPr id="0" name=""/>
        <dsp:cNvSpPr/>
      </dsp:nvSpPr>
      <dsp:spPr>
        <a:xfrm rot="5400000">
          <a:off x="4381500" y="-723900"/>
          <a:ext cx="4038599" cy="54863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t>OECD’s AHELO</a:t>
          </a:r>
          <a:endParaRPr lang="en-GB" sz="2300" kern="1200" dirty="0"/>
        </a:p>
        <a:p>
          <a:pPr marL="228600" lvl="1" indent="-228600" algn="l" defTabSz="1022350" rtl="0">
            <a:lnSpc>
              <a:spcPct val="90000"/>
            </a:lnSpc>
            <a:spcBef>
              <a:spcPct val="0"/>
            </a:spcBef>
            <a:spcAft>
              <a:spcPct val="15000"/>
            </a:spcAft>
            <a:buChar char="••"/>
          </a:pPr>
          <a:r>
            <a:rPr lang="en-GB" sz="2300" kern="1200" dirty="0" smtClean="0"/>
            <a:t>The U-Map Project of the European Union.</a:t>
          </a:r>
          <a:endParaRPr lang="en-GB" sz="2300" kern="1200" dirty="0"/>
        </a:p>
        <a:p>
          <a:pPr marL="228600" lvl="1" indent="-228600" algn="l" defTabSz="1022350" rtl="0">
            <a:lnSpc>
              <a:spcPct val="90000"/>
            </a:lnSpc>
            <a:spcBef>
              <a:spcPct val="0"/>
            </a:spcBef>
            <a:spcAft>
              <a:spcPct val="15000"/>
            </a:spcAft>
            <a:buChar char="••"/>
          </a:pPr>
          <a:r>
            <a:rPr lang="en-GB" sz="2300" kern="1200" dirty="0" smtClean="0"/>
            <a:t>UK Quality Code for Higher Education</a:t>
          </a:r>
          <a:endParaRPr lang="en-GB" sz="2300" kern="1200" dirty="0"/>
        </a:p>
        <a:p>
          <a:pPr marL="228600" lvl="1" indent="-228600" algn="l" defTabSz="1022350" rtl="0">
            <a:lnSpc>
              <a:spcPct val="90000"/>
            </a:lnSpc>
            <a:spcBef>
              <a:spcPct val="0"/>
            </a:spcBef>
            <a:spcAft>
              <a:spcPct val="15000"/>
            </a:spcAft>
            <a:buChar char="••"/>
          </a:pPr>
          <a:r>
            <a:rPr lang="en-GB" sz="2300" kern="1200" dirty="0" smtClean="0"/>
            <a:t>The Degree Qualifications Profile by Lumina Foundations in US.</a:t>
          </a:r>
          <a:endParaRPr lang="en-GB" sz="2300" kern="1200" dirty="0"/>
        </a:p>
        <a:p>
          <a:pPr marL="228600" lvl="1" indent="-228600" algn="l" defTabSz="1022350" rtl="0">
            <a:lnSpc>
              <a:spcPct val="90000"/>
            </a:lnSpc>
            <a:spcBef>
              <a:spcPct val="0"/>
            </a:spcBef>
            <a:spcAft>
              <a:spcPct val="15000"/>
            </a:spcAft>
            <a:buChar char="••"/>
          </a:pPr>
          <a:r>
            <a:rPr lang="en-GB" sz="2300" kern="1200" dirty="0" smtClean="0"/>
            <a:t>The Britain and Catalonia Public Scrutiny of Universities Performance.</a:t>
          </a:r>
          <a:endParaRPr lang="en-GB" sz="2300" kern="1200" dirty="0"/>
        </a:p>
        <a:p>
          <a:pPr marL="228600" lvl="1" indent="-228600" algn="l" defTabSz="1022350" rtl="0">
            <a:lnSpc>
              <a:spcPct val="90000"/>
            </a:lnSpc>
            <a:spcBef>
              <a:spcPct val="0"/>
            </a:spcBef>
            <a:spcAft>
              <a:spcPct val="15000"/>
            </a:spcAft>
            <a:buChar char="••"/>
          </a:pPr>
          <a:r>
            <a:rPr lang="en-GB" sz="2300" kern="1200" dirty="0" smtClean="0"/>
            <a:t>UNESCO’s Education Quality Assurance Task Force.</a:t>
          </a:r>
          <a:endParaRPr lang="en-GB" sz="2300" kern="1200" dirty="0"/>
        </a:p>
      </dsp:txBody>
      <dsp:txXfrm rot="-5400000">
        <a:off x="3657600" y="197148"/>
        <a:ext cx="5289251" cy="364430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D9500-EB6C-41C9-B37A-5024E1F696BB}">
      <dsp:nvSpPr>
        <dsp:cNvPr id="0" name=""/>
        <dsp:cNvSpPr/>
      </dsp:nvSpPr>
      <dsp:spPr>
        <a:xfrm>
          <a:off x="3577864" y="1552041"/>
          <a:ext cx="1988271" cy="19885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8FF49B6-59C9-4B07-8881-DB4CF869C27A}">
      <dsp:nvSpPr>
        <dsp:cNvPr id="0" name=""/>
        <dsp:cNvSpPr/>
      </dsp:nvSpPr>
      <dsp:spPr>
        <a:xfrm>
          <a:off x="3432886" y="0"/>
          <a:ext cx="2278227" cy="12192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GB" sz="1800" b="1" kern="1200" dirty="0" smtClean="0"/>
            <a:t>Examples Contd. </a:t>
          </a:r>
          <a:endParaRPr lang="en-GB" sz="1800" b="1" kern="1200" dirty="0"/>
        </a:p>
      </dsp:txBody>
      <dsp:txXfrm>
        <a:off x="3432886" y="0"/>
        <a:ext cx="2278227" cy="1219200"/>
      </dsp:txXfrm>
    </dsp:sp>
    <dsp:sp modelId="{4FD193FB-2FFF-4549-8B87-7507EFBE65CD}">
      <dsp:nvSpPr>
        <dsp:cNvPr id="0" name=""/>
        <dsp:cNvSpPr/>
      </dsp:nvSpPr>
      <dsp:spPr>
        <a:xfrm>
          <a:off x="4161090" y="1832457"/>
          <a:ext cx="1988271" cy="19885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DC3D9B9-6ADA-4140-B3CE-0FA7DEA19A88}">
      <dsp:nvSpPr>
        <dsp:cNvPr id="0" name=""/>
        <dsp:cNvSpPr/>
      </dsp:nvSpPr>
      <dsp:spPr>
        <a:xfrm>
          <a:off x="6394582" y="1158240"/>
          <a:ext cx="2153960" cy="13411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GB" sz="1800" b="1" kern="1200" dirty="0" smtClean="0"/>
            <a:t>The U.S. News and World Reports’ Ranking of World Universities</a:t>
          </a:r>
          <a:r>
            <a:rPr lang="en-GB" sz="1800" kern="1200" dirty="0" smtClean="0"/>
            <a:t>.</a:t>
          </a:r>
          <a:endParaRPr lang="en-GB" sz="1800" kern="1200" dirty="0"/>
        </a:p>
      </dsp:txBody>
      <dsp:txXfrm>
        <a:off x="6394582" y="1158240"/>
        <a:ext cx="2153960" cy="1341120"/>
      </dsp:txXfrm>
    </dsp:sp>
    <dsp:sp modelId="{BC2FAC7D-51C7-44E5-8271-48D758BF139E}">
      <dsp:nvSpPr>
        <dsp:cNvPr id="0" name=""/>
        <dsp:cNvSpPr/>
      </dsp:nvSpPr>
      <dsp:spPr>
        <a:xfrm>
          <a:off x="4304411" y="2463393"/>
          <a:ext cx="1988271" cy="19885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8D101B7-D572-4A36-A99C-B32B584E994C}">
      <dsp:nvSpPr>
        <dsp:cNvPr id="0" name=""/>
        <dsp:cNvSpPr/>
      </dsp:nvSpPr>
      <dsp:spPr>
        <a:xfrm>
          <a:off x="6601693" y="2865120"/>
          <a:ext cx="2112538" cy="14325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GB" sz="1800" b="1" kern="1200" dirty="0" smtClean="0"/>
            <a:t>The Ranking Web of Universities (Webometrics).</a:t>
          </a:r>
          <a:endParaRPr lang="en-GB" sz="1800" b="1" kern="1200" dirty="0"/>
        </a:p>
      </dsp:txBody>
      <dsp:txXfrm>
        <a:off x="6601693" y="2865120"/>
        <a:ext cx="2112538" cy="1432560"/>
      </dsp:txXfrm>
    </dsp:sp>
    <dsp:sp modelId="{1BCA389D-D554-4400-8FB3-2EF6F48FAA2F}">
      <dsp:nvSpPr>
        <dsp:cNvPr id="0" name=""/>
        <dsp:cNvSpPr/>
      </dsp:nvSpPr>
      <dsp:spPr>
        <a:xfrm>
          <a:off x="3900958" y="2969361"/>
          <a:ext cx="1988271" cy="19885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76E3424-1FC5-41FC-BC61-63D19C9BE97B}">
      <dsp:nvSpPr>
        <dsp:cNvPr id="0" name=""/>
        <dsp:cNvSpPr/>
      </dsp:nvSpPr>
      <dsp:spPr>
        <a:xfrm>
          <a:off x="5690402" y="4785360"/>
          <a:ext cx="2278227" cy="13106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GB" sz="1800" b="1" kern="1200" dirty="0" smtClean="0"/>
            <a:t>Academic Ranking of World Universities (Shanghai Ranking</a:t>
          </a:r>
          <a:r>
            <a:rPr lang="en-GB" sz="1800" kern="1200" dirty="0" smtClean="0"/>
            <a:t>).</a:t>
          </a:r>
          <a:endParaRPr lang="en-GB" sz="1800" kern="1200" dirty="0"/>
        </a:p>
      </dsp:txBody>
      <dsp:txXfrm>
        <a:off x="5690402" y="4785360"/>
        <a:ext cx="2278227" cy="1310640"/>
      </dsp:txXfrm>
    </dsp:sp>
    <dsp:sp modelId="{89A3CEF5-1166-4448-823A-21218E8B9700}">
      <dsp:nvSpPr>
        <dsp:cNvPr id="0" name=""/>
        <dsp:cNvSpPr/>
      </dsp:nvSpPr>
      <dsp:spPr>
        <a:xfrm>
          <a:off x="3254770" y="2969361"/>
          <a:ext cx="1988271" cy="19885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CD66A9E-474B-42B1-B481-C53980F51B87}">
      <dsp:nvSpPr>
        <dsp:cNvPr id="0" name=""/>
        <dsp:cNvSpPr/>
      </dsp:nvSpPr>
      <dsp:spPr>
        <a:xfrm>
          <a:off x="1175369" y="4785360"/>
          <a:ext cx="2278227" cy="13106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GB" sz="1800" b="1" kern="1200" dirty="0" smtClean="0"/>
            <a:t>QS World University Rankings.</a:t>
          </a:r>
          <a:endParaRPr lang="en-GB" sz="1800" b="1" kern="1200" dirty="0"/>
        </a:p>
      </dsp:txBody>
      <dsp:txXfrm>
        <a:off x="1175369" y="4785360"/>
        <a:ext cx="2278227" cy="1310640"/>
      </dsp:txXfrm>
    </dsp:sp>
    <dsp:sp modelId="{39F522B6-E5BA-4310-B8EE-B8B3C3F106FD}">
      <dsp:nvSpPr>
        <dsp:cNvPr id="0" name=""/>
        <dsp:cNvSpPr/>
      </dsp:nvSpPr>
      <dsp:spPr>
        <a:xfrm>
          <a:off x="2851316" y="2463393"/>
          <a:ext cx="1988271" cy="19885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39FB13A-A417-4FCD-BE60-42C5CFB2A1BC}">
      <dsp:nvSpPr>
        <dsp:cNvPr id="0" name=""/>
        <dsp:cNvSpPr/>
      </dsp:nvSpPr>
      <dsp:spPr>
        <a:xfrm>
          <a:off x="429767" y="2865120"/>
          <a:ext cx="2112538" cy="14325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GB" sz="1800" b="1" kern="1200" dirty="0" smtClean="0"/>
            <a:t>Time Higher Education World University Rankings</a:t>
          </a:r>
          <a:r>
            <a:rPr lang="en-GB" sz="1800" kern="1200" dirty="0" smtClean="0"/>
            <a:t>.</a:t>
          </a:r>
          <a:endParaRPr lang="en-GB" sz="1800" kern="1200" dirty="0"/>
        </a:p>
      </dsp:txBody>
      <dsp:txXfrm>
        <a:off x="429767" y="2865120"/>
        <a:ext cx="2112538" cy="1432560"/>
      </dsp:txXfrm>
    </dsp:sp>
    <dsp:sp modelId="{C8FABE5A-09D9-4DBA-96C1-85FF19125CDB}">
      <dsp:nvSpPr>
        <dsp:cNvPr id="0" name=""/>
        <dsp:cNvSpPr/>
      </dsp:nvSpPr>
      <dsp:spPr>
        <a:xfrm>
          <a:off x="2994638" y="1832457"/>
          <a:ext cx="1988271" cy="19885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5A283F6-94FA-472A-8782-69170706853B}">
      <dsp:nvSpPr>
        <dsp:cNvPr id="0" name=""/>
        <dsp:cNvSpPr/>
      </dsp:nvSpPr>
      <dsp:spPr>
        <a:xfrm>
          <a:off x="595457" y="1158240"/>
          <a:ext cx="2153960" cy="13411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GB" sz="1800" b="1" kern="1200" dirty="0" smtClean="0"/>
            <a:t>The 4 International Colleges and Universities rankings</a:t>
          </a:r>
          <a:r>
            <a:rPr lang="en-GB" sz="1800" kern="1200" dirty="0" smtClean="0"/>
            <a:t>.</a:t>
          </a:r>
          <a:endParaRPr lang="en-GB" sz="1800" kern="1200" dirty="0"/>
        </a:p>
      </dsp:txBody>
      <dsp:txXfrm>
        <a:off x="595457" y="1158240"/>
        <a:ext cx="2153960" cy="1341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C4184-8F92-4DFC-9457-13BF2CAF25CE}">
      <dsp:nvSpPr>
        <dsp:cNvPr id="0" name=""/>
        <dsp:cNvSpPr/>
      </dsp:nvSpPr>
      <dsp:spPr>
        <a:xfrm rot="10800000">
          <a:off x="298016" y="3513"/>
          <a:ext cx="8547967" cy="82563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4" tIns="106680" rIns="199136" bIns="106680" numCol="1" spcCol="1270" anchor="ctr" anchorCtr="0">
          <a:noAutofit/>
        </a:bodyPr>
        <a:lstStyle/>
        <a:p>
          <a:pPr lvl="0" algn="ctr" defTabSz="1244600" rtl="0">
            <a:lnSpc>
              <a:spcPct val="90000"/>
            </a:lnSpc>
            <a:spcBef>
              <a:spcPct val="0"/>
            </a:spcBef>
            <a:spcAft>
              <a:spcPct val="35000"/>
            </a:spcAft>
          </a:pPr>
          <a:r>
            <a:rPr lang="en-GB" sz="2800" kern="1200" dirty="0" smtClean="0">
              <a:solidFill>
                <a:schemeClr val="tx1"/>
              </a:solidFill>
            </a:rPr>
            <a:t>Without QA, there may not be a product or service that QC demands. </a:t>
          </a:r>
          <a:endParaRPr lang="en-GB" sz="2800" kern="1200" dirty="0">
            <a:solidFill>
              <a:schemeClr val="tx1"/>
            </a:solidFill>
          </a:endParaRPr>
        </a:p>
      </dsp:txBody>
      <dsp:txXfrm rot="10800000">
        <a:off x="504425" y="3513"/>
        <a:ext cx="8341558" cy="825638"/>
      </dsp:txXfrm>
    </dsp:sp>
    <dsp:sp modelId="{0F0F3108-9E57-4546-9307-069C113A9927}">
      <dsp:nvSpPr>
        <dsp:cNvPr id="0" name=""/>
        <dsp:cNvSpPr/>
      </dsp:nvSpPr>
      <dsp:spPr>
        <a:xfrm>
          <a:off x="0" y="104728"/>
          <a:ext cx="372718" cy="8256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D5111E-9EA3-4484-9A64-4EF41367C518}">
      <dsp:nvSpPr>
        <dsp:cNvPr id="0" name=""/>
        <dsp:cNvSpPr/>
      </dsp:nvSpPr>
      <dsp:spPr>
        <a:xfrm rot="10800000">
          <a:off x="107506" y="1075612"/>
          <a:ext cx="8928987" cy="82563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4" tIns="106680" rIns="199136" bIns="106680" numCol="1" spcCol="1270" anchor="ctr" anchorCtr="0">
          <a:noAutofit/>
        </a:bodyPr>
        <a:lstStyle/>
        <a:p>
          <a:pPr lvl="0" algn="ctr" defTabSz="1244600" rtl="0">
            <a:lnSpc>
              <a:spcPct val="90000"/>
            </a:lnSpc>
            <a:spcBef>
              <a:spcPct val="0"/>
            </a:spcBef>
            <a:spcAft>
              <a:spcPct val="35000"/>
            </a:spcAft>
          </a:pPr>
          <a:r>
            <a:rPr lang="en-GB" sz="2800" kern="1200" dirty="0" smtClean="0">
              <a:solidFill>
                <a:schemeClr val="tx1"/>
              </a:solidFill>
            </a:rPr>
            <a:t>Without QC, the final worth of a product or service that QA has culminated, may not be ascertained</a:t>
          </a:r>
          <a:r>
            <a:rPr lang="en-GB" sz="2100" kern="1200" dirty="0" smtClean="0">
              <a:solidFill>
                <a:schemeClr val="tx1"/>
              </a:solidFill>
            </a:rPr>
            <a:t>. </a:t>
          </a:r>
          <a:endParaRPr lang="en-GB" sz="2100" kern="1200" dirty="0">
            <a:solidFill>
              <a:schemeClr val="tx1"/>
            </a:solidFill>
          </a:endParaRPr>
        </a:p>
      </dsp:txBody>
      <dsp:txXfrm rot="10800000">
        <a:off x="313915" y="1075612"/>
        <a:ext cx="8722578" cy="825638"/>
      </dsp:txXfrm>
    </dsp:sp>
    <dsp:sp modelId="{D47C3CFC-85CE-43EC-89E2-0A66420DB645}">
      <dsp:nvSpPr>
        <dsp:cNvPr id="0" name=""/>
        <dsp:cNvSpPr/>
      </dsp:nvSpPr>
      <dsp:spPr>
        <a:xfrm>
          <a:off x="0" y="1067297"/>
          <a:ext cx="249375" cy="8256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6F5BD5-B38D-4A76-8318-58A473F9F124}">
      <dsp:nvSpPr>
        <dsp:cNvPr id="0" name=""/>
        <dsp:cNvSpPr/>
      </dsp:nvSpPr>
      <dsp:spPr>
        <a:xfrm rot="10800000">
          <a:off x="186799" y="2147710"/>
          <a:ext cx="8770401" cy="20778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4" tIns="106680" rIns="199136" bIns="106680" numCol="1" spcCol="1270" anchor="ctr" anchorCtr="0">
          <a:noAutofit/>
        </a:bodyPr>
        <a:lstStyle/>
        <a:p>
          <a:pPr lvl="0" algn="ctr" defTabSz="1244600" rtl="0">
            <a:lnSpc>
              <a:spcPct val="90000"/>
            </a:lnSpc>
            <a:spcBef>
              <a:spcPct val="0"/>
            </a:spcBef>
            <a:spcAft>
              <a:spcPct val="35000"/>
            </a:spcAft>
          </a:pPr>
          <a:r>
            <a:rPr lang="en-GB" sz="2800" kern="1200" dirty="0" smtClean="0">
              <a:solidFill>
                <a:schemeClr val="tx1"/>
              </a:solidFill>
            </a:rPr>
            <a:t>To this end, QA and QC in education, as in some other industries, complement each other; and are thus used interchangeably or as QA/QC in this paper</a:t>
          </a:r>
          <a:r>
            <a:rPr lang="en-GB" sz="2100" kern="1200" dirty="0" smtClean="0"/>
            <a:t>. </a:t>
          </a:r>
          <a:endParaRPr lang="en-GB" sz="2100" kern="1200" dirty="0"/>
        </a:p>
      </dsp:txBody>
      <dsp:txXfrm rot="10800000">
        <a:off x="706270" y="2147710"/>
        <a:ext cx="8250930" cy="2077885"/>
      </dsp:txXfrm>
    </dsp:sp>
    <dsp:sp modelId="{E4C65942-0F5C-438D-B20A-A49904A7A61A}">
      <dsp:nvSpPr>
        <dsp:cNvPr id="0" name=""/>
        <dsp:cNvSpPr/>
      </dsp:nvSpPr>
      <dsp:spPr>
        <a:xfrm>
          <a:off x="0" y="2825857"/>
          <a:ext cx="249375" cy="8256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32AE14-59BD-4C67-828E-10BFB514B474}">
      <dsp:nvSpPr>
        <dsp:cNvPr id="0" name=""/>
        <dsp:cNvSpPr/>
      </dsp:nvSpPr>
      <dsp:spPr>
        <a:xfrm rot="10800000">
          <a:off x="293759" y="4473326"/>
          <a:ext cx="8770401" cy="82563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4" tIns="118110" rIns="220472" bIns="118110" numCol="1" spcCol="1270" anchor="ctr" anchorCtr="0">
          <a:noAutofit/>
        </a:bodyPr>
        <a:lstStyle/>
        <a:p>
          <a:pPr lvl="0" algn="ctr" defTabSz="1377950" rtl="0">
            <a:lnSpc>
              <a:spcPct val="90000"/>
            </a:lnSpc>
            <a:spcBef>
              <a:spcPct val="0"/>
            </a:spcBef>
            <a:spcAft>
              <a:spcPct val="35000"/>
            </a:spcAft>
          </a:pPr>
          <a:r>
            <a:rPr lang="en-GB" sz="3100" kern="1200" dirty="0" smtClean="0">
              <a:solidFill>
                <a:srgbClr val="FF0000"/>
              </a:solidFill>
            </a:rPr>
            <a:t>What is </a:t>
          </a:r>
          <a:r>
            <a:rPr lang="en-GB" sz="3100" b="1" kern="1200" dirty="0" smtClean="0">
              <a:solidFill>
                <a:srgbClr val="FF0000"/>
              </a:solidFill>
            </a:rPr>
            <a:t>Quality</a:t>
          </a:r>
          <a:r>
            <a:rPr lang="en-GB" sz="3100" kern="1200" dirty="0" smtClean="0">
              <a:solidFill>
                <a:srgbClr val="FF0000"/>
              </a:solidFill>
            </a:rPr>
            <a:t> in the framework of QA/QC?</a:t>
          </a:r>
          <a:endParaRPr lang="en-GB" sz="3100" kern="1200" dirty="0">
            <a:solidFill>
              <a:srgbClr val="FF0000"/>
            </a:solidFill>
          </a:endParaRPr>
        </a:p>
      </dsp:txBody>
      <dsp:txXfrm rot="10800000">
        <a:off x="500168" y="4473326"/>
        <a:ext cx="8563992" cy="825638"/>
      </dsp:txXfrm>
    </dsp:sp>
    <dsp:sp modelId="{FD2B4912-4653-4151-AB06-06DE81DAA637}">
      <dsp:nvSpPr>
        <dsp:cNvPr id="0" name=""/>
        <dsp:cNvSpPr/>
      </dsp:nvSpPr>
      <dsp:spPr>
        <a:xfrm>
          <a:off x="327268" y="4473326"/>
          <a:ext cx="249375" cy="8256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0F338-955B-4CB3-89CC-D35F9454CD0F}">
      <dsp:nvSpPr>
        <dsp:cNvPr id="0" name=""/>
        <dsp:cNvSpPr/>
      </dsp:nvSpPr>
      <dsp:spPr>
        <a:xfrm>
          <a:off x="0" y="629423"/>
          <a:ext cx="9144000" cy="120978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b="1" kern="1200" dirty="0" smtClean="0">
              <a:solidFill>
                <a:schemeClr val="bg1"/>
              </a:solidFill>
            </a:rPr>
            <a:t>The quality of higher education and research are core indicators of national competitiveness as higher education is the only undisputable engine for radical economic advancement</a:t>
          </a:r>
          <a:r>
            <a:rPr lang="en-GB" sz="2200" kern="1200" dirty="0" smtClean="0">
              <a:solidFill>
                <a:schemeClr val="bg1"/>
              </a:solidFill>
            </a:rPr>
            <a:t> </a:t>
          </a:r>
          <a:endParaRPr lang="en-GB" sz="2200" kern="1200" dirty="0">
            <a:solidFill>
              <a:schemeClr val="bg1"/>
            </a:solidFill>
          </a:endParaRPr>
        </a:p>
      </dsp:txBody>
      <dsp:txXfrm>
        <a:off x="59057" y="688480"/>
        <a:ext cx="9025886" cy="1091666"/>
      </dsp:txXfrm>
    </dsp:sp>
    <dsp:sp modelId="{6E6BE389-7D50-4302-B301-1631368B37D4}">
      <dsp:nvSpPr>
        <dsp:cNvPr id="0" name=""/>
        <dsp:cNvSpPr/>
      </dsp:nvSpPr>
      <dsp:spPr>
        <a:xfrm>
          <a:off x="0" y="1856370"/>
          <a:ext cx="9144000" cy="120978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b="1" kern="1200" dirty="0" smtClean="0">
              <a:solidFill>
                <a:schemeClr val="bg1"/>
              </a:solidFill>
            </a:rPr>
            <a:t>Universities function as the magnetic determinant of industrial; commercial; and human capital growth that demand heavy fiscal investment that has distinguished every developed nation. </a:t>
          </a:r>
          <a:endParaRPr lang="en-GB" sz="2200" b="1" kern="1200" dirty="0">
            <a:solidFill>
              <a:schemeClr val="bg1"/>
            </a:solidFill>
          </a:endParaRPr>
        </a:p>
      </dsp:txBody>
      <dsp:txXfrm>
        <a:off x="59057" y="1915427"/>
        <a:ext cx="9025886" cy="1091666"/>
      </dsp:txXfrm>
    </dsp:sp>
    <dsp:sp modelId="{83144D4D-7D4E-4B41-896C-16508A29A56C}">
      <dsp:nvSpPr>
        <dsp:cNvPr id="0" name=""/>
        <dsp:cNvSpPr/>
      </dsp:nvSpPr>
      <dsp:spPr>
        <a:xfrm>
          <a:off x="0" y="3129510"/>
          <a:ext cx="9144000" cy="120978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b="1" kern="1200" dirty="0" smtClean="0">
              <a:solidFill>
                <a:schemeClr val="bg1"/>
              </a:solidFill>
            </a:rPr>
            <a:t>National and global rankings of universities now play critical role in encouraging quality higher education</a:t>
          </a:r>
          <a:r>
            <a:rPr lang="en-GB" sz="2200" kern="1200" dirty="0" smtClean="0">
              <a:solidFill>
                <a:schemeClr val="bg1"/>
              </a:solidFill>
            </a:rPr>
            <a:t>. </a:t>
          </a:r>
          <a:endParaRPr lang="en-GB" sz="2200" kern="1200" dirty="0">
            <a:solidFill>
              <a:schemeClr val="bg1"/>
            </a:solidFill>
          </a:endParaRPr>
        </a:p>
      </dsp:txBody>
      <dsp:txXfrm>
        <a:off x="59057" y="3188567"/>
        <a:ext cx="9025886" cy="109166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2E803-8289-4448-B222-643478DCE137}">
      <dsp:nvSpPr>
        <dsp:cNvPr id="0" name=""/>
        <dsp:cNvSpPr/>
      </dsp:nvSpPr>
      <dsp:spPr>
        <a:xfrm>
          <a:off x="1100" y="0"/>
          <a:ext cx="2196703" cy="576072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The growth of functional global labour market depends strictly on the graduates’ and employers’ confidence in the quality and comparability of qualifications</a:t>
          </a:r>
          <a:r>
            <a:rPr lang="en-GB" sz="1800" kern="1200" dirty="0" smtClean="0"/>
            <a:t>. </a:t>
          </a:r>
          <a:endParaRPr lang="en-GB" sz="1800" kern="1200" dirty="0"/>
        </a:p>
      </dsp:txBody>
      <dsp:txXfrm>
        <a:off x="65439" y="64339"/>
        <a:ext cx="2068025" cy="5632042"/>
      </dsp:txXfrm>
    </dsp:sp>
    <dsp:sp modelId="{B7DF1219-4117-4154-93E6-D506961A0E34}">
      <dsp:nvSpPr>
        <dsp:cNvPr id="0" name=""/>
        <dsp:cNvSpPr/>
      </dsp:nvSpPr>
      <dsp:spPr>
        <a:xfrm>
          <a:off x="2417473" y="2607968"/>
          <a:ext cx="465701" cy="5447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dirty="0"/>
        </a:p>
      </dsp:txBody>
      <dsp:txXfrm>
        <a:off x="2417473" y="2716924"/>
        <a:ext cx="325991" cy="326870"/>
      </dsp:txXfrm>
    </dsp:sp>
    <dsp:sp modelId="{712BCBFE-00C7-492F-A615-4345DF603CAD}">
      <dsp:nvSpPr>
        <dsp:cNvPr id="0" name=""/>
        <dsp:cNvSpPr/>
      </dsp:nvSpPr>
      <dsp:spPr>
        <a:xfrm>
          <a:off x="3076484" y="99463"/>
          <a:ext cx="2196703" cy="5561792"/>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The need for establishment of international accreditation bodies for ensuring optimum quality in higher education is </a:t>
          </a:r>
          <a:r>
            <a:rPr lang="en-GB" sz="2400" kern="1200" dirty="0" smtClean="0"/>
            <a:t>increasing dramatically</a:t>
          </a:r>
          <a:r>
            <a:rPr lang="en-GB" sz="2800" kern="1200" dirty="0" smtClean="0"/>
            <a:t>. </a:t>
          </a:r>
          <a:endParaRPr lang="en-GB" sz="2800" kern="1200" dirty="0"/>
        </a:p>
      </dsp:txBody>
      <dsp:txXfrm>
        <a:off x="3140823" y="163802"/>
        <a:ext cx="2068025" cy="5433114"/>
      </dsp:txXfrm>
    </dsp:sp>
    <dsp:sp modelId="{C61F4EC0-5A3E-42C4-9951-E69CBDF40AF4}">
      <dsp:nvSpPr>
        <dsp:cNvPr id="0" name=""/>
        <dsp:cNvSpPr/>
      </dsp:nvSpPr>
      <dsp:spPr>
        <a:xfrm>
          <a:off x="5492857" y="2607968"/>
          <a:ext cx="465701" cy="5447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dirty="0"/>
        </a:p>
      </dsp:txBody>
      <dsp:txXfrm>
        <a:off x="5492857" y="2716924"/>
        <a:ext cx="325991" cy="326870"/>
      </dsp:txXfrm>
    </dsp:sp>
    <dsp:sp modelId="{49668E75-B434-48BE-B3DE-5CBFFF3CE587}">
      <dsp:nvSpPr>
        <dsp:cNvPr id="0" name=""/>
        <dsp:cNvSpPr/>
      </dsp:nvSpPr>
      <dsp:spPr>
        <a:xfrm>
          <a:off x="6151868" y="99463"/>
          <a:ext cx="2991030" cy="5561792"/>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solidFill>
                <a:srgbClr val="C00000"/>
              </a:solidFill>
            </a:rPr>
            <a:t>Consequently, the Nigerian Army Education Corps (NAEC) has taken up the responsibility of ensuring quality higher education in Nigeria with this all important Education Summit. </a:t>
          </a:r>
          <a:endParaRPr lang="en-GB" sz="2400" kern="1200" dirty="0">
            <a:solidFill>
              <a:srgbClr val="C00000"/>
            </a:solidFill>
          </a:endParaRPr>
        </a:p>
      </dsp:txBody>
      <dsp:txXfrm>
        <a:off x="6239472" y="187067"/>
        <a:ext cx="2815822" cy="538658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F2E53-FAD9-4D86-BBAF-08D5B6F32AE3}">
      <dsp:nvSpPr>
        <dsp:cNvPr id="0" name=""/>
        <dsp:cNvSpPr/>
      </dsp:nvSpPr>
      <dsp:spPr>
        <a:xfrm>
          <a:off x="0" y="0"/>
          <a:ext cx="4922519" cy="492251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0D8E27-874C-4FD5-8BEF-FCDA7B4D6F5C}">
      <dsp:nvSpPr>
        <dsp:cNvPr id="0" name=""/>
        <dsp:cNvSpPr/>
      </dsp:nvSpPr>
      <dsp:spPr>
        <a:xfrm>
          <a:off x="2461259" y="0"/>
          <a:ext cx="6660969" cy="492251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dirty="0" smtClean="0">
              <a:solidFill>
                <a:srgbClr val="FF0000"/>
              </a:solidFill>
            </a:rPr>
            <a:t>The additional challenge that the NAEC has to urgently meet is, the development of a Universities Ranking Software System that will regularly compare and rank all universities in the world online objectively, reliably, and validly. </a:t>
          </a:r>
          <a:endParaRPr lang="en-GB" sz="2800" kern="1200" dirty="0">
            <a:solidFill>
              <a:srgbClr val="FF0000"/>
            </a:solidFill>
          </a:endParaRPr>
        </a:p>
      </dsp:txBody>
      <dsp:txXfrm>
        <a:off x="2461259" y="0"/>
        <a:ext cx="6660969" cy="2338197"/>
      </dsp:txXfrm>
    </dsp:sp>
    <dsp:sp modelId="{AAD1B8E7-5E73-4804-8818-3DBD84DB7DF9}">
      <dsp:nvSpPr>
        <dsp:cNvPr id="0" name=""/>
        <dsp:cNvSpPr/>
      </dsp:nvSpPr>
      <dsp:spPr>
        <a:xfrm>
          <a:off x="1309861" y="3077698"/>
          <a:ext cx="2338196" cy="163713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59166-43F7-4364-AB37-5723445C88A1}">
      <dsp:nvSpPr>
        <dsp:cNvPr id="0" name=""/>
        <dsp:cNvSpPr/>
      </dsp:nvSpPr>
      <dsp:spPr>
        <a:xfrm>
          <a:off x="2461259" y="3077686"/>
          <a:ext cx="6660969" cy="163713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1" kern="1200" dirty="0" smtClean="0">
              <a:solidFill>
                <a:srgbClr val="FF0000"/>
              </a:solidFill>
            </a:rPr>
            <a:t>I</a:t>
          </a:r>
          <a:r>
            <a:rPr lang="en-US" sz="2400" b="1" kern="1200" dirty="0" smtClean="0">
              <a:solidFill>
                <a:srgbClr val="FF0000"/>
              </a:solidFill>
            </a:rPr>
            <a:t>t is the cybernetic rankings of universities globally by NAEC that shall automatically take the NAEC’s commitment to higher education quality to its zenith. </a:t>
          </a:r>
          <a:endParaRPr lang="en-GB" sz="2400" b="1" kern="1200" dirty="0">
            <a:solidFill>
              <a:srgbClr val="FF0000"/>
            </a:solidFill>
          </a:endParaRPr>
        </a:p>
      </dsp:txBody>
      <dsp:txXfrm>
        <a:off x="2461259" y="3077686"/>
        <a:ext cx="6660969" cy="1637135"/>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F29DD-EECC-454B-9F98-A2B7058A2978}">
      <dsp:nvSpPr>
        <dsp:cNvPr id="0" name=""/>
        <dsp:cNvSpPr/>
      </dsp:nvSpPr>
      <dsp:spPr>
        <a:xfrm>
          <a:off x="0" y="51419"/>
          <a:ext cx="5486400" cy="54864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81489E-5EEF-4400-8DCA-890CE11908C6}">
      <dsp:nvSpPr>
        <dsp:cNvPr id="0" name=""/>
        <dsp:cNvSpPr/>
      </dsp:nvSpPr>
      <dsp:spPr>
        <a:xfrm>
          <a:off x="2711516" y="102827"/>
          <a:ext cx="6400799" cy="5486400"/>
        </a:xfrm>
        <a:prstGeom prst="rect">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The development and enshrinement of a rich culture of </a:t>
          </a:r>
          <a:r>
            <a:rPr lang="en-US" sz="2600" kern="1200" dirty="0" smtClean="0"/>
            <a:t>program </a:t>
          </a:r>
          <a:r>
            <a:rPr lang="en-US" sz="2600" kern="1200" dirty="0" smtClean="0"/>
            <a:t>evaluation in our educational system is both a supreme and an indispensable precondition for </a:t>
          </a:r>
          <a:r>
            <a:rPr lang="en-US" sz="2600" kern="1200" dirty="0" smtClean="0"/>
            <a:t>QA/QC </a:t>
          </a:r>
          <a:r>
            <a:rPr lang="en-US" sz="2600" kern="1200" dirty="0" smtClean="0"/>
            <a:t>to thrive in our national educational industry.</a:t>
          </a:r>
          <a:r>
            <a:rPr lang="en-US" sz="2300" kern="1200" dirty="0" smtClean="0"/>
            <a:t>  </a:t>
          </a:r>
          <a:endParaRPr lang="en-GB" sz="2300" kern="1200" dirty="0"/>
        </a:p>
      </dsp:txBody>
      <dsp:txXfrm>
        <a:off x="2711516" y="102827"/>
        <a:ext cx="6400799" cy="2606040"/>
      </dsp:txXfrm>
    </dsp:sp>
    <dsp:sp modelId="{C571B418-4E26-4F10-92EC-FF72918A4D32}">
      <dsp:nvSpPr>
        <dsp:cNvPr id="0" name=""/>
        <dsp:cNvSpPr/>
      </dsp:nvSpPr>
      <dsp:spPr>
        <a:xfrm>
          <a:off x="1440180" y="2657459"/>
          <a:ext cx="2606040" cy="260604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B96C94-413E-4C29-B39E-17E1CDFF9158}">
      <dsp:nvSpPr>
        <dsp:cNvPr id="0" name=""/>
        <dsp:cNvSpPr/>
      </dsp:nvSpPr>
      <dsp:spPr>
        <a:xfrm>
          <a:off x="2743200" y="2657459"/>
          <a:ext cx="6400799" cy="26060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Every standard quality establishment practice in the education subsector, like in other professions, necessarily demands comparison of the actually observed outcomes with the intended outcomes, and the continuous analysis of the sources of dysfunction for best possible correction; both of which are in the realm of evaluation. </a:t>
          </a:r>
          <a:endParaRPr lang="en-GB" sz="2300" kern="1200" dirty="0"/>
        </a:p>
      </dsp:txBody>
      <dsp:txXfrm>
        <a:off x="2743200" y="2657459"/>
        <a:ext cx="6400799" cy="260604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024B8-46ED-4DB5-8A05-7030FBDE60FE}">
      <dsp:nvSpPr>
        <dsp:cNvPr id="0" name=""/>
        <dsp:cNvSpPr/>
      </dsp:nvSpPr>
      <dsp:spPr>
        <a:xfrm>
          <a:off x="0" y="318820"/>
          <a:ext cx="9144000" cy="17714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Every well-developed QA/QC demands internal self-evaluation as well as an external evaluation of the educational </a:t>
          </a:r>
          <a:r>
            <a:rPr lang="en-US" sz="2500" kern="1200" dirty="0" smtClean="0"/>
            <a:t>program.</a:t>
          </a:r>
          <a:endParaRPr lang="en-GB" sz="2500" kern="1200" dirty="0"/>
        </a:p>
      </dsp:txBody>
      <dsp:txXfrm>
        <a:off x="86475" y="405295"/>
        <a:ext cx="8971050" cy="1598503"/>
      </dsp:txXfrm>
    </dsp:sp>
    <dsp:sp modelId="{3410EDA6-31F9-466D-9FC2-4F04D5FE67C7}">
      <dsp:nvSpPr>
        <dsp:cNvPr id="0" name=""/>
        <dsp:cNvSpPr/>
      </dsp:nvSpPr>
      <dsp:spPr>
        <a:xfrm>
          <a:off x="0" y="2162273"/>
          <a:ext cx="9144000" cy="17714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The quality of education in any nation depends on the educational policy of that country. Policy guiding any aspect of education can only be useful if it was well formulated after due evaluation of all possible policies with respect to the aspect. </a:t>
          </a:r>
          <a:endParaRPr lang="en-GB" sz="2500" kern="1200" dirty="0"/>
        </a:p>
      </dsp:txBody>
      <dsp:txXfrm>
        <a:off x="86475" y="2248748"/>
        <a:ext cx="8971050" cy="1598503"/>
      </dsp:txXfrm>
    </dsp:sp>
    <dsp:sp modelId="{D50F3D72-EA29-4CA2-9154-D54619388E33}">
      <dsp:nvSpPr>
        <dsp:cNvPr id="0" name=""/>
        <dsp:cNvSpPr/>
      </dsp:nvSpPr>
      <dsp:spPr>
        <a:xfrm>
          <a:off x="0" y="4005726"/>
          <a:ext cx="9144000" cy="17714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Evaluation is concerned with data-based formulation of a vision and strategy for educational development, and mobilization of support as well as cooperation of all stakeholders for implementing the vision. </a:t>
          </a:r>
          <a:endParaRPr lang="en-GB" sz="2500" kern="1200" dirty="0"/>
        </a:p>
      </dsp:txBody>
      <dsp:txXfrm>
        <a:off x="86475" y="4092201"/>
        <a:ext cx="8971050" cy="1598503"/>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152F6-29B8-40D7-AE80-1C6983680FCC}">
      <dsp:nvSpPr>
        <dsp:cNvPr id="0" name=""/>
        <dsp:cNvSpPr/>
      </dsp:nvSpPr>
      <dsp:spPr>
        <a:xfrm>
          <a:off x="205740" y="6"/>
          <a:ext cx="5074920" cy="580525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kern="1200" dirty="0" smtClean="0"/>
            <a:t>Evaluation is systematic and comprehensive setting of the most utilitarian, sublime and worthwhile goals and the most efficient ways of combining and applying resources for complete actualization of the goals of a given program in an ever improving manner. </a:t>
          </a:r>
          <a:endParaRPr lang="en-GB" sz="2200" kern="1200" dirty="0"/>
        </a:p>
      </dsp:txBody>
      <dsp:txXfrm>
        <a:off x="914399" y="684570"/>
        <a:ext cx="2926080" cy="4436123"/>
      </dsp:txXfrm>
    </dsp:sp>
    <dsp:sp modelId="{904C60BF-669D-414F-8EC5-58879D46119A}">
      <dsp:nvSpPr>
        <dsp:cNvPr id="0" name=""/>
        <dsp:cNvSpPr/>
      </dsp:nvSpPr>
      <dsp:spPr>
        <a:xfrm>
          <a:off x="3863340" y="6"/>
          <a:ext cx="5074920" cy="580525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kern="1200" dirty="0" smtClean="0"/>
            <a:t>It deals with the meticulous passing of value judgments on the basis of standard goals set, actual implementation of entire human and physical resources of a particular program and the results yielded by the program within a given time and circumstances.  </a:t>
          </a:r>
          <a:endParaRPr lang="en-GB" sz="2200" kern="1200" dirty="0"/>
        </a:p>
      </dsp:txBody>
      <dsp:txXfrm>
        <a:off x="5303520" y="684570"/>
        <a:ext cx="2926080" cy="4436123"/>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568FB-23D9-478F-A1CC-2802F8653121}">
      <dsp:nvSpPr>
        <dsp:cNvPr id="0" name=""/>
        <dsp:cNvSpPr/>
      </dsp:nvSpPr>
      <dsp:spPr>
        <a:xfrm rot="10800000">
          <a:off x="982403" y="0"/>
          <a:ext cx="8161596" cy="9587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786" tIns="91440" rIns="170688" bIns="91440" numCol="1" spcCol="1270" anchor="ctr" anchorCtr="0">
          <a:noAutofit/>
        </a:bodyPr>
        <a:lstStyle/>
        <a:p>
          <a:pPr lvl="0" algn="ctr" defTabSz="1066800" rtl="0">
            <a:lnSpc>
              <a:spcPct val="90000"/>
            </a:lnSpc>
            <a:spcBef>
              <a:spcPct val="0"/>
            </a:spcBef>
            <a:spcAft>
              <a:spcPct val="35000"/>
            </a:spcAft>
          </a:pPr>
          <a:r>
            <a:rPr lang="en-US" sz="2400" b="1" kern="1200" dirty="0" smtClean="0"/>
            <a:t>EVALUATION EXAMINES:</a:t>
          </a:r>
          <a:endParaRPr lang="en-GB" sz="2400" kern="1200" dirty="0"/>
        </a:p>
      </dsp:txBody>
      <dsp:txXfrm rot="10800000">
        <a:off x="1222092" y="0"/>
        <a:ext cx="7921907" cy="958758"/>
      </dsp:txXfrm>
    </dsp:sp>
    <dsp:sp modelId="{201DD037-3F7B-40FC-A309-2273259F04E3}">
      <dsp:nvSpPr>
        <dsp:cNvPr id="0" name=""/>
        <dsp:cNvSpPr/>
      </dsp:nvSpPr>
      <dsp:spPr>
        <a:xfrm>
          <a:off x="0" y="0"/>
          <a:ext cx="958758" cy="9587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FE66C6-4DB1-426D-8A2A-39A5D4449C3A}">
      <dsp:nvSpPr>
        <dsp:cNvPr id="0" name=""/>
        <dsp:cNvSpPr/>
      </dsp:nvSpPr>
      <dsp:spPr>
        <a:xfrm rot="10800000">
          <a:off x="935127" y="1218454"/>
          <a:ext cx="7824174" cy="9587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786" tIns="91440" rIns="170688" bIns="91440" numCol="1" spcCol="1270" anchor="ctr" anchorCtr="0">
          <a:noAutofit/>
        </a:bodyPr>
        <a:lstStyle/>
        <a:p>
          <a:pPr lvl="0" algn="ctr" defTabSz="1066800" rtl="0">
            <a:lnSpc>
              <a:spcPct val="90000"/>
            </a:lnSpc>
            <a:spcBef>
              <a:spcPct val="0"/>
            </a:spcBef>
            <a:spcAft>
              <a:spcPct val="35000"/>
            </a:spcAft>
          </a:pPr>
          <a:r>
            <a:rPr lang="en-US" sz="2400" b="1" kern="1200" dirty="0" smtClean="0"/>
            <a:t>Desirability of a program’s objectives on the basis of needs analysis</a:t>
          </a:r>
          <a:r>
            <a:rPr lang="en-US" sz="2400" kern="1200" dirty="0" smtClean="0"/>
            <a:t>; </a:t>
          </a:r>
          <a:endParaRPr lang="en-GB" sz="2400" kern="1200" dirty="0"/>
        </a:p>
      </dsp:txBody>
      <dsp:txXfrm rot="10800000">
        <a:off x="1174816" y="1218454"/>
        <a:ext cx="7584485" cy="958758"/>
      </dsp:txXfrm>
    </dsp:sp>
    <dsp:sp modelId="{20488205-CE40-4C61-9082-FC8097C5A46C}">
      <dsp:nvSpPr>
        <dsp:cNvPr id="0" name=""/>
        <dsp:cNvSpPr/>
      </dsp:nvSpPr>
      <dsp:spPr>
        <a:xfrm>
          <a:off x="0" y="1146451"/>
          <a:ext cx="958758" cy="9587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5008A5-80A0-42A6-8E9D-555281BB6972}">
      <dsp:nvSpPr>
        <dsp:cNvPr id="0" name=""/>
        <dsp:cNvSpPr/>
      </dsp:nvSpPr>
      <dsp:spPr>
        <a:xfrm rot="10800000">
          <a:off x="971612" y="2442594"/>
          <a:ext cx="8032866" cy="9587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786" tIns="87630" rIns="163576" bIns="87630" numCol="1" spcCol="1270" anchor="ctr" anchorCtr="0">
          <a:noAutofit/>
        </a:bodyPr>
        <a:lstStyle/>
        <a:p>
          <a:pPr lvl="0" algn="ctr" defTabSz="1022350" rtl="0">
            <a:lnSpc>
              <a:spcPct val="90000"/>
            </a:lnSpc>
            <a:spcBef>
              <a:spcPct val="0"/>
            </a:spcBef>
            <a:spcAft>
              <a:spcPct val="35000"/>
            </a:spcAft>
          </a:pPr>
          <a:r>
            <a:rPr lang="en-US" sz="2300" b="1" kern="1200" dirty="0" smtClean="0"/>
            <a:t>Effectiveness and efficacy of unit-by-unit implementation of the combined resources</a:t>
          </a:r>
          <a:r>
            <a:rPr lang="en-US" sz="2300" kern="1200" dirty="0" smtClean="0"/>
            <a:t>; </a:t>
          </a:r>
          <a:endParaRPr lang="en-GB" sz="2300" kern="1200" dirty="0"/>
        </a:p>
      </dsp:txBody>
      <dsp:txXfrm rot="10800000">
        <a:off x="1211301" y="2442594"/>
        <a:ext cx="7793177" cy="958758"/>
      </dsp:txXfrm>
    </dsp:sp>
    <dsp:sp modelId="{A67A1420-F19B-49CF-A41A-8A4012428387}">
      <dsp:nvSpPr>
        <dsp:cNvPr id="0" name=""/>
        <dsp:cNvSpPr/>
      </dsp:nvSpPr>
      <dsp:spPr>
        <a:xfrm>
          <a:off x="0" y="2442594"/>
          <a:ext cx="958758" cy="9587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4AFC8B-F2DC-4048-9CF8-B9277A6F6C53}">
      <dsp:nvSpPr>
        <dsp:cNvPr id="0" name=""/>
        <dsp:cNvSpPr/>
      </dsp:nvSpPr>
      <dsp:spPr>
        <a:xfrm rot="10800000">
          <a:off x="899585" y="3666724"/>
          <a:ext cx="8123652" cy="9587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786" tIns="87630" rIns="163576" bIns="87630" numCol="1" spcCol="1270" anchor="ctr" anchorCtr="0">
          <a:noAutofit/>
        </a:bodyPr>
        <a:lstStyle/>
        <a:p>
          <a:pPr lvl="0" algn="ctr" defTabSz="1022350" rtl="0">
            <a:lnSpc>
              <a:spcPct val="90000"/>
            </a:lnSpc>
            <a:spcBef>
              <a:spcPct val="0"/>
            </a:spcBef>
            <a:spcAft>
              <a:spcPct val="35000"/>
            </a:spcAft>
          </a:pPr>
          <a:r>
            <a:rPr lang="en-US" sz="2300" b="1" kern="1200" dirty="0" smtClean="0"/>
            <a:t>Results of the entire program during and after due implementation</a:t>
          </a:r>
          <a:r>
            <a:rPr lang="en-US" sz="2300" kern="1200" dirty="0" smtClean="0"/>
            <a:t>;</a:t>
          </a:r>
          <a:endParaRPr lang="en-GB" sz="2300" kern="1200" dirty="0"/>
        </a:p>
      </dsp:txBody>
      <dsp:txXfrm rot="10800000">
        <a:off x="1139274" y="3666724"/>
        <a:ext cx="7883963" cy="958758"/>
      </dsp:txXfrm>
    </dsp:sp>
    <dsp:sp modelId="{2550DC63-193A-4EB5-8D08-3FE2B59A5904}">
      <dsp:nvSpPr>
        <dsp:cNvPr id="0" name=""/>
        <dsp:cNvSpPr/>
      </dsp:nvSpPr>
      <dsp:spPr>
        <a:xfrm>
          <a:off x="0" y="3666724"/>
          <a:ext cx="958758" cy="9587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AD20A-9E46-4780-A244-DDB1CF8AAD28}">
      <dsp:nvSpPr>
        <dsp:cNvPr id="0" name=""/>
        <dsp:cNvSpPr/>
      </dsp:nvSpPr>
      <dsp:spPr>
        <a:xfrm rot="10800000">
          <a:off x="971582" y="4818852"/>
          <a:ext cx="8064911" cy="9587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786" tIns="87630" rIns="163576" bIns="87630" numCol="1" spcCol="1270" anchor="ctr" anchorCtr="0">
          <a:noAutofit/>
        </a:bodyPr>
        <a:lstStyle/>
        <a:p>
          <a:pPr lvl="0" algn="ctr" defTabSz="1022350" rtl="0">
            <a:lnSpc>
              <a:spcPct val="90000"/>
            </a:lnSpc>
            <a:spcBef>
              <a:spcPct val="0"/>
            </a:spcBef>
            <a:spcAft>
              <a:spcPct val="35000"/>
            </a:spcAft>
          </a:pPr>
          <a:r>
            <a:rPr lang="en-US" sz="2300" b="1" kern="1200" dirty="0" smtClean="0"/>
            <a:t>Best ways of optimizing the products and services of the program;</a:t>
          </a:r>
          <a:r>
            <a:rPr lang="en-US" sz="2300" kern="1200" dirty="0" smtClean="0"/>
            <a:t> </a:t>
          </a:r>
          <a:endParaRPr lang="en-GB" sz="2300" kern="1200" dirty="0"/>
        </a:p>
      </dsp:txBody>
      <dsp:txXfrm rot="10800000">
        <a:off x="1211271" y="4818852"/>
        <a:ext cx="7825222" cy="958758"/>
      </dsp:txXfrm>
    </dsp:sp>
    <dsp:sp modelId="{BA8E5CFC-5A03-4FC1-935B-51C4F30B9656}">
      <dsp:nvSpPr>
        <dsp:cNvPr id="0" name=""/>
        <dsp:cNvSpPr/>
      </dsp:nvSpPr>
      <dsp:spPr>
        <a:xfrm>
          <a:off x="3" y="4746849"/>
          <a:ext cx="958758" cy="9587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C9DF1-3207-44A9-80F1-3D9C63D82011}">
      <dsp:nvSpPr>
        <dsp:cNvPr id="0" name=""/>
        <dsp:cNvSpPr/>
      </dsp:nvSpPr>
      <dsp:spPr>
        <a:xfrm rot="10800000">
          <a:off x="1021685" y="138339"/>
          <a:ext cx="8122314" cy="12130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4913" tIns="106680" rIns="199136" bIns="106680" numCol="1" spcCol="1270" anchor="ctr" anchorCtr="0">
          <a:noAutofit/>
        </a:bodyPr>
        <a:lstStyle/>
        <a:p>
          <a:pPr lvl="0" algn="ctr" defTabSz="1244600" rtl="0">
            <a:lnSpc>
              <a:spcPct val="90000"/>
            </a:lnSpc>
            <a:spcBef>
              <a:spcPct val="0"/>
            </a:spcBef>
            <a:spcAft>
              <a:spcPct val="35000"/>
            </a:spcAft>
          </a:pPr>
          <a:r>
            <a:rPr lang="en-US" sz="2800" b="1" i="1" kern="1200" dirty="0" smtClean="0"/>
            <a:t>What Evaluation </a:t>
          </a:r>
          <a:r>
            <a:rPr lang="en-US" sz="2800" b="1" i="1" kern="1200" dirty="0" smtClean="0"/>
            <a:t>examines: Contd</a:t>
          </a:r>
          <a:r>
            <a:rPr lang="en-US" sz="2400" b="1" kern="1200" dirty="0" smtClean="0"/>
            <a:t>.</a:t>
          </a:r>
          <a:endParaRPr lang="en-GB" sz="2400" kern="1200" dirty="0"/>
        </a:p>
      </dsp:txBody>
      <dsp:txXfrm rot="10800000">
        <a:off x="1324943" y="138339"/>
        <a:ext cx="7819056" cy="1213031"/>
      </dsp:txXfrm>
    </dsp:sp>
    <dsp:sp modelId="{8CCDD404-5D78-4B81-A4B6-DB0007979447}">
      <dsp:nvSpPr>
        <dsp:cNvPr id="0" name=""/>
        <dsp:cNvSpPr/>
      </dsp:nvSpPr>
      <dsp:spPr>
        <a:xfrm>
          <a:off x="0" y="66334"/>
          <a:ext cx="1213031" cy="121303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CF9462-836A-4224-BEA3-174770BD16A2}">
      <dsp:nvSpPr>
        <dsp:cNvPr id="0" name=""/>
        <dsp:cNvSpPr/>
      </dsp:nvSpPr>
      <dsp:spPr>
        <a:xfrm rot="10800000">
          <a:off x="1044792" y="1578495"/>
          <a:ext cx="8099207" cy="12130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4913"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Whether the objectives should be modified and improved upon; </a:t>
          </a:r>
          <a:endParaRPr lang="en-GB" sz="2300" kern="1200" dirty="0"/>
        </a:p>
      </dsp:txBody>
      <dsp:txXfrm rot="10800000">
        <a:off x="1348050" y="1578495"/>
        <a:ext cx="7795949" cy="1213031"/>
      </dsp:txXfrm>
    </dsp:sp>
    <dsp:sp modelId="{DE07B597-F710-40C6-B072-15B521968344}">
      <dsp:nvSpPr>
        <dsp:cNvPr id="0" name=""/>
        <dsp:cNvSpPr/>
      </dsp:nvSpPr>
      <dsp:spPr>
        <a:xfrm>
          <a:off x="0" y="1578495"/>
          <a:ext cx="1213031" cy="121303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C144FA-3285-4D72-B805-B990692BEE08}">
      <dsp:nvSpPr>
        <dsp:cNvPr id="0" name=""/>
        <dsp:cNvSpPr/>
      </dsp:nvSpPr>
      <dsp:spPr>
        <a:xfrm rot="10800000">
          <a:off x="1109524" y="3090669"/>
          <a:ext cx="8034447" cy="12130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4913"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Whether the facilities or resources and the execution procedure should be altered for additional thoroughness; </a:t>
          </a:r>
          <a:endParaRPr lang="en-GB" sz="2300" kern="1200" dirty="0"/>
        </a:p>
      </dsp:txBody>
      <dsp:txXfrm rot="10800000">
        <a:off x="1412782" y="3090669"/>
        <a:ext cx="7731189" cy="1213031"/>
      </dsp:txXfrm>
    </dsp:sp>
    <dsp:sp modelId="{6FF641F0-D38C-44B6-85BB-BB29F1C9EE66}">
      <dsp:nvSpPr>
        <dsp:cNvPr id="0" name=""/>
        <dsp:cNvSpPr/>
      </dsp:nvSpPr>
      <dsp:spPr>
        <a:xfrm>
          <a:off x="0" y="3090669"/>
          <a:ext cx="1213031" cy="121303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95C964-38E9-4A45-95B3-102386403654}">
      <dsp:nvSpPr>
        <dsp:cNvPr id="0" name=""/>
        <dsp:cNvSpPr/>
      </dsp:nvSpPr>
      <dsp:spPr>
        <a:xfrm rot="10800000">
          <a:off x="1087754" y="4700528"/>
          <a:ext cx="8034447" cy="12130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4913"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Whether the program or parts of it should be terminated either for having met all its goals or for its gross inability to achieve the set goals. </a:t>
          </a:r>
          <a:endParaRPr lang="en-GB" sz="2300" kern="1200" dirty="0"/>
        </a:p>
      </dsp:txBody>
      <dsp:txXfrm rot="10800000">
        <a:off x="1391012" y="4700528"/>
        <a:ext cx="7731189" cy="1213031"/>
      </dsp:txXfrm>
    </dsp:sp>
    <dsp:sp modelId="{D7477118-9B28-408D-842E-1416EF068DFD}">
      <dsp:nvSpPr>
        <dsp:cNvPr id="0" name=""/>
        <dsp:cNvSpPr/>
      </dsp:nvSpPr>
      <dsp:spPr>
        <a:xfrm>
          <a:off x="0" y="4730568"/>
          <a:ext cx="1213031" cy="121303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D5538-288F-4192-BAB2-14A009030A3E}">
      <dsp:nvSpPr>
        <dsp:cNvPr id="0" name=""/>
        <dsp:cNvSpPr/>
      </dsp:nvSpPr>
      <dsp:spPr>
        <a:xfrm>
          <a:off x="0" y="0"/>
          <a:ext cx="9144000" cy="652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Program evaluation is used to:</a:t>
          </a:r>
          <a:endParaRPr lang="en-GB" sz="2500" kern="1200" dirty="0"/>
        </a:p>
      </dsp:txBody>
      <dsp:txXfrm>
        <a:off x="31852" y="31852"/>
        <a:ext cx="9080296" cy="588796"/>
      </dsp:txXfrm>
    </dsp:sp>
    <dsp:sp modelId="{C8172D8D-119C-415A-9B56-51426AD43B80}">
      <dsp:nvSpPr>
        <dsp:cNvPr id="0" name=""/>
        <dsp:cNvSpPr/>
      </dsp:nvSpPr>
      <dsp:spPr>
        <a:xfrm>
          <a:off x="0" y="732261"/>
          <a:ext cx="9144000" cy="16045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rPr>
            <a:t>Understand, verify and increase the impact of products or services on customers or clients; and to accurately specify what would be an excellent product or service to all the stakeholders</a:t>
          </a:r>
          <a:r>
            <a:rPr lang="en-US" sz="2000" kern="1200" dirty="0" smtClean="0"/>
            <a:t>. </a:t>
          </a:r>
          <a:endParaRPr lang="en-GB" sz="2000" kern="1200" dirty="0"/>
        </a:p>
      </dsp:txBody>
      <dsp:txXfrm>
        <a:off x="78329" y="810590"/>
        <a:ext cx="8987342" cy="1447916"/>
      </dsp:txXfrm>
    </dsp:sp>
    <dsp:sp modelId="{78E6F8EF-09E1-47D1-8F56-F6A8A175A915}">
      <dsp:nvSpPr>
        <dsp:cNvPr id="0" name=""/>
        <dsp:cNvSpPr/>
      </dsp:nvSpPr>
      <dsp:spPr>
        <a:xfrm>
          <a:off x="0" y="2408835"/>
          <a:ext cx="9144000" cy="11055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kern="1200" dirty="0" smtClean="0">
              <a:solidFill>
                <a:schemeClr val="tx1"/>
              </a:solidFill>
            </a:rPr>
            <a:t>Improve delivery mechanisms to be more efficient and less costly</a:t>
          </a:r>
          <a:r>
            <a:rPr lang="en-US" sz="2500" kern="1200" dirty="0" smtClean="0"/>
            <a:t>. </a:t>
          </a:r>
          <a:endParaRPr lang="en-GB" sz="2500" kern="1200" dirty="0"/>
        </a:p>
      </dsp:txBody>
      <dsp:txXfrm>
        <a:off x="53969" y="2462804"/>
        <a:ext cx="9036062" cy="997620"/>
      </dsp:txXfrm>
    </dsp:sp>
    <dsp:sp modelId="{0AA9E42A-6909-4B4C-9569-A0455176A5AB}">
      <dsp:nvSpPr>
        <dsp:cNvPr id="0" name=""/>
        <dsp:cNvSpPr/>
      </dsp:nvSpPr>
      <dsp:spPr>
        <a:xfrm>
          <a:off x="0" y="3586394"/>
          <a:ext cx="9144000" cy="11055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kern="1200" dirty="0" smtClean="0">
              <a:solidFill>
                <a:schemeClr val="tx1"/>
              </a:solidFill>
            </a:rPr>
            <a:t>Correctly identify program strengths and weaknesses for improvement</a:t>
          </a:r>
          <a:r>
            <a:rPr lang="en-US" sz="2500" kern="1200" dirty="0" smtClean="0"/>
            <a:t>.</a:t>
          </a:r>
          <a:endParaRPr lang="en-GB" sz="2500" kern="1200" dirty="0"/>
        </a:p>
      </dsp:txBody>
      <dsp:txXfrm>
        <a:off x="53969" y="3640363"/>
        <a:ext cx="9036062" cy="997620"/>
      </dsp:txXfrm>
    </dsp:sp>
    <dsp:sp modelId="{09EFB163-D6D5-455B-8D40-D2D886220E97}">
      <dsp:nvSpPr>
        <dsp:cNvPr id="0" name=""/>
        <dsp:cNvSpPr/>
      </dsp:nvSpPr>
      <dsp:spPr>
        <a:xfrm>
          <a:off x="0" y="4763952"/>
          <a:ext cx="9144000" cy="11055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kern="1200" dirty="0" smtClean="0">
              <a:solidFill>
                <a:schemeClr val="tx1"/>
              </a:solidFill>
            </a:rPr>
            <a:t>Verification that the program is really running or implemented as planned</a:t>
          </a:r>
          <a:r>
            <a:rPr lang="en-US" sz="2500" kern="1200" dirty="0" smtClean="0"/>
            <a:t>. </a:t>
          </a:r>
          <a:endParaRPr lang="en-GB" sz="2500" kern="1200" dirty="0"/>
        </a:p>
      </dsp:txBody>
      <dsp:txXfrm>
        <a:off x="53969" y="4817921"/>
        <a:ext cx="9036062" cy="99762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2F847-A1D2-4B53-8B06-0A8593ABF704}">
      <dsp:nvSpPr>
        <dsp:cNvPr id="0" name=""/>
        <dsp:cNvSpPr/>
      </dsp:nvSpPr>
      <dsp:spPr>
        <a:xfrm>
          <a:off x="0" y="733623"/>
          <a:ext cx="9144000" cy="994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chemeClr val="tx1"/>
              </a:solidFill>
            </a:rPr>
            <a:t>Smoothen management's thinking about the program, its goals, how it is meeting the goals, and setting of superexcellent goals. </a:t>
          </a:r>
          <a:endParaRPr lang="en-GB" sz="2500" kern="1200" dirty="0">
            <a:solidFill>
              <a:schemeClr val="tx1"/>
            </a:solidFill>
          </a:endParaRPr>
        </a:p>
      </dsp:txBody>
      <dsp:txXfrm>
        <a:off x="48547" y="782170"/>
        <a:ext cx="9046906" cy="897406"/>
      </dsp:txXfrm>
    </dsp:sp>
    <dsp:sp modelId="{5A367CEA-A215-49CD-8A4C-986E0D07DAFD}">
      <dsp:nvSpPr>
        <dsp:cNvPr id="0" name=""/>
        <dsp:cNvSpPr/>
      </dsp:nvSpPr>
      <dsp:spPr>
        <a:xfrm>
          <a:off x="0" y="1800124"/>
          <a:ext cx="9144000" cy="994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chemeClr val="tx1"/>
              </a:solidFill>
            </a:rPr>
            <a:t>Produce data and results for promoting services to the public</a:t>
          </a:r>
          <a:r>
            <a:rPr lang="en-US" sz="2500" kern="1200" dirty="0" smtClean="0"/>
            <a:t>.</a:t>
          </a:r>
          <a:endParaRPr lang="en-GB" sz="2500" kern="1200" dirty="0"/>
        </a:p>
      </dsp:txBody>
      <dsp:txXfrm>
        <a:off x="48547" y="1848671"/>
        <a:ext cx="9046906" cy="897406"/>
      </dsp:txXfrm>
    </dsp:sp>
    <dsp:sp modelId="{16893204-3F17-4C81-8D16-D100A62BC622}">
      <dsp:nvSpPr>
        <dsp:cNvPr id="0" name=""/>
        <dsp:cNvSpPr/>
      </dsp:nvSpPr>
      <dsp:spPr>
        <a:xfrm>
          <a:off x="0" y="2866624"/>
          <a:ext cx="9144000" cy="994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chemeClr val="tx1"/>
              </a:solidFill>
            </a:rPr>
            <a:t>Produce valid comparisons between programs to decide which should be retained.</a:t>
          </a:r>
          <a:endParaRPr lang="en-GB" sz="2500" kern="1200" dirty="0">
            <a:solidFill>
              <a:schemeClr val="tx1"/>
            </a:solidFill>
          </a:endParaRPr>
        </a:p>
      </dsp:txBody>
      <dsp:txXfrm>
        <a:off x="48547" y="2915171"/>
        <a:ext cx="9046906" cy="897406"/>
      </dsp:txXfrm>
    </dsp:sp>
    <dsp:sp modelId="{EA2D8C35-7BE4-47F7-8676-D9E8C4BF2B6A}">
      <dsp:nvSpPr>
        <dsp:cNvPr id="0" name=""/>
        <dsp:cNvSpPr/>
      </dsp:nvSpPr>
      <dsp:spPr>
        <a:xfrm>
          <a:off x="0" y="3933124"/>
          <a:ext cx="9144000" cy="994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chemeClr val="tx1"/>
              </a:solidFill>
            </a:rPr>
            <a:t>Fully examine and describe effective programs for duplication elsewhere.</a:t>
          </a:r>
          <a:endParaRPr lang="en-GB" sz="2500" kern="1200" dirty="0">
            <a:solidFill>
              <a:schemeClr val="tx1"/>
            </a:solidFill>
          </a:endParaRPr>
        </a:p>
      </dsp:txBody>
      <dsp:txXfrm>
        <a:off x="48547" y="3981671"/>
        <a:ext cx="9046906" cy="8974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06D4A-5753-4B98-9872-E0F8D77C5D10}">
      <dsp:nvSpPr>
        <dsp:cNvPr id="0" name=""/>
        <dsp:cNvSpPr/>
      </dsp:nvSpPr>
      <dsp:spPr>
        <a:xfrm>
          <a:off x="2" y="177105"/>
          <a:ext cx="9112760" cy="78134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GB" sz="2600" kern="1200" dirty="0" smtClean="0">
              <a:solidFill>
                <a:schemeClr val="tx1"/>
              </a:solidFill>
            </a:rPr>
            <a:t>A </a:t>
          </a:r>
          <a:r>
            <a:rPr lang="en-GB" sz="2600" kern="1200" dirty="0" smtClean="0">
              <a:solidFill>
                <a:schemeClr val="tx1"/>
              </a:solidFill>
            </a:rPr>
            <a:t>fair enough attempt at defining quality must acknowledge that quality:</a:t>
          </a:r>
          <a:endParaRPr lang="en-US" sz="2600" kern="1200" dirty="0">
            <a:solidFill>
              <a:schemeClr val="tx1"/>
            </a:solidFill>
          </a:endParaRPr>
        </a:p>
      </dsp:txBody>
      <dsp:txXfrm>
        <a:off x="390676" y="177105"/>
        <a:ext cx="8331413" cy="781347"/>
      </dsp:txXfrm>
    </dsp:sp>
    <dsp:sp modelId="{6F13D169-B4EE-4EAA-A95C-256935D44FE2}">
      <dsp:nvSpPr>
        <dsp:cNvPr id="0" name=""/>
        <dsp:cNvSpPr/>
      </dsp:nvSpPr>
      <dsp:spPr>
        <a:xfrm>
          <a:off x="2" y="1067841"/>
          <a:ext cx="9123151" cy="78134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GB" sz="2600" kern="1200" dirty="0" smtClean="0"/>
            <a:t>Is an elusive concept</a:t>
          </a:r>
          <a:endParaRPr lang="en-US" sz="2600" kern="1200" dirty="0"/>
        </a:p>
      </dsp:txBody>
      <dsp:txXfrm>
        <a:off x="390676" y="1067841"/>
        <a:ext cx="8341804" cy="781347"/>
      </dsp:txXfrm>
    </dsp:sp>
    <dsp:sp modelId="{CFD62678-C931-4222-A972-912EB2C13524}">
      <dsp:nvSpPr>
        <dsp:cNvPr id="0" name=""/>
        <dsp:cNvSpPr/>
      </dsp:nvSpPr>
      <dsp:spPr>
        <a:xfrm>
          <a:off x="2" y="1958578"/>
          <a:ext cx="9133563" cy="78134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GB" sz="2600" kern="1200" dirty="0" smtClean="0"/>
            <a:t>Is a complex concept</a:t>
          </a:r>
          <a:endParaRPr lang="en-US" sz="2600" kern="1200" dirty="0"/>
        </a:p>
      </dsp:txBody>
      <dsp:txXfrm>
        <a:off x="390676" y="1958578"/>
        <a:ext cx="8352216" cy="781347"/>
      </dsp:txXfrm>
    </dsp:sp>
    <dsp:sp modelId="{42094945-C6D5-4439-9AE6-7858325C3FDA}">
      <dsp:nvSpPr>
        <dsp:cNvPr id="0" name=""/>
        <dsp:cNvSpPr/>
      </dsp:nvSpPr>
      <dsp:spPr>
        <a:xfrm>
          <a:off x="2" y="2849314"/>
          <a:ext cx="9143994" cy="78134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GB" sz="2600" kern="1200" dirty="0" smtClean="0"/>
            <a:t>Is mostly noticed by its absence</a:t>
          </a:r>
          <a:endParaRPr lang="en-US" sz="2600" kern="1200" dirty="0"/>
        </a:p>
      </dsp:txBody>
      <dsp:txXfrm>
        <a:off x="390676" y="2849314"/>
        <a:ext cx="8362647" cy="781347"/>
      </dsp:txXfrm>
    </dsp:sp>
    <dsp:sp modelId="{578B80E3-BCF6-42FF-9CC9-0A027DB7F219}">
      <dsp:nvSpPr>
        <dsp:cNvPr id="0" name=""/>
        <dsp:cNvSpPr/>
      </dsp:nvSpPr>
      <dsp:spPr>
        <a:xfrm>
          <a:off x="2" y="3740050"/>
          <a:ext cx="9143994" cy="78134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GB" sz="2600" kern="1200" dirty="0" smtClean="0"/>
            <a:t>Is difficult to quantify</a:t>
          </a:r>
          <a:endParaRPr lang="en-US" sz="2600" kern="1200" dirty="0"/>
        </a:p>
      </dsp:txBody>
      <dsp:txXfrm>
        <a:off x="390676" y="3740050"/>
        <a:ext cx="8362647" cy="781347"/>
      </dsp:txXfrm>
    </dsp:sp>
    <dsp:sp modelId="{B12458B7-D2D8-469C-9A9B-08E9B3CACBC2}">
      <dsp:nvSpPr>
        <dsp:cNvPr id="0" name=""/>
        <dsp:cNvSpPr/>
      </dsp:nvSpPr>
      <dsp:spPr>
        <a:xfrm>
          <a:off x="2" y="4630786"/>
          <a:ext cx="9143994" cy="78134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GB" sz="2600" kern="1200" dirty="0" smtClean="0"/>
            <a:t>Can only be ascertained by measuring something else.</a:t>
          </a:r>
          <a:endParaRPr lang="en-US" sz="2600" kern="1200" dirty="0"/>
        </a:p>
      </dsp:txBody>
      <dsp:txXfrm>
        <a:off x="390676" y="4630786"/>
        <a:ext cx="8362647" cy="781347"/>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6F511-65EB-4664-9FF9-27CDA78158F5}">
      <dsp:nvSpPr>
        <dsp:cNvPr id="0" name=""/>
        <dsp:cNvSpPr/>
      </dsp:nvSpPr>
      <dsp:spPr>
        <a:xfrm>
          <a:off x="205740" y="257160"/>
          <a:ext cx="5074920" cy="507491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US" sz="2100" kern="1200" dirty="0" smtClean="0"/>
            <a:t>Evaluation model is a simplified description and illustrative representation of the complex structure of worthwhile goals setting and resources application for complete achievement of the goals within the same composite system. </a:t>
          </a:r>
          <a:endParaRPr lang="en-GB" sz="2100" kern="1200" dirty="0"/>
        </a:p>
      </dsp:txBody>
      <dsp:txXfrm>
        <a:off x="914399" y="855602"/>
        <a:ext cx="2926080" cy="3878035"/>
      </dsp:txXfrm>
    </dsp:sp>
    <dsp:sp modelId="{01363169-372F-4787-BC58-03992F554896}">
      <dsp:nvSpPr>
        <dsp:cNvPr id="0" name=""/>
        <dsp:cNvSpPr/>
      </dsp:nvSpPr>
      <dsp:spPr>
        <a:xfrm>
          <a:off x="3863340" y="257160"/>
          <a:ext cx="5074920" cy="507491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US" sz="2100" kern="1200" dirty="0" smtClean="0"/>
            <a:t>Evaluation model is the hypothetical portrayal of the interrelationships that exist in the needs analysis for setting of most desirable goals, best expenditure of financial, human and physical resources in an educational program and the degree to which the needs are actually met.</a:t>
          </a:r>
          <a:endParaRPr lang="en-GB" sz="2100" kern="1200" dirty="0"/>
        </a:p>
      </dsp:txBody>
      <dsp:txXfrm>
        <a:off x="5303520" y="855602"/>
        <a:ext cx="2926080" cy="3878035"/>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E1A1B-AD85-4248-93EE-55A2E955FEFF}">
      <dsp:nvSpPr>
        <dsp:cNvPr id="0" name=""/>
        <dsp:cNvSpPr/>
      </dsp:nvSpPr>
      <dsp:spPr>
        <a:xfrm>
          <a:off x="123057" y="2792"/>
          <a:ext cx="8897884" cy="15692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kern="1200" dirty="0" smtClean="0"/>
            <a:t>Summative evaluation model by Provus (</a:t>
          </a:r>
          <a:r>
            <a:rPr lang="en-US" sz="2500" kern="1200" dirty="0" smtClean="0"/>
            <a:t>1969) </a:t>
          </a:r>
          <a:r>
            <a:rPr lang="en-US" sz="2500" kern="1200" dirty="0" smtClean="0"/>
            <a:t>presents evaluation as a process or an exercise aimed fundamentally at delineation and determination of the worth of an already existing </a:t>
          </a:r>
          <a:r>
            <a:rPr lang="en-US" sz="2500" kern="1200" dirty="0" smtClean="0"/>
            <a:t>educational </a:t>
          </a:r>
          <a:r>
            <a:rPr lang="en-US" sz="2500" kern="1200" dirty="0" smtClean="0"/>
            <a:t>program in order to ascertain aspects that:</a:t>
          </a:r>
          <a:endParaRPr lang="en-GB" sz="2500" kern="1200" dirty="0"/>
        </a:p>
      </dsp:txBody>
      <dsp:txXfrm>
        <a:off x="169020" y="48755"/>
        <a:ext cx="8805958" cy="1477353"/>
      </dsp:txXfrm>
    </dsp:sp>
    <dsp:sp modelId="{43223342-A7DA-4D21-9D83-727F55A74CA7}">
      <dsp:nvSpPr>
        <dsp:cNvPr id="0" name=""/>
        <dsp:cNvSpPr/>
      </dsp:nvSpPr>
      <dsp:spPr>
        <a:xfrm>
          <a:off x="1012846" y="1572071"/>
          <a:ext cx="889788" cy="868970"/>
        </a:xfrm>
        <a:custGeom>
          <a:avLst/>
          <a:gdLst/>
          <a:ahLst/>
          <a:cxnLst/>
          <a:rect l="0" t="0" r="0" b="0"/>
          <a:pathLst>
            <a:path>
              <a:moveTo>
                <a:pt x="0" y="0"/>
              </a:moveTo>
              <a:lnTo>
                <a:pt x="0" y="868970"/>
              </a:lnTo>
              <a:lnTo>
                <a:pt x="889788" y="8689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CD9B61-A92C-4835-B76C-371EE9DC6AA6}">
      <dsp:nvSpPr>
        <dsp:cNvPr id="0" name=""/>
        <dsp:cNvSpPr/>
      </dsp:nvSpPr>
      <dsp:spPr>
        <a:xfrm>
          <a:off x="1902634" y="1861728"/>
          <a:ext cx="4153631" cy="11586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US" sz="2900" kern="1200" dirty="0" smtClean="0"/>
            <a:t>Deserve continuation as they are</a:t>
          </a:r>
          <a:endParaRPr lang="en-GB" sz="2900" kern="1200" dirty="0"/>
        </a:p>
      </dsp:txBody>
      <dsp:txXfrm>
        <a:off x="1936569" y="1895663"/>
        <a:ext cx="4085761" cy="1090756"/>
      </dsp:txXfrm>
    </dsp:sp>
    <dsp:sp modelId="{9F7DEB54-07DB-4586-B217-29EC756AB028}">
      <dsp:nvSpPr>
        <dsp:cNvPr id="0" name=""/>
        <dsp:cNvSpPr/>
      </dsp:nvSpPr>
      <dsp:spPr>
        <a:xfrm>
          <a:off x="1012846" y="1572071"/>
          <a:ext cx="889788" cy="2317253"/>
        </a:xfrm>
        <a:custGeom>
          <a:avLst/>
          <a:gdLst/>
          <a:ahLst/>
          <a:cxnLst/>
          <a:rect l="0" t="0" r="0" b="0"/>
          <a:pathLst>
            <a:path>
              <a:moveTo>
                <a:pt x="0" y="0"/>
              </a:moveTo>
              <a:lnTo>
                <a:pt x="0" y="2317253"/>
              </a:lnTo>
              <a:lnTo>
                <a:pt x="889788" y="23172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BAFB7-5C11-4FED-9135-A4518E6FB7CB}">
      <dsp:nvSpPr>
        <dsp:cNvPr id="0" name=""/>
        <dsp:cNvSpPr/>
      </dsp:nvSpPr>
      <dsp:spPr>
        <a:xfrm>
          <a:off x="1902634" y="3310012"/>
          <a:ext cx="6713047" cy="11586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US" sz="2900" kern="1200" dirty="0" smtClean="0"/>
            <a:t>Demand modification by radical change or natural 	change, or both</a:t>
          </a:r>
          <a:endParaRPr lang="en-GB" sz="2900" kern="1200" dirty="0"/>
        </a:p>
      </dsp:txBody>
      <dsp:txXfrm>
        <a:off x="1936569" y="3343947"/>
        <a:ext cx="6645177" cy="1090756"/>
      </dsp:txXfrm>
    </dsp:sp>
    <dsp:sp modelId="{21DFFE21-5966-4C77-8EBE-DE8691AAFF3F}">
      <dsp:nvSpPr>
        <dsp:cNvPr id="0" name=""/>
        <dsp:cNvSpPr/>
      </dsp:nvSpPr>
      <dsp:spPr>
        <a:xfrm>
          <a:off x="1012846" y="1572071"/>
          <a:ext cx="889788" cy="3564295"/>
        </a:xfrm>
        <a:custGeom>
          <a:avLst/>
          <a:gdLst/>
          <a:ahLst/>
          <a:cxnLst/>
          <a:rect l="0" t="0" r="0" b="0"/>
          <a:pathLst>
            <a:path>
              <a:moveTo>
                <a:pt x="0" y="0"/>
              </a:moveTo>
              <a:lnTo>
                <a:pt x="0" y="3564295"/>
              </a:lnTo>
              <a:lnTo>
                <a:pt x="889788" y="35642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47406-3332-475E-80D1-1D26242FA2CE}">
      <dsp:nvSpPr>
        <dsp:cNvPr id="0" name=""/>
        <dsp:cNvSpPr/>
      </dsp:nvSpPr>
      <dsp:spPr>
        <a:xfrm>
          <a:off x="1902634" y="4758296"/>
          <a:ext cx="6439518" cy="7561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US" sz="2900" kern="1200" dirty="0" smtClean="0"/>
            <a:t>Require instant termination.</a:t>
          </a:r>
          <a:endParaRPr lang="en-GB" sz="2900" kern="1200" dirty="0"/>
        </a:p>
      </dsp:txBody>
      <dsp:txXfrm>
        <a:off x="1924781" y="4780443"/>
        <a:ext cx="6395224" cy="711849"/>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24D29-C08D-4C38-90E2-D4BF7629E454}">
      <dsp:nvSpPr>
        <dsp:cNvPr id="0" name=""/>
        <dsp:cNvSpPr/>
      </dsp:nvSpPr>
      <dsp:spPr>
        <a:xfrm>
          <a:off x="0" y="44518"/>
          <a:ext cx="9144000" cy="1761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Componential evaluation model holds that every educational program has three basic components (inputs, operations and outputs) on which its evaluation depends.</a:t>
          </a:r>
          <a:endParaRPr lang="en-GB" sz="2500" kern="1200" dirty="0"/>
        </a:p>
      </dsp:txBody>
      <dsp:txXfrm>
        <a:off x="85984" y="130502"/>
        <a:ext cx="8972032" cy="1589430"/>
      </dsp:txXfrm>
    </dsp:sp>
    <dsp:sp modelId="{56764FBE-AFD4-47D1-9E10-41E9D54FAB95}">
      <dsp:nvSpPr>
        <dsp:cNvPr id="0" name=""/>
        <dsp:cNvSpPr/>
      </dsp:nvSpPr>
      <dsp:spPr>
        <a:xfrm>
          <a:off x="0" y="1877916"/>
          <a:ext cx="9144000" cy="1761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Generally, each ongoing educational program is designed actively to produce specific desirable changes in the behavior of the individuals who are exposed to the program.</a:t>
          </a:r>
          <a:endParaRPr lang="en-GB" sz="2500" kern="1200" dirty="0"/>
        </a:p>
      </dsp:txBody>
      <dsp:txXfrm>
        <a:off x="85984" y="1963900"/>
        <a:ext cx="8972032" cy="1589430"/>
      </dsp:txXfrm>
    </dsp:sp>
    <dsp:sp modelId="{A514D003-9B21-43BC-BEEC-A882D6511385}">
      <dsp:nvSpPr>
        <dsp:cNvPr id="0" name=""/>
        <dsp:cNvSpPr/>
      </dsp:nvSpPr>
      <dsp:spPr>
        <a:xfrm>
          <a:off x="0" y="3711315"/>
          <a:ext cx="9144000" cy="1761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An educational program could be a particular instructional method, single classroom lesson, a complete course of study, college environment, a specific remedial program, an apprenticeship, </a:t>
          </a:r>
          <a:r>
            <a:rPr lang="en-US" sz="2500" kern="1200" dirty="0" smtClean="0"/>
            <a:t>a textbook </a:t>
          </a:r>
          <a:r>
            <a:rPr lang="en-US" sz="2500" kern="1200" dirty="0" smtClean="0"/>
            <a:t>or an entire school system.</a:t>
          </a:r>
          <a:endParaRPr lang="en-GB" sz="2500" kern="1200" dirty="0"/>
        </a:p>
      </dsp:txBody>
      <dsp:txXfrm>
        <a:off x="85984" y="3797299"/>
        <a:ext cx="8972032" cy="1589430"/>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20035-5FF6-4F20-9CED-403A37BE9207}">
      <dsp:nvSpPr>
        <dsp:cNvPr id="0" name=""/>
        <dsp:cNvSpPr/>
      </dsp:nvSpPr>
      <dsp:spPr>
        <a:xfrm>
          <a:off x="0" y="121512"/>
          <a:ext cx="5486400" cy="54864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D0FF26-0A9B-40FA-AE9A-C9DF4E6BCE4D}">
      <dsp:nvSpPr>
        <dsp:cNvPr id="0" name=""/>
        <dsp:cNvSpPr/>
      </dsp:nvSpPr>
      <dsp:spPr>
        <a:xfrm>
          <a:off x="2743200" y="121512"/>
          <a:ext cx="6400799" cy="548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In 1967, Robert Stake posited an educational evaluation model that is summative in nature. </a:t>
          </a:r>
          <a:endParaRPr lang="en-GB" sz="2100" kern="1200" dirty="0"/>
        </a:p>
      </dsp:txBody>
      <dsp:txXfrm>
        <a:off x="2743200" y="121512"/>
        <a:ext cx="6400799" cy="1645923"/>
      </dsp:txXfrm>
    </dsp:sp>
    <dsp:sp modelId="{F4145E5E-1BAB-4EF6-B5A0-AB224EA527BA}">
      <dsp:nvSpPr>
        <dsp:cNvPr id="0" name=""/>
        <dsp:cNvSpPr/>
      </dsp:nvSpPr>
      <dsp:spPr>
        <a:xfrm>
          <a:off x="960121" y="1767436"/>
          <a:ext cx="3566156" cy="356615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80D1AC-759D-484A-AD44-7E36949320B9}">
      <dsp:nvSpPr>
        <dsp:cNvPr id="0" name=""/>
        <dsp:cNvSpPr/>
      </dsp:nvSpPr>
      <dsp:spPr>
        <a:xfrm>
          <a:off x="2743200" y="1767436"/>
          <a:ext cx="6400799" cy="356615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The model holds that education program evaluation is the formal inquiry for provision of description and judgment through delineation of all associated variables and activities. </a:t>
          </a:r>
          <a:endParaRPr lang="en-GB" sz="2100" kern="1200" dirty="0"/>
        </a:p>
      </dsp:txBody>
      <dsp:txXfrm>
        <a:off x="2743200" y="1767436"/>
        <a:ext cx="6400799" cy="1645918"/>
      </dsp:txXfrm>
    </dsp:sp>
    <dsp:sp modelId="{CF6D251E-410E-43EE-B6A2-CB1FB9DBCC86}">
      <dsp:nvSpPr>
        <dsp:cNvPr id="0" name=""/>
        <dsp:cNvSpPr/>
      </dsp:nvSpPr>
      <dsp:spPr>
        <a:xfrm>
          <a:off x="1920240" y="3413354"/>
          <a:ext cx="1645918" cy="164591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0E53F2-2E3C-4ECA-AB5D-296CCF73B2D5}">
      <dsp:nvSpPr>
        <dsp:cNvPr id="0" name=""/>
        <dsp:cNvSpPr/>
      </dsp:nvSpPr>
      <dsp:spPr>
        <a:xfrm>
          <a:off x="2743200" y="3413354"/>
          <a:ext cx="6400799" cy="164591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The model reserves actual decision-making or rendering of judgment as the prerogative of the administrator, chief executive or decision-maker; and restricts the responsibility of the evaluator or researcher to processing judgment. </a:t>
          </a:r>
          <a:endParaRPr lang="en-GB" sz="2100" kern="1200" dirty="0"/>
        </a:p>
      </dsp:txBody>
      <dsp:txXfrm>
        <a:off x="2743200" y="3413354"/>
        <a:ext cx="6400799" cy="1645918"/>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9B508-1CD4-40ED-A394-3E82C7796349}">
      <dsp:nvSpPr>
        <dsp:cNvPr id="0" name=""/>
        <dsp:cNvSpPr/>
      </dsp:nvSpPr>
      <dsp:spPr>
        <a:xfrm>
          <a:off x="0" y="276787"/>
          <a:ext cx="9144000" cy="27380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In the judgmental procession, evaluation deals with </a:t>
          </a:r>
          <a:r>
            <a:rPr lang="en-US" sz="2300" b="1" i="1" kern="1200" dirty="0" smtClean="0"/>
            <a:t>descriptive matrix</a:t>
          </a:r>
          <a:r>
            <a:rPr lang="en-US" sz="2300" kern="1200" dirty="0" smtClean="0"/>
            <a:t> and a </a:t>
          </a:r>
          <a:r>
            <a:rPr lang="en-US" sz="2300" b="1" i="1" kern="1200" dirty="0" smtClean="0"/>
            <a:t>judgmental matrix</a:t>
          </a:r>
          <a:r>
            <a:rPr lang="en-US" sz="2300" kern="1200" dirty="0" smtClean="0"/>
            <a:t> that are indispensable in every program evaluation. The </a:t>
          </a:r>
          <a:r>
            <a:rPr lang="en-US" sz="2300" i="1" kern="1200" dirty="0" smtClean="0"/>
            <a:t>descriptive matrix</a:t>
          </a:r>
          <a:r>
            <a:rPr lang="en-US" sz="2300" kern="1200" dirty="0" smtClean="0"/>
            <a:t> seeks to establish congruence between idealistic intends (i.e., the desired goals) and the realistic observation (which are those goals that were actually attained with implementation of the program). </a:t>
          </a:r>
          <a:endParaRPr lang="en-GB" sz="2300" kern="1200" dirty="0"/>
        </a:p>
      </dsp:txBody>
      <dsp:txXfrm>
        <a:off x="133663" y="410450"/>
        <a:ext cx="8876674" cy="2470766"/>
      </dsp:txXfrm>
    </dsp:sp>
    <dsp:sp modelId="{43A9CA35-BCB5-4325-A723-BD2315AED102}">
      <dsp:nvSpPr>
        <dsp:cNvPr id="0" name=""/>
        <dsp:cNvSpPr/>
      </dsp:nvSpPr>
      <dsp:spPr>
        <a:xfrm>
          <a:off x="0" y="3081120"/>
          <a:ext cx="9144000" cy="27380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The </a:t>
          </a:r>
          <a:r>
            <a:rPr lang="en-US" sz="2300" i="1" kern="1200" dirty="0" smtClean="0"/>
            <a:t>judgmental matrix</a:t>
          </a:r>
          <a:r>
            <a:rPr lang="en-US" sz="2300" kern="1200" dirty="0" smtClean="0"/>
            <a:t> elicits the congruence between absolute criteria and relative criteria. While the absolute criteria is anchored on experts’ judgments about the value and utility of the specific program under investigation, the relative criteria is arrived at via comparison of the various units of the program being investigated with the units of another similar program that is existing very successfully elsewhere. Kpolovie (2010) illustrated the model thus. </a:t>
          </a:r>
          <a:endParaRPr lang="en-GB" sz="2300" kern="1200" dirty="0"/>
        </a:p>
      </dsp:txBody>
      <dsp:txXfrm>
        <a:off x="133663" y="3214783"/>
        <a:ext cx="8876674" cy="2470766"/>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E0245-42CB-4E0E-AFD8-03F515D25911}">
      <dsp:nvSpPr>
        <dsp:cNvPr id="0" name=""/>
        <dsp:cNvSpPr/>
      </dsp:nvSpPr>
      <dsp:spPr>
        <a:xfrm>
          <a:off x="1633363" y="0"/>
          <a:ext cx="5877272" cy="58772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en-US" sz="2300" kern="1200" dirty="0" smtClean="0"/>
            <a:t>Modified goals and processes for alternative or improved decision making either from descriptive matrix via idealistic intents and realistic observation congruence or from judgmental matrix via absolute criteria and relative criteria congruence in this summative model are anchored on three classes of data: </a:t>
          </a:r>
          <a:r>
            <a:rPr lang="en-US" sz="2300" b="1" i="1" kern="1200" dirty="0" smtClean="0"/>
            <a:t>antecedents, transactions </a:t>
          </a:r>
          <a:r>
            <a:rPr lang="en-US" sz="2300" kern="1200" dirty="0" smtClean="0"/>
            <a:t>and</a:t>
          </a:r>
          <a:r>
            <a:rPr lang="en-US" sz="2300" b="1" i="1" kern="1200" dirty="0" smtClean="0"/>
            <a:t> outcomes</a:t>
          </a:r>
          <a:r>
            <a:rPr lang="en-US" sz="2300" kern="1200" dirty="0" smtClean="0"/>
            <a:t>. </a:t>
          </a:r>
          <a:endParaRPr lang="en-GB" sz="2300" kern="1200" dirty="0"/>
        </a:p>
      </dsp:txBody>
      <dsp:txXfrm>
        <a:off x="2494070" y="860707"/>
        <a:ext cx="4155858" cy="4155858"/>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6D2CD-23BA-4E5D-B1B9-71521E71F04C}">
      <dsp:nvSpPr>
        <dsp:cNvPr id="0" name=""/>
        <dsp:cNvSpPr/>
      </dsp:nvSpPr>
      <dsp:spPr>
        <a:xfrm>
          <a:off x="685799" y="0"/>
          <a:ext cx="7772400" cy="59492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B2F6ED-B36C-4AA9-A32D-EA20870EF022}">
      <dsp:nvSpPr>
        <dsp:cNvPr id="0" name=""/>
        <dsp:cNvSpPr/>
      </dsp:nvSpPr>
      <dsp:spPr>
        <a:xfrm>
          <a:off x="4464" y="1412775"/>
          <a:ext cx="2946796" cy="31237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All the human, physical and financial resources as well as every other input that serves as raw materials for the execution of the educational program are categorized as antecedents</a:t>
          </a:r>
          <a:r>
            <a:rPr lang="en-US" sz="1700" kern="1200" dirty="0" smtClean="0"/>
            <a:t>.</a:t>
          </a:r>
          <a:endParaRPr lang="en-GB" sz="1700" kern="1200" dirty="0"/>
        </a:p>
      </dsp:txBody>
      <dsp:txXfrm>
        <a:off x="148315" y="1556626"/>
        <a:ext cx="2659094" cy="2836026"/>
      </dsp:txXfrm>
    </dsp:sp>
    <dsp:sp modelId="{470F821E-6609-4EE6-9666-2A8FFDDF6FB6}">
      <dsp:nvSpPr>
        <dsp:cNvPr id="0" name=""/>
        <dsp:cNvSpPr/>
      </dsp:nvSpPr>
      <dsp:spPr>
        <a:xfrm>
          <a:off x="3098601" y="1784784"/>
          <a:ext cx="2946796" cy="23797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Every activity and all the events that transpired in the actual implementation of the program are considered as the transactions. </a:t>
          </a:r>
          <a:endParaRPr lang="en-GB" sz="2000" kern="1200" dirty="0"/>
        </a:p>
      </dsp:txBody>
      <dsp:txXfrm>
        <a:off x="3214769" y="1900952"/>
        <a:ext cx="2714460" cy="2147376"/>
      </dsp:txXfrm>
    </dsp:sp>
    <dsp:sp modelId="{200C74CE-8125-41C8-8901-5C8C5363A1C0}">
      <dsp:nvSpPr>
        <dsp:cNvPr id="0" name=""/>
        <dsp:cNvSpPr/>
      </dsp:nvSpPr>
      <dsp:spPr>
        <a:xfrm>
          <a:off x="6192738" y="1784784"/>
          <a:ext cx="2946796" cy="23797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The outcomes are the end products or results attained due to the combinations of all the antecedents and the transactions. </a:t>
          </a:r>
          <a:endParaRPr lang="en-GB" sz="2000" kern="1200" dirty="0"/>
        </a:p>
      </dsp:txBody>
      <dsp:txXfrm>
        <a:off x="6308906" y="1900952"/>
        <a:ext cx="2714460" cy="2147376"/>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A6E9B-1BFD-4A92-B55C-53C5E00ED4CE}">
      <dsp:nvSpPr>
        <dsp:cNvPr id="0" name=""/>
        <dsp:cNvSpPr/>
      </dsp:nvSpPr>
      <dsp:spPr>
        <a:xfrm>
          <a:off x="1785" y="428578"/>
          <a:ext cx="3808511" cy="45880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rPr>
            <a:t>In the late 1960s, Marvin Alkin propounded a decision-management centered evaluation model as an empirical means of providing workable decisions alternatives for the chief executive of a program to use in maximizing the quality, merit and worth of the organizational products and services to all stakeholders.  </a:t>
          </a:r>
          <a:endParaRPr lang="en-GB" sz="2000" kern="1200" dirty="0">
            <a:solidFill>
              <a:schemeClr val="tx1"/>
            </a:solidFill>
          </a:endParaRPr>
        </a:p>
      </dsp:txBody>
      <dsp:txXfrm>
        <a:off x="113332" y="540125"/>
        <a:ext cx="3585417" cy="4364972"/>
      </dsp:txXfrm>
    </dsp:sp>
    <dsp:sp modelId="{74BEDE96-9E91-4AB1-AA5A-34CCAEFC9120}">
      <dsp:nvSpPr>
        <dsp:cNvPr id="0" name=""/>
        <dsp:cNvSpPr/>
      </dsp:nvSpPr>
      <dsp:spPr>
        <a:xfrm rot="43971">
          <a:off x="4191561" y="2284761"/>
          <a:ext cx="808415" cy="944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GB" sz="4000" kern="1200" dirty="0"/>
        </a:p>
      </dsp:txBody>
      <dsp:txXfrm>
        <a:off x="4191571" y="2472112"/>
        <a:ext cx="565891" cy="566706"/>
      </dsp:txXfrm>
    </dsp:sp>
    <dsp:sp modelId="{1F837EDF-938D-4B82-BFC9-7817AD1056F4}">
      <dsp:nvSpPr>
        <dsp:cNvPr id="0" name=""/>
        <dsp:cNvSpPr/>
      </dsp:nvSpPr>
      <dsp:spPr>
        <a:xfrm>
          <a:off x="5335484" y="496803"/>
          <a:ext cx="3808511" cy="45880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rPr>
            <a:t>It deals with objective collection, analysis, synthesis and recording of accurate and controlled observations for the practice of improved inputs-process-outputs decision making and development of generalizations, paradigms, principles or theories that are aimed ultimately at description, explanation, prediction and possible control of necessary variables to bring about achievement of specific educational program goals</a:t>
          </a:r>
          <a:r>
            <a:rPr lang="en-US" sz="1800" kern="1200" dirty="0" smtClean="0">
              <a:solidFill>
                <a:schemeClr val="tx1"/>
              </a:solidFill>
            </a:rPr>
            <a:t>.</a:t>
          </a:r>
          <a:endParaRPr lang="en-GB" sz="1800" kern="1200" dirty="0">
            <a:solidFill>
              <a:schemeClr val="tx1"/>
            </a:solidFill>
          </a:endParaRPr>
        </a:p>
      </dsp:txBody>
      <dsp:txXfrm>
        <a:off x="5447031" y="608350"/>
        <a:ext cx="3585417" cy="4364972"/>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A425B-23B2-4299-A542-41E719B50FCD}">
      <dsp:nvSpPr>
        <dsp:cNvPr id="0" name=""/>
        <dsp:cNvSpPr/>
      </dsp:nvSpPr>
      <dsp:spPr>
        <a:xfrm rot="5400000">
          <a:off x="4097436" y="-275476"/>
          <a:ext cx="4240966"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t>Planning,</a:t>
          </a:r>
          <a:endParaRPr lang="en-GB" sz="2300" kern="1200" dirty="0"/>
        </a:p>
        <a:p>
          <a:pPr marL="228600" lvl="1" indent="-228600" algn="l" defTabSz="1022350" rtl="0">
            <a:lnSpc>
              <a:spcPct val="90000"/>
            </a:lnSpc>
            <a:spcBef>
              <a:spcPct val="0"/>
            </a:spcBef>
            <a:spcAft>
              <a:spcPct val="15000"/>
            </a:spcAft>
            <a:buChar char="••"/>
          </a:pPr>
          <a:r>
            <a:rPr lang="en-US" sz="2300" kern="1200" dirty="0" smtClean="0"/>
            <a:t>Structural, </a:t>
          </a:r>
          <a:endParaRPr lang="en-GB" sz="2300" kern="1200" dirty="0"/>
        </a:p>
        <a:p>
          <a:pPr marL="228600" lvl="1" indent="-228600" algn="l" defTabSz="1022350" rtl="0">
            <a:lnSpc>
              <a:spcPct val="90000"/>
            </a:lnSpc>
            <a:spcBef>
              <a:spcPct val="0"/>
            </a:spcBef>
            <a:spcAft>
              <a:spcPct val="15000"/>
            </a:spcAft>
            <a:buChar char="••"/>
          </a:pPr>
          <a:r>
            <a:rPr lang="en-US" sz="2300" kern="1200" dirty="0" smtClean="0"/>
            <a:t>Implementation, and</a:t>
          </a:r>
          <a:endParaRPr lang="en-GB" sz="2300" kern="1200" dirty="0"/>
        </a:p>
        <a:p>
          <a:pPr marL="228600" lvl="1" indent="-228600" algn="l" defTabSz="1022350" rtl="0">
            <a:lnSpc>
              <a:spcPct val="90000"/>
            </a:lnSpc>
            <a:spcBef>
              <a:spcPct val="0"/>
            </a:spcBef>
            <a:spcAft>
              <a:spcPct val="15000"/>
            </a:spcAft>
            <a:buChar char="••"/>
          </a:pPr>
          <a:r>
            <a:rPr lang="en-US" sz="2300" kern="1200" dirty="0" smtClean="0"/>
            <a:t>Recycling </a:t>
          </a:r>
          <a:r>
            <a:rPr lang="en-US" sz="2300" kern="1200" dirty="0" smtClean="0">
              <a:solidFill>
                <a:srgbClr val="C00000"/>
              </a:solidFill>
            </a:rPr>
            <a:t>decisions</a:t>
          </a:r>
          <a:r>
            <a:rPr lang="en-US" sz="2300" kern="1200" dirty="0" smtClean="0"/>
            <a:t>; that are respectively used for: </a:t>
          </a:r>
          <a:endParaRPr lang="en-GB" sz="2300" kern="1200" dirty="0"/>
        </a:p>
        <a:p>
          <a:pPr marL="457200" lvl="2" indent="-228600" algn="l" defTabSz="1022350" rtl="0">
            <a:lnSpc>
              <a:spcPct val="90000"/>
            </a:lnSpc>
            <a:spcBef>
              <a:spcPct val="0"/>
            </a:spcBef>
            <a:spcAft>
              <a:spcPct val="15000"/>
            </a:spcAft>
            <a:buChar char="••"/>
          </a:pPr>
          <a:r>
            <a:rPr lang="en-US" sz="2300" kern="1200" dirty="0" smtClean="0"/>
            <a:t>Context,</a:t>
          </a:r>
          <a:endParaRPr lang="en-GB" sz="2300" kern="1200" dirty="0"/>
        </a:p>
        <a:p>
          <a:pPr marL="457200" lvl="2" indent="-228600" algn="l" defTabSz="1022350" rtl="0">
            <a:lnSpc>
              <a:spcPct val="90000"/>
            </a:lnSpc>
            <a:spcBef>
              <a:spcPct val="0"/>
            </a:spcBef>
            <a:spcAft>
              <a:spcPct val="15000"/>
            </a:spcAft>
            <a:buChar char="••"/>
          </a:pPr>
          <a:r>
            <a:rPr lang="en-US" sz="2300" kern="1200" dirty="0" smtClean="0"/>
            <a:t>Input,</a:t>
          </a:r>
          <a:endParaRPr lang="en-GB" sz="2300" kern="1200" dirty="0"/>
        </a:p>
        <a:p>
          <a:pPr marL="457200" lvl="2" indent="-228600" algn="l" defTabSz="1022350" rtl="0">
            <a:lnSpc>
              <a:spcPct val="90000"/>
            </a:lnSpc>
            <a:spcBef>
              <a:spcPct val="0"/>
            </a:spcBef>
            <a:spcAft>
              <a:spcPct val="15000"/>
            </a:spcAft>
            <a:buChar char="••"/>
          </a:pPr>
          <a:r>
            <a:rPr lang="en-US" sz="2300" kern="1200" dirty="0" smtClean="0"/>
            <a:t>Process, and </a:t>
          </a:r>
          <a:endParaRPr lang="en-GB" sz="2300" kern="1200" dirty="0"/>
        </a:p>
        <a:p>
          <a:pPr marL="457200" lvl="2" indent="-228600" algn="l" defTabSz="1022350" rtl="0">
            <a:lnSpc>
              <a:spcPct val="90000"/>
            </a:lnSpc>
            <a:spcBef>
              <a:spcPct val="0"/>
            </a:spcBef>
            <a:spcAft>
              <a:spcPct val="15000"/>
            </a:spcAft>
            <a:buChar char="••"/>
          </a:pPr>
          <a:r>
            <a:rPr lang="en-US" sz="2300" kern="1200" dirty="0" smtClean="0"/>
            <a:t>Product </a:t>
          </a:r>
          <a:r>
            <a:rPr lang="en-US" sz="2300" kern="1200" dirty="0" smtClean="0">
              <a:solidFill>
                <a:srgbClr val="C00000"/>
              </a:solidFill>
            </a:rPr>
            <a:t>evaluations</a:t>
          </a:r>
          <a:r>
            <a:rPr lang="en-US" sz="2300" kern="1200" dirty="0" smtClean="0"/>
            <a:t> of an educational </a:t>
          </a:r>
          <a:r>
            <a:rPr lang="en-US" sz="2300" kern="1200" dirty="0" smtClean="0"/>
            <a:t>program. </a:t>
          </a:r>
          <a:endParaRPr lang="en-GB" sz="2300" kern="1200" dirty="0"/>
        </a:p>
      </dsp:txBody>
      <dsp:txXfrm rot="-5400000">
        <a:off x="3291840" y="737147"/>
        <a:ext cx="5645133" cy="3826912"/>
      </dsp:txXfrm>
    </dsp:sp>
    <dsp:sp modelId="{98974A0B-E626-460C-8CB3-3DFEF1412E94}">
      <dsp:nvSpPr>
        <dsp:cNvPr id="0" name=""/>
        <dsp:cNvSpPr/>
      </dsp:nvSpPr>
      <dsp:spPr>
        <a:xfrm>
          <a:off x="0" y="0"/>
          <a:ext cx="3291840" cy="53012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t>CIPP evaluation model is used for delineation, obtaining and provision of series of beneficial information to guide cyclical decision making and systematic systemic implementation for the highest possible QA/QC in a </a:t>
          </a:r>
          <a:r>
            <a:rPr lang="en-US" sz="2300" kern="1200" dirty="0" smtClean="0"/>
            <a:t>program. </a:t>
          </a:r>
          <a:r>
            <a:rPr lang="en-US" sz="2300" kern="1200" dirty="0" smtClean="0"/>
            <a:t>The model entails: </a:t>
          </a:r>
          <a:endParaRPr lang="en-GB" sz="2300" kern="1200" dirty="0"/>
        </a:p>
      </dsp:txBody>
      <dsp:txXfrm>
        <a:off x="160694" y="160694"/>
        <a:ext cx="2970452" cy="4979820"/>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D8EAC-0ED3-4A93-B3E5-231347EBCEF4}">
      <dsp:nvSpPr>
        <dsp:cNvPr id="0" name=""/>
        <dsp:cNvSpPr/>
      </dsp:nvSpPr>
      <dsp:spPr>
        <a:xfrm>
          <a:off x="0" y="51419"/>
          <a:ext cx="5486400" cy="54864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DA4E1-5E54-4172-89F4-6594BE0D3825}">
      <dsp:nvSpPr>
        <dsp:cNvPr id="0" name=""/>
        <dsp:cNvSpPr/>
      </dsp:nvSpPr>
      <dsp:spPr>
        <a:xfrm>
          <a:off x="2743200" y="51419"/>
          <a:ext cx="6400799" cy="548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1" kern="1200" dirty="0" smtClean="0"/>
            <a:t>Planning Decisions</a:t>
          </a:r>
          <a:r>
            <a:rPr lang="en-US" sz="1800" kern="1200" dirty="0" smtClean="0"/>
            <a:t>: are intended ends for determination of the goals of an educational program.</a:t>
          </a:r>
          <a:endParaRPr lang="en-GB" sz="1800" kern="1200" dirty="0"/>
        </a:p>
      </dsp:txBody>
      <dsp:txXfrm>
        <a:off x="2743200" y="51419"/>
        <a:ext cx="6400799" cy="1165859"/>
      </dsp:txXfrm>
    </dsp:sp>
    <dsp:sp modelId="{CFC3D634-EB2D-4BBF-85CC-3CB442104338}">
      <dsp:nvSpPr>
        <dsp:cNvPr id="0" name=""/>
        <dsp:cNvSpPr/>
      </dsp:nvSpPr>
      <dsp:spPr>
        <a:xfrm>
          <a:off x="720089" y="1217279"/>
          <a:ext cx="4046220" cy="404622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6FE768-3E5E-4882-A01D-413983103D24}">
      <dsp:nvSpPr>
        <dsp:cNvPr id="0" name=""/>
        <dsp:cNvSpPr/>
      </dsp:nvSpPr>
      <dsp:spPr>
        <a:xfrm>
          <a:off x="2743200" y="1217279"/>
          <a:ext cx="6400799" cy="40462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1" kern="1200" dirty="0" smtClean="0"/>
            <a:t>Structural Decisions</a:t>
          </a:r>
          <a:r>
            <a:rPr lang="en-US" sz="1800" kern="1200" dirty="0" smtClean="0"/>
            <a:t>: intended means that are used to design the entire procedures for the attainment of the specified program objectives.</a:t>
          </a:r>
          <a:endParaRPr lang="en-GB" sz="1800" kern="1200" dirty="0"/>
        </a:p>
      </dsp:txBody>
      <dsp:txXfrm>
        <a:off x="2743200" y="1217279"/>
        <a:ext cx="6400799" cy="1165860"/>
      </dsp:txXfrm>
    </dsp:sp>
    <dsp:sp modelId="{50D2253F-4A3D-4515-8D60-6B8665A00A59}">
      <dsp:nvSpPr>
        <dsp:cNvPr id="0" name=""/>
        <dsp:cNvSpPr/>
      </dsp:nvSpPr>
      <dsp:spPr>
        <a:xfrm>
          <a:off x="1440180" y="2383139"/>
          <a:ext cx="2606040" cy="260604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F37124-AEB0-401C-9019-BDF18A5EECE4}">
      <dsp:nvSpPr>
        <dsp:cNvPr id="0" name=""/>
        <dsp:cNvSpPr/>
      </dsp:nvSpPr>
      <dsp:spPr>
        <a:xfrm>
          <a:off x="2743200" y="2383139"/>
          <a:ext cx="6400799" cy="26060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1" kern="1200" dirty="0" smtClean="0"/>
            <a:t>Implementation Decisions</a:t>
          </a:r>
          <a:r>
            <a:rPr lang="en-US" sz="1800" kern="1200" dirty="0" smtClean="0"/>
            <a:t>: the realistic and careful execution of the program by utilizing, combining and controlling all available resources in the program to ensure better refined procedures for production of best quality products and services. </a:t>
          </a:r>
          <a:endParaRPr lang="en-GB" sz="1800" kern="1200" dirty="0"/>
        </a:p>
      </dsp:txBody>
      <dsp:txXfrm>
        <a:off x="2743200" y="2383139"/>
        <a:ext cx="6400799" cy="1165860"/>
      </dsp:txXfrm>
    </dsp:sp>
    <dsp:sp modelId="{FA58E6BB-6996-4DC5-9A7F-B5613D64E8CE}">
      <dsp:nvSpPr>
        <dsp:cNvPr id="0" name=""/>
        <dsp:cNvSpPr/>
      </dsp:nvSpPr>
      <dsp:spPr>
        <a:xfrm>
          <a:off x="2160270" y="3549000"/>
          <a:ext cx="1165860" cy="116586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53CFC-9DB5-49AA-9D48-AF4C1F49A065}">
      <dsp:nvSpPr>
        <dsp:cNvPr id="0" name=""/>
        <dsp:cNvSpPr/>
      </dsp:nvSpPr>
      <dsp:spPr>
        <a:xfrm>
          <a:off x="2743200" y="3549000"/>
          <a:ext cx="6400799" cy="116586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1" kern="1200" dirty="0" smtClean="0"/>
            <a:t>Recycling Decisions</a:t>
          </a:r>
          <a:r>
            <a:rPr lang="en-US" sz="1800" kern="1200" dirty="0" smtClean="0"/>
            <a:t>: The actual ends, outcomes and outputs of the program by judging and continuously reacting positively to the quantum and quality of achieved goals.</a:t>
          </a:r>
          <a:endParaRPr lang="en-GB" sz="1800" kern="1200" dirty="0"/>
        </a:p>
      </dsp:txBody>
      <dsp:txXfrm>
        <a:off x="2743200" y="3549000"/>
        <a:ext cx="6400799" cy="11658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E285F-A040-42C1-9552-310038FA3FC9}">
      <dsp:nvSpPr>
        <dsp:cNvPr id="0" name=""/>
        <dsp:cNvSpPr/>
      </dsp:nvSpPr>
      <dsp:spPr>
        <a:xfrm>
          <a:off x="8365" y="27514"/>
          <a:ext cx="9057285" cy="9729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en-GB" sz="2800" b="1" kern="1200" dirty="0" smtClean="0">
              <a:solidFill>
                <a:schemeClr val="tx1"/>
              </a:solidFill>
            </a:rPr>
            <a:t>Transcendental</a:t>
          </a:r>
          <a:r>
            <a:rPr lang="en-GB" sz="2800" kern="1200" dirty="0" smtClean="0">
              <a:solidFill>
                <a:schemeClr val="tx1"/>
              </a:solidFill>
            </a:rPr>
            <a:t>: quality deals with its metaphysical aspect</a:t>
          </a:r>
          <a:endParaRPr lang="en-US" sz="2800" kern="1200" dirty="0">
            <a:solidFill>
              <a:schemeClr val="tx1"/>
            </a:solidFill>
          </a:endParaRPr>
        </a:p>
      </dsp:txBody>
      <dsp:txXfrm>
        <a:off x="494840" y="27514"/>
        <a:ext cx="8084336" cy="972949"/>
      </dsp:txXfrm>
    </dsp:sp>
    <dsp:sp modelId="{4C838AEC-BD82-483C-890C-DC2CD80F4D4E}">
      <dsp:nvSpPr>
        <dsp:cNvPr id="0" name=""/>
        <dsp:cNvSpPr/>
      </dsp:nvSpPr>
      <dsp:spPr>
        <a:xfrm>
          <a:off x="8365" y="1136677"/>
          <a:ext cx="9073777" cy="9729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en-GB" sz="2800" b="1" kern="1200" dirty="0" smtClean="0">
              <a:solidFill>
                <a:schemeClr val="tx1"/>
              </a:solidFill>
            </a:rPr>
            <a:t>User</a:t>
          </a:r>
          <a:r>
            <a:rPr lang="en-GB" sz="2800" kern="1200" dirty="0" smtClean="0">
              <a:solidFill>
                <a:schemeClr val="tx1"/>
              </a:solidFill>
            </a:rPr>
            <a:t>: quality deals with appropriateness of the product for a given context of use</a:t>
          </a:r>
          <a:endParaRPr lang="en-US" sz="2800" kern="1200" dirty="0">
            <a:solidFill>
              <a:schemeClr val="tx1"/>
            </a:solidFill>
          </a:endParaRPr>
        </a:p>
      </dsp:txBody>
      <dsp:txXfrm>
        <a:off x="494840" y="1136677"/>
        <a:ext cx="8100828" cy="972949"/>
      </dsp:txXfrm>
    </dsp:sp>
    <dsp:sp modelId="{3EEC84DF-24CC-4387-A8A3-AC9DC3A14E2C}">
      <dsp:nvSpPr>
        <dsp:cNvPr id="0" name=""/>
        <dsp:cNvSpPr/>
      </dsp:nvSpPr>
      <dsp:spPr>
        <a:xfrm>
          <a:off x="8365" y="2245839"/>
          <a:ext cx="9090341" cy="9729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en-GB" sz="2800" b="1" kern="1200" dirty="0" smtClean="0">
              <a:solidFill>
                <a:schemeClr val="tx1"/>
              </a:solidFill>
            </a:rPr>
            <a:t>Manufacturing</a:t>
          </a:r>
          <a:r>
            <a:rPr lang="en-GB" sz="2800" kern="1200" dirty="0" smtClean="0">
              <a:solidFill>
                <a:schemeClr val="tx1"/>
              </a:solidFill>
            </a:rPr>
            <a:t>: quality is conformance to requirements</a:t>
          </a:r>
          <a:endParaRPr lang="en-US" sz="2800" kern="1200" dirty="0">
            <a:solidFill>
              <a:schemeClr val="tx1"/>
            </a:solidFill>
          </a:endParaRPr>
        </a:p>
      </dsp:txBody>
      <dsp:txXfrm>
        <a:off x="494840" y="2245839"/>
        <a:ext cx="8117392" cy="972949"/>
      </dsp:txXfrm>
    </dsp:sp>
    <dsp:sp modelId="{5E7981EB-D0A3-4594-A955-384426A0D1D2}">
      <dsp:nvSpPr>
        <dsp:cNvPr id="0" name=""/>
        <dsp:cNvSpPr/>
      </dsp:nvSpPr>
      <dsp:spPr>
        <a:xfrm>
          <a:off x="8365" y="3355002"/>
          <a:ext cx="9106954" cy="9729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en-GB" sz="2800" b="1" kern="1200" dirty="0" smtClean="0">
              <a:solidFill>
                <a:schemeClr val="tx1"/>
              </a:solidFill>
            </a:rPr>
            <a:t>Product</a:t>
          </a:r>
          <a:r>
            <a:rPr lang="en-GB" sz="2800" kern="1200" dirty="0" smtClean="0">
              <a:solidFill>
                <a:schemeClr val="tx1"/>
              </a:solidFill>
            </a:rPr>
            <a:t>: quality is evaluated by measuring inherent characteristics of the product </a:t>
          </a:r>
          <a:endParaRPr lang="en-US" sz="2800" kern="1200" dirty="0">
            <a:solidFill>
              <a:schemeClr val="tx1"/>
            </a:solidFill>
          </a:endParaRPr>
        </a:p>
      </dsp:txBody>
      <dsp:txXfrm>
        <a:off x="494840" y="3355002"/>
        <a:ext cx="8134005" cy="972949"/>
      </dsp:txXfrm>
    </dsp:sp>
    <dsp:sp modelId="{AEC167CD-FCBB-4C91-A691-B9032E451517}">
      <dsp:nvSpPr>
        <dsp:cNvPr id="0" name=""/>
        <dsp:cNvSpPr/>
      </dsp:nvSpPr>
      <dsp:spPr>
        <a:xfrm>
          <a:off x="8365" y="4464164"/>
          <a:ext cx="9123640" cy="9729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en-GB" sz="2800" b="1" kern="1200" dirty="0" smtClean="0">
              <a:solidFill>
                <a:schemeClr val="tx1"/>
              </a:solidFill>
            </a:rPr>
            <a:t>Value-based</a:t>
          </a:r>
          <a:r>
            <a:rPr lang="en-GB" sz="2800" kern="1200" dirty="0" smtClean="0">
              <a:solidFill>
                <a:schemeClr val="tx1"/>
              </a:solidFill>
            </a:rPr>
            <a:t>: acknowledges that quality has diverse importance or value to different stakeholders.</a:t>
          </a:r>
          <a:endParaRPr lang="en-US" sz="2800" kern="1200" dirty="0">
            <a:solidFill>
              <a:schemeClr val="tx1"/>
            </a:solidFill>
          </a:endParaRPr>
        </a:p>
      </dsp:txBody>
      <dsp:txXfrm>
        <a:off x="494840" y="4464164"/>
        <a:ext cx="8150691" cy="972949"/>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E90A0-8BF7-489A-AECE-A9E437690273}">
      <dsp:nvSpPr>
        <dsp:cNvPr id="0" name=""/>
        <dsp:cNvSpPr/>
      </dsp:nvSpPr>
      <dsp:spPr>
        <a:xfrm>
          <a:off x="0" y="272099"/>
          <a:ext cx="9144000" cy="5045040"/>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solidFill>
                <a:schemeClr val="tx1"/>
              </a:solidFill>
            </a:rPr>
            <a:t>There is virtually</a:t>
          </a:r>
          <a:r>
            <a:rPr lang="en-US" sz="2200" b="0" kern="1200" dirty="0" smtClean="0">
              <a:solidFill>
                <a:srgbClr val="C00000"/>
              </a:solidFill>
            </a:rPr>
            <a:t> No Quality </a:t>
          </a:r>
          <a:r>
            <a:rPr lang="en-US" sz="2200" b="0" kern="1200" dirty="0" smtClean="0">
              <a:solidFill>
                <a:schemeClr val="tx1"/>
              </a:solidFill>
            </a:rPr>
            <a:t>left</a:t>
          </a:r>
          <a:r>
            <a:rPr lang="en-US" sz="2200" b="0" kern="1200" dirty="0" smtClean="0">
              <a:solidFill>
                <a:srgbClr val="C00000"/>
              </a:solidFill>
            </a:rPr>
            <a:t> to Assure </a:t>
          </a:r>
          <a:r>
            <a:rPr lang="en-US" sz="2200" b="0" kern="1200" dirty="0" smtClean="0">
              <a:solidFill>
                <a:schemeClr val="tx1"/>
              </a:solidFill>
            </a:rPr>
            <a:t>and</a:t>
          </a:r>
          <a:r>
            <a:rPr lang="en-US" sz="2200" b="0" kern="1200" dirty="0" smtClean="0">
              <a:solidFill>
                <a:srgbClr val="C00000"/>
              </a:solidFill>
            </a:rPr>
            <a:t> No Quality </a:t>
          </a:r>
          <a:r>
            <a:rPr lang="en-US" sz="2200" b="0" kern="1200" dirty="0" smtClean="0">
              <a:solidFill>
                <a:schemeClr val="tx1"/>
              </a:solidFill>
            </a:rPr>
            <a:t>left</a:t>
          </a:r>
          <a:r>
            <a:rPr lang="en-US" sz="2200" b="0" kern="1200" dirty="0" smtClean="0">
              <a:solidFill>
                <a:srgbClr val="C00000"/>
              </a:solidFill>
            </a:rPr>
            <a:t> to Control in the Nigerian Education </a:t>
          </a:r>
          <a:r>
            <a:rPr lang="en-US" sz="2200" b="0" kern="1200" dirty="0" smtClean="0">
              <a:solidFill>
                <a:schemeClr val="tx1"/>
              </a:solidFill>
            </a:rPr>
            <a:t>as it</a:t>
          </a:r>
          <a:r>
            <a:rPr lang="en-US" sz="2200" b="0" kern="1200" dirty="0" smtClean="0">
              <a:solidFill>
                <a:srgbClr val="C00000"/>
              </a:solidFill>
            </a:rPr>
            <a:t> blatantly Lacks  all the Eight Dimensions of Quality </a:t>
          </a:r>
          <a:r>
            <a:rPr lang="en-US" sz="2200" b="0" kern="1200" dirty="0" smtClean="0">
              <a:solidFill>
                <a:schemeClr val="tx1"/>
              </a:solidFill>
            </a:rPr>
            <a:t>and the </a:t>
          </a:r>
          <a:r>
            <a:rPr lang="en-US" sz="2200" b="0" kern="1200" dirty="0" smtClean="0">
              <a:solidFill>
                <a:srgbClr val="C00000"/>
              </a:solidFill>
            </a:rPr>
            <a:t>Two Tools for QA/QC</a:t>
          </a:r>
          <a:r>
            <a:rPr lang="en-US" sz="2200" b="0" kern="1200" dirty="0" smtClean="0">
              <a:solidFill>
                <a:schemeClr val="tx1"/>
              </a:solidFill>
            </a:rPr>
            <a:t>. Indeed</a:t>
          </a:r>
          <a:r>
            <a:rPr lang="en-US" sz="2200" b="0" kern="1200" dirty="0" smtClean="0">
              <a:solidFill>
                <a:schemeClr val="tx1"/>
              </a:solidFill>
            </a:rPr>
            <a:t>, </a:t>
          </a:r>
          <a:r>
            <a:rPr lang="en-US" sz="2200" b="0" kern="1200" dirty="0" smtClean="0">
              <a:solidFill>
                <a:srgbClr val="C00000"/>
              </a:solidFill>
            </a:rPr>
            <a:t>Educational </a:t>
          </a:r>
          <a:r>
            <a:rPr lang="en-US" sz="2200" b="0" kern="1200" dirty="0" smtClean="0">
              <a:solidFill>
                <a:srgbClr val="C00000"/>
              </a:solidFill>
            </a:rPr>
            <a:t>QA/QC </a:t>
          </a:r>
          <a:r>
            <a:rPr lang="en-US" sz="2200" b="0" kern="1200" dirty="0" smtClean="0">
              <a:solidFill>
                <a:srgbClr val="C00000"/>
              </a:solidFill>
            </a:rPr>
            <a:t>emphasizes  ensuring the highest possible quality</a:t>
          </a:r>
          <a:r>
            <a:rPr lang="en-US" sz="2200" b="0" kern="1200" dirty="0" smtClean="0">
              <a:solidFill>
                <a:schemeClr val="tx1"/>
              </a:solidFill>
            </a:rPr>
            <a:t> which </a:t>
          </a:r>
          <a:r>
            <a:rPr lang="en-US" sz="2200" b="0" kern="1200" dirty="0" smtClean="0">
              <a:solidFill>
                <a:srgbClr val="C00000"/>
              </a:solidFill>
            </a:rPr>
            <a:t>demands</a:t>
          </a:r>
          <a:r>
            <a:rPr lang="en-US" sz="2200" b="0" kern="1200" dirty="0" smtClean="0">
              <a:solidFill>
                <a:schemeClr val="tx1"/>
              </a:solidFill>
            </a:rPr>
            <a:t> </a:t>
          </a:r>
          <a:r>
            <a:rPr lang="en-US" sz="2200" b="0" kern="1200" dirty="0" smtClean="0">
              <a:solidFill>
                <a:srgbClr val="C00000"/>
              </a:solidFill>
            </a:rPr>
            <a:t>evaluation</a:t>
          </a:r>
          <a:r>
            <a:rPr lang="en-US" sz="2200" b="0" kern="1200" dirty="0" smtClean="0">
              <a:solidFill>
                <a:schemeClr val="tx1"/>
              </a:solidFill>
            </a:rPr>
            <a:t>. </a:t>
          </a:r>
          <a:r>
            <a:rPr lang="en-US" sz="2200" b="0" kern="1200" dirty="0" smtClean="0">
              <a:solidFill>
                <a:srgbClr val="C00000"/>
              </a:solidFill>
            </a:rPr>
            <a:t>Program </a:t>
          </a:r>
          <a:r>
            <a:rPr lang="en-US" sz="2200" b="0" kern="1200" dirty="0" smtClean="0">
              <a:solidFill>
                <a:srgbClr val="C00000"/>
              </a:solidFill>
            </a:rPr>
            <a:t>evaluation</a:t>
          </a:r>
          <a:r>
            <a:rPr lang="en-US" sz="2200" b="0" kern="1200" dirty="0" smtClean="0">
              <a:solidFill>
                <a:schemeClr val="tx1"/>
              </a:solidFill>
            </a:rPr>
            <a:t> should be embraced by all, particularly the government and be accorded highly backed political will as an integral part of modern administrative procedure. Evaluation should regularly be designed, conducted, funded, and directed towards </a:t>
          </a:r>
          <a:r>
            <a:rPr lang="en-US" sz="2200" b="0" kern="1200" dirty="0" smtClean="0">
              <a:solidFill>
                <a:srgbClr val="C00000"/>
              </a:solidFill>
            </a:rPr>
            <a:t>maximization of optimum policy formulation, practice and implementation</a:t>
          </a:r>
          <a:r>
            <a:rPr lang="en-US" sz="2200" b="0" kern="1200" dirty="0" smtClean="0">
              <a:solidFill>
                <a:schemeClr val="tx1"/>
              </a:solidFill>
            </a:rPr>
            <a:t> in the educational </a:t>
          </a:r>
          <a:r>
            <a:rPr lang="en-US" sz="2200" b="0" kern="1200" dirty="0" smtClean="0">
              <a:solidFill>
                <a:schemeClr val="tx1"/>
              </a:solidFill>
            </a:rPr>
            <a:t>sector to </a:t>
          </a:r>
          <a:r>
            <a:rPr lang="en-US" sz="2200" b="0" kern="1200" dirty="0" smtClean="0">
              <a:solidFill>
                <a:srgbClr val="C00000"/>
              </a:solidFill>
            </a:rPr>
            <a:t>ensure Quality</a:t>
          </a:r>
          <a:r>
            <a:rPr lang="en-US" sz="2200" b="0" kern="1200" dirty="0" smtClean="0">
              <a:solidFill>
                <a:schemeClr val="tx1"/>
              </a:solidFill>
            </a:rPr>
            <a:t> </a:t>
          </a:r>
          <a:r>
            <a:rPr lang="en-US" sz="2200" b="0" kern="1200" dirty="0" smtClean="0">
              <a:solidFill>
                <a:schemeClr val="tx1"/>
              </a:solidFill>
            </a:rPr>
            <a:t>for the common good of all stakeholders. Evaluation of any program should be based on a most suitable </a:t>
          </a:r>
          <a:r>
            <a:rPr lang="en-US" sz="2200" b="0" i="1" kern="1200" dirty="0" smtClean="0">
              <a:solidFill>
                <a:srgbClr val="C00000"/>
              </a:solidFill>
            </a:rPr>
            <a:t>evaluation model</a:t>
          </a:r>
          <a:r>
            <a:rPr lang="en-US" sz="2200" b="0" kern="1200" dirty="0" smtClean="0">
              <a:solidFill>
                <a:schemeClr val="tx1"/>
              </a:solidFill>
            </a:rPr>
            <a:t> and a most appropriate </a:t>
          </a:r>
          <a:r>
            <a:rPr lang="en-US" sz="2200" b="0" i="1" kern="1200" dirty="0" smtClean="0">
              <a:solidFill>
                <a:srgbClr val="C00000"/>
              </a:solidFill>
            </a:rPr>
            <a:t>evaluation research design</a:t>
          </a:r>
          <a:r>
            <a:rPr lang="en-US" sz="2200" b="0" kern="1200" dirty="0" smtClean="0">
              <a:solidFill>
                <a:schemeClr val="tx1"/>
              </a:solidFill>
            </a:rPr>
            <a:t> for</a:t>
          </a:r>
          <a:r>
            <a:rPr lang="en-US" sz="2200" b="0" kern="1200" dirty="0" smtClean="0">
              <a:solidFill>
                <a:srgbClr val="C00000"/>
              </a:solidFill>
            </a:rPr>
            <a:t> maximum utility</a:t>
          </a:r>
          <a:r>
            <a:rPr lang="en-US" sz="2200" b="0" kern="1200" dirty="0" smtClean="0">
              <a:solidFill>
                <a:schemeClr val="tx1"/>
              </a:solidFill>
            </a:rPr>
            <a:t>.</a:t>
          </a:r>
          <a:r>
            <a:rPr lang="en-US" sz="2200" b="0" kern="1200" dirty="0" smtClean="0"/>
            <a:t> </a:t>
          </a:r>
          <a:r>
            <a:rPr lang="en-US" sz="2200" b="0" kern="1200" dirty="0" smtClean="0">
              <a:solidFill>
                <a:srgbClr val="7030A0"/>
              </a:solidFill>
            </a:rPr>
            <a:t>ONLY THE NAEC CAN SAVE HIGHER EDUCATION IN NIGERIA. </a:t>
          </a:r>
          <a:endParaRPr lang="en-GB" sz="2200" b="0" kern="1200" dirty="0">
            <a:solidFill>
              <a:srgbClr val="7030A0"/>
            </a:solidFill>
          </a:endParaRPr>
        </a:p>
      </dsp:txBody>
      <dsp:txXfrm>
        <a:off x="246279" y="518378"/>
        <a:ext cx="8651442" cy="4552482"/>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46ABB-DE31-4B39-8FD4-FD7D908AB5E7}">
      <dsp:nvSpPr>
        <dsp:cNvPr id="0" name=""/>
        <dsp:cNvSpPr/>
      </dsp:nvSpPr>
      <dsp:spPr>
        <a:xfrm>
          <a:off x="0" y="0"/>
          <a:ext cx="5619328" cy="57585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rtl="0">
            <a:lnSpc>
              <a:spcPct val="90000"/>
            </a:lnSpc>
            <a:spcBef>
              <a:spcPct val="0"/>
            </a:spcBef>
            <a:spcAft>
              <a:spcPct val="35000"/>
            </a:spcAft>
          </a:pPr>
          <a:r>
            <a:rPr lang="en-US" sz="5400" b="1" i="1" kern="1200" dirty="0" smtClean="0"/>
            <a:t>THANK YOU</a:t>
          </a:r>
          <a:br>
            <a:rPr lang="en-US" sz="5400" b="1" i="1" kern="1200" dirty="0" smtClean="0"/>
          </a:br>
          <a:r>
            <a:rPr lang="en-US" sz="2100" b="1" i="1" kern="1200" dirty="0" smtClean="0"/>
            <a:t/>
          </a:r>
          <a:br>
            <a:rPr lang="en-US" sz="2100" b="1" i="1" kern="1200" dirty="0" smtClean="0"/>
          </a:br>
          <a:r>
            <a:rPr lang="en-US" sz="2100" b="1" i="1" kern="1200" dirty="0" smtClean="0"/>
            <a:t/>
          </a:r>
          <a:br>
            <a:rPr lang="en-US" sz="2100" b="1" i="1" kern="1200" dirty="0" smtClean="0"/>
          </a:br>
          <a:r>
            <a:rPr lang="en-US" sz="2100" b="1" i="1" kern="1200" dirty="0" smtClean="0"/>
            <a:t/>
          </a:r>
          <a:br>
            <a:rPr lang="en-US" sz="2100" b="1" i="1" kern="1200" dirty="0" smtClean="0"/>
          </a:br>
          <a:r>
            <a:rPr lang="en-US" sz="2100" b="1" i="1" kern="1200" dirty="0" smtClean="0"/>
            <a:t/>
          </a:r>
          <a:br>
            <a:rPr lang="en-US" sz="2100" b="1" i="1" kern="1200" dirty="0" smtClean="0"/>
          </a:br>
          <a:r>
            <a:rPr lang="en-US" sz="2100" b="1" i="1" kern="1200" dirty="0" smtClean="0"/>
            <a:t/>
          </a:r>
          <a:br>
            <a:rPr lang="en-US" sz="2100" b="1" i="1" kern="1200" dirty="0" smtClean="0"/>
          </a:br>
          <a:r>
            <a:rPr lang="en-US" sz="2100" b="1" i="1" kern="1200" dirty="0" smtClean="0"/>
            <a:t/>
          </a:r>
          <a:br>
            <a:rPr lang="en-US" sz="2100" b="1" i="1" kern="1200" dirty="0" smtClean="0"/>
          </a:br>
          <a:r>
            <a:rPr lang="en-US" sz="2100" b="1" i="1" kern="1200" dirty="0" smtClean="0"/>
            <a:t/>
          </a:r>
          <a:br>
            <a:rPr lang="en-US" sz="2100" b="1" i="1" kern="1200" dirty="0" smtClean="0"/>
          </a:br>
          <a:r>
            <a:rPr lang="en-US" sz="2100" b="1" i="1" kern="1200" dirty="0" smtClean="0"/>
            <a:t/>
          </a:r>
          <a:br>
            <a:rPr lang="en-US" sz="2100" b="1" i="1" kern="1200" dirty="0" smtClean="0"/>
          </a:br>
          <a:r>
            <a:rPr lang="en-US" sz="2100" b="1" i="1" kern="1200" dirty="0" smtClean="0"/>
            <a:t/>
          </a:r>
          <a:br>
            <a:rPr lang="en-US" sz="2100" b="1" i="1" kern="1200" dirty="0" smtClean="0"/>
          </a:br>
          <a:r>
            <a:rPr lang="en-US" sz="2100" b="1" i="1" kern="1200" dirty="0" smtClean="0"/>
            <a:t/>
          </a:r>
          <a:br>
            <a:rPr lang="en-US" sz="2100" b="1" i="1" kern="1200" dirty="0" smtClean="0"/>
          </a:br>
          <a:r>
            <a:rPr lang="en-US" sz="2100" b="1" i="1" kern="1200" dirty="0" smtClean="0"/>
            <a:t/>
          </a:r>
          <a:br>
            <a:rPr lang="en-US" sz="2100" b="1" i="1" kern="1200" dirty="0" smtClean="0"/>
          </a:br>
          <a:r>
            <a:rPr lang="en-US" sz="2100" b="1" i="1" kern="1200" dirty="0" smtClean="0"/>
            <a:t/>
          </a:r>
          <a:br>
            <a:rPr lang="en-US" sz="2100" b="1" i="1" kern="1200" dirty="0" smtClean="0"/>
          </a:br>
          <a:r>
            <a:rPr lang="en-US" sz="2400" b="1" i="0" kern="1200" dirty="0" smtClean="0"/>
            <a:t>P. J. Kpolovie</a:t>
          </a:r>
          <a:br>
            <a:rPr lang="en-US" sz="2400" b="1" i="0" kern="1200" dirty="0" smtClean="0"/>
          </a:br>
          <a:r>
            <a:rPr lang="en-US" sz="2400" b="1" i="0" kern="1200" dirty="0" smtClean="0"/>
            <a:t>drkpolovie@yahoo.com</a:t>
          </a:r>
          <a:r>
            <a:rPr lang="en-US" sz="2100" b="1" i="1" kern="1200" dirty="0" smtClean="0"/>
            <a:t/>
          </a:r>
          <a:br>
            <a:rPr lang="en-US" sz="2100" b="1" i="1" kern="1200" dirty="0" smtClean="0"/>
          </a:br>
          <a:r>
            <a:rPr lang="en-US" sz="2100" b="1" i="1" kern="1200" dirty="0" smtClean="0"/>
            <a:t/>
          </a:r>
          <a:br>
            <a:rPr lang="en-US" sz="2100" b="1" i="1" kern="1200" dirty="0" smtClean="0"/>
          </a:br>
          <a:endParaRPr lang="en-GB" sz="2100" kern="1200" dirty="0"/>
        </a:p>
      </dsp:txBody>
      <dsp:txXfrm>
        <a:off x="274313" y="274313"/>
        <a:ext cx="5070702" cy="52099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1116F-BE89-46C7-AA94-DCC490DB85A5}">
      <dsp:nvSpPr>
        <dsp:cNvPr id="0" name=""/>
        <dsp:cNvSpPr/>
      </dsp:nvSpPr>
      <dsp:spPr>
        <a:xfrm>
          <a:off x="0" y="0"/>
          <a:ext cx="5445224" cy="544522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C44D31-9D21-4EFA-9592-3AEDAB6EFBE4}">
      <dsp:nvSpPr>
        <dsp:cNvPr id="0" name=""/>
        <dsp:cNvSpPr/>
      </dsp:nvSpPr>
      <dsp:spPr>
        <a:xfrm>
          <a:off x="2722612" y="0"/>
          <a:ext cx="6421388" cy="54452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t>For the purpose of this presentation, Quality is defined as </a:t>
          </a:r>
          <a:endParaRPr lang="en-GB" sz="2000" b="1" kern="1200" dirty="0"/>
        </a:p>
      </dsp:txBody>
      <dsp:txXfrm>
        <a:off x="2722612" y="0"/>
        <a:ext cx="6421388" cy="544521"/>
      </dsp:txXfrm>
    </dsp:sp>
    <dsp:sp modelId="{EDD1724E-BC62-432C-A503-70267C7AFF71}">
      <dsp:nvSpPr>
        <dsp:cNvPr id="0" name=""/>
        <dsp:cNvSpPr/>
      </dsp:nvSpPr>
      <dsp:spPr>
        <a:xfrm>
          <a:off x="408391" y="544521"/>
          <a:ext cx="4628441" cy="462844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685012-CC43-473C-8609-B16EF2DD7814}">
      <dsp:nvSpPr>
        <dsp:cNvPr id="0" name=""/>
        <dsp:cNvSpPr/>
      </dsp:nvSpPr>
      <dsp:spPr>
        <a:xfrm>
          <a:off x="2722612" y="544521"/>
          <a:ext cx="6421388" cy="462844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kern="1200" dirty="0" smtClean="0"/>
            <a:t>the inherent </a:t>
          </a:r>
          <a:endParaRPr lang="en-GB" sz="2800" b="1" kern="1200" dirty="0"/>
        </a:p>
      </dsp:txBody>
      <dsp:txXfrm>
        <a:off x="2722612" y="544521"/>
        <a:ext cx="6421388" cy="544521"/>
      </dsp:txXfrm>
    </dsp:sp>
    <dsp:sp modelId="{CEB9F170-F380-4863-B01C-87204CD2FBC8}">
      <dsp:nvSpPr>
        <dsp:cNvPr id="0" name=""/>
        <dsp:cNvSpPr/>
      </dsp:nvSpPr>
      <dsp:spPr>
        <a:xfrm>
          <a:off x="816782" y="1089043"/>
          <a:ext cx="3811658" cy="381165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B0E791-E427-4799-AD65-49DC7D419D2E}">
      <dsp:nvSpPr>
        <dsp:cNvPr id="0" name=""/>
        <dsp:cNvSpPr/>
      </dsp:nvSpPr>
      <dsp:spPr>
        <a:xfrm>
          <a:off x="2722612" y="1089043"/>
          <a:ext cx="6421388" cy="381165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kern="1200" dirty="0" smtClean="0"/>
            <a:t>characteristics </a:t>
          </a:r>
          <a:endParaRPr lang="en-GB" sz="2800" kern="1200" dirty="0"/>
        </a:p>
      </dsp:txBody>
      <dsp:txXfrm>
        <a:off x="2722612" y="1089043"/>
        <a:ext cx="6421388" cy="544521"/>
      </dsp:txXfrm>
    </dsp:sp>
    <dsp:sp modelId="{B5A5BFEA-740D-47F2-97E4-608668DD63DD}">
      <dsp:nvSpPr>
        <dsp:cNvPr id="0" name=""/>
        <dsp:cNvSpPr/>
      </dsp:nvSpPr>
      <dsp:spPr>
        <a:xfrm>
          <a:off x="1225174" y="1633564"/>
          <a:ext cx="2994875" cy="299487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50E513-3CD5-412B-99CB-60D5E6387C17}">
      <dsp:nvSpPr>
        <dsp:cNvPr id="0" name=""/>
        <dsp:cNvSpPr/>
      </dsp:nvSpPr>
      <dsp:spPr>
        <a:xfrm>
          <a:off x="2722612" y="1633564"/>
          <a:ext cx="6421388" cy="2994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kern="1200" dirty="0" smtClean="0"/>
            <a:t>that clearly distinguish </a:t>
          </a:r>
          <a:endParaRPr lang="en-GB" sz="2800" b="1" kern="1200" dirty="0"/>
        </a:p>
      </dsp:txBody>
      <dsp:txXfrm>
        <a:off x="2722612" y="1633564"/>
        <a:ext cx="6421388" cy="544527"/>
      </dsp:txXfrm>
    </dsp:sp>
    <dsp:sp modelId="{FFABC6F6-7BFD-4D05-AA0F-BE9523EC117B}">
      <dsp:nvSpPr>
        <dsp:cNvPr id="0" name=""/>
        <dsp:cNvSpPr/>
      </dsp:nvSpPr>
      <dsp:spPr>
        <a:xfrm>
          <a:off x="1633568" y="2178092"/>
          <a:ext cx="2178087" cy="217808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0F8DF2-03BE-487A-9080-EF7B59A421FD}">
      <dsp:nvSpPr>
        <dsp:cNvPr id="0" name=""/>
        <dsp:cNvSpPr/>
      </dsp:nvSpPr>
      <dsp:spPr>
        <a:xfrm>
          <a:off x="2722612" y="2178092"/>
          <a:ext cx="6421388" cy="21780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kern="1200" dirty="0" smtClean="0"/>
            <a:t>the products and </a:t>
          </a:r>
          <a:endParaRPr lang="en-GB" sz="2800" kern="1200" dirty="0"/>
        </a:p>
      </dsp:txBody>
      <dsp:txXfrm>
        <a:off x="2722612" y="2178092"/>
        <a:ext cx="6421388" cy="544521"/>
      </dsp:txXfrm>
    </dsp:sp>
    <dsp:sp modelId="{C6393846-0A9C-4A57-B735-EE44145C467E}">
      <dsp:nvSpPr>
        <dsp:cNvPr id="0" name=""/>
        <dsp:cNvSpPr/>
      </dsp:nvSpPr>
      <dsp:spPr>
        <a:xfrm>
          <a:off x="2041959" y="2722613"/>
          <a:ext cx="1361304" cy="136130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1FD3A-B06E-4EFE-9B4C-0E3FFF034DA1}">
      <dsp:nvSpPr>
        <dsp:cNvPr id="0" name=""/>
        <dsp:cNvSpPr/>
      </dsp:nvSpPr>
      <dsp:spPr>
        <a:xfrm>
          <a:off x="2722612" y="2722613"/>
          <a:ext cx="6421388" cy="136130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kern="1200" dirty="0" smtClean="0"/>
            <a:t>services </a:t>
          </a:r>
          <a:endParaRPr lang="en-GB" sz="2800" kern="1200" dirty="0"/>
        </a:p>
      </dsp:txBody>
      <dsp:txXfrm>
        <a:off x="2722612" y="2722613"/>
        <a:ext cx="6421388" cy="544521"/>
      </dsp:txXfrm>
    </dsp:sp>
    <dsp:sp modelId="{7A23625F-8905-433D-8FA5-92F67455FD9A}">
      <dsp:nvSpPr>
        <dsp:cNvPr id="0" name=""/>
        <dsp:cNvSpPr/>
      </dsp:nvSpPr>
      <dsp:spPr>
        <a:xfrm>
          <a:off x="2450351" y="3267135"/>
          <a:ext cx="544521" cy="54452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DA9629-4D65-4C1D-BA47-108325AF30C5}">
      <dsp:nvSpPr>
        <dsp:cNvPr id="0" name=""/>
        <dsp:cNvSpPr/>
      </dsp:nvSpPr>
      <dsp:spPr>
        <a:xfrm>
          <a:off x="2722612" y="3267135"/>
          <a:ext cx="6421388" cy="54452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kern="1200" dirty="0" smtClean="0"/>
            <a:t>of an organization</a:t>
          </a:r>
          <a:endParaRPr lang="en-GB" sz="2800" b="1" kern="1200" dirty="0"/>
        </a:p>
      </dsp:txBody>
      <dsp:txXfrm>
        <a:off x="2722612" y="3267135"/>
        <a:ext cx="6421388" cy="5445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0CA59-FB26-40B4-8C36-A7C1B4D9A45A}">
      <dsp:nvSpPr>
        <dsp:cNvPr id="0" name=""/>
        <dsp:cNvSpPr/>
      </dsp:nvSpPr>
      <dsp:spPr>
        <a:xfrm>
          <a:off x="4461" y="2342"/>
          <a:ext cx="9135077" cy="10241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b="1" kern="1200" dirty="0" smtClean="0">
              <a:solidFill>
                <a:schemeClr val="tx1"/>
              </a:solidFill>
            </a:rPr>
            <a:t>Exceptional:</a:t>
          </a:r>
          <a:r>
            <a:rPr lang="en-GB" sz="2600" kern="1200" dirty="0" smtClean="0">
              <a:solidFill>
                <a:schemeClr val="tx1"/>
              </a:solidFill>
            </a:rPr>
            <a:t> Extraordinarily </a:t>
          </a:r>
          <a:r>
            <a:rPr lang="en-GB" sz="2600" kern="1200" dirty="0" smtClean="0">
              <a:solidFill>
                <a:schemeClr val="tx1"/>
              </a:solidFill>
            </a:rPr>
            <a:t>high standards of academic </a:t>
          </a:r>
          <a:r>
            <a:rPr lang="en-GB" sz="2600" kern="1200" dirty="0" smtClean="0">
              <a:solidFill>
                <a:schemeClr val="tx1"/>
              </a:solidFill>
            </a:rPr>
            <a:t>achievement </a:t>
          </a:r>
          <a:endParaRPr lang="en-US" sz="2600" kern="1200" dirty="0">
            <a:solidFill>
              <a:schemeClr val="tx1"/>
            </a:solidFill>
          </a:endParaRPr>
        </a:p>
      </dsp:txBody>
      <dsp:txXfrm>
        <a:off x="54457" y="52338"/>
        <a:ext cx="9035085" cy="924178"/>
      </dsp:txXfrm>
    </dsp:sp>
    <dsp:sp modelId="{EB90D233-56CE-43C8-A47A-6F1719C64816}">
      <dsp:nvSpPr>
        <dsp:cNvPr id="0" name=""/>
        <dsp:cNvSpPr/>
      </dsp:nvSpPr>
      <dsp:spPr>
        <a:xfrm>
          <a:off x="4461" y="1077721"/>
          <a:ext cx="9135077" cy="10241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b="1" kern="1200" dirty="0" smtClean="0">
              <a:solidFill>
                <a:schemeClr val="tx1"/>
              </a:solidFill>
            </a:rPr>
            <a:t>Perfection:</a:t>
          </a:r>
          <a:r>
            <a:rPr lang="en-GB" sz="2600" b="0" kern="1200" dirty="0" smtClean="0">
              <a:solidFill>
                <a:schemeClr val="tx1"/>
              </a:solidFill>
            </a:rPr>
            <a:t> Consistency </a:t>
          </a:r>
          <a:r>
            <a:rPr lang="en-GB" sz="2600" b="0" kern="1200" dirty="0" smtClean="0">
              <a:solidFill>
                <a:schemeClr val="tx1"/>
              </a:solidFill>
            </a:rPr>
            <a:t>of processes and their </a:t>
          </a:r>
          <a:r>
            <a:rPr lang="en-GB" sz="2600" b="0" kern="1200" dirty="0" smtClean="0">
              <a:solidFill>
                <a:schemeClr val="tx1"/>
              </a:solidFill>
            </a:rPr>
            <a:t>specifications</a:t>
          </a:r>
          <a:endParaRPr lang="en-US" sz="2600" b="0" kern="1200" dirty="0">
            <a:solidFill>
              <a:schemeClr val="tx1"/>
            </a:solidFill>
          </a:endParaRPr>
        </a:p>
      </dsp:txBody>
      <dsp:txXfrm>
        <a:off x="54457" y="1127717"/>
        <a:ext cx="9035085" cy="924178"/>
      </dsp:txXfrm>
    </dsp:sp>
    <dsp:sp modelId="{F586DAE0-7F13-469F-BC8F-8E639C9D48D8}">
      <dsp:nvSpPr>
        <dsp:cNvPr id="0" name=""/>
        <dsp:cNvSpPr/>
      </dsp:nvSpPr>
      <dsp:spPr>
        <a:xfrm>
          <a:off x="4461" y="2153100"/>
          <a:ext cx="9135077" cy="10241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b="1" kern="1200" dirty="0" smtClean="0">
              <a:solidFill>
                <a:schemeClr val="tx1"/>
              </a:solidFill>
            </a:rPr>
            <a:t>Fitness for </a:t>
          </a:r>
          <a:r>
            <a:rPr lang="en-GB" sz="2600" b="1" kern="1200" dirty="0" smtClean="0">
              <a:solidFill>
                <a:schemeClr val="tx1"/>
              </a:solidFill>
            </a:rPr>
            <a:t>purpose:</a:t>
          </a:r>
          <a:r>
            <a:rPr lang="en-GB" sz="2600" kern="1200" dirty="0" smtClean="0">
              <a:solidFill>
                <a:schemeClr val="tx1"/>
              </a:solidFill>
            </a:rPr>
            <a:t> Meeting </a:t>
          </a:r>
          <a:r>
            <a:rPr lang="en-GB" sz="2600" kern="1200" dirty="0" smtClean="0">
              <a:solidFill>
                <a:schemeClr val="tx1"/>
              </a:solidFill>
            </a:rPr>
            <a:t>customer specifications or conformity with the institutional </a:t>
          </a:r>
          <a:r>
            <a:rPr lang="en-GB" sz="2600" kern="1200" dirty="0" smtClean="0">
              <a:solidFill>
                <a:schemeClr val="tx1"/>
              </a:solidFill>
            </a:rPr>
            <a:t>mission</a:t>
          </a:r>
          <a:endParaRPr lang="en-US" sz="2300" kern="1200" dirty="0"/>
        </a:p>
      </dsp:txBody>
      <dsp:txXfrm>
        <a:off x="54457" y="2203096"/>
        <a:ext cx="9035085" cy="924178"/>
      </dsp:txXfrm>
    </dsp:sp>
    <dsp:sp modelId="{2B3BB61E-A149-4040-AAFD-648A4F1208EE}">
      <dsp:nvSpPr>
        <dsp:cNvPr id="0" name=""/>
        <dsp:cNvSpPr/>
      </dsp:nvSpPr>
      <dsp:spPr>
        <a:xfrm>
          <a:off x="4461" y="3228479"/>
          <a:ext cx="9135077" cy="10241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b="1" kern="1200" dirty="0" smtClean="0">
              <a:solidFill>
                <a:schemeClr val="tx1"/>
              </a:solidFill>
            </a:rPr>
            <a:t>Value for </a:t>
          </a:r>
          <a:r>
            <a:rPr lang="en-GB" sz="2600" b="1" kern="1200" dirty="0" smtClean="0">
              <a:solidFill>
                <a:schemeClr val="tx1"/>
              </a:solidFill>
            </a:rPr>
            <a:t>money:</a:t>
          </a:r>
          <a:r>
            <a:rPr lang="en-GB" sz="2600" kern="1200" dirty="0" smtClean="0">
              <a:solidFill>
                <a:schemeClr val="tx1"/>
              </a:solidFill>
            </a:rPr>
            <a:t> Return </a:t>
          </a:r>
          <a:r>
            <a:rPr lang="en-GB" sz="2600" kern="1200" dirty="0" smtClean="0">
              <a:solidFill>
                <a:schemeClr val="tx1"/>
              </a:solidFill>
            </a:rPr>
            <a:t>on investment or expenditure and is related to </a:t>
          </a:r>
          <a:r>
            <a:rPr lang="en-GB" sz="2600" kern="1200" dirty="0" smtClean="0">
              <a:solidFill>
                <a:schemeClr val="tx1"/>
              </a:solidFill>
            </a:rPr>
            <a:t>accountability</a:t>
          </a:r>
          <a:endParaRPr lang="en-US" sz="2300" kern="1200" dirty="0"/>
        </a:p>
      </dsp:txBody>
      <dsp:txXfrm>
        <a:off x="54457" y="3278475"/>
        <a:ext cx="9035085" cy="924178"/>
      </dsp:txXfrm>
    </dsp:sp>
    <dsp:sp modelId="{19FD9318-7742-416F-A4B2-CA015F1E0988}">
      <dsp:nvSpPr>
        <dsp:cNvPr id="0" name=""/>
        <dsp:cNvSpPr/>
      </dsp:nvSpPr>
      <dsp:spPr>
        <a:xfrm>
          <a:off x="4461" y="4303858"/>
          <a:ext cx="9135077" cy="10241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b="1" kern="1200" dirty="0" smtClean="0">
              <a:solidFill>
                <a:schemeClr val="tx1"/>
              </a:solidFill>
            </a:rPr>
            <a:t>Quality as </a:t>
          </a:r>
          <a:r>
            <a:rPr lang="en-GB" sz="2600" b="1" kern="1200" dirty="0" smtClean="0">
              <a:solidFill>
                <a:schemeClr val="tx1"/>
              </a:solidFill>
            </a:rPr>
            <a:t>transformation:</a:t>
          </a:r>
          <a:r>
            <a:rPr lang="en-GB" sz="2600" kern="1200" dirty="0" smtClean="0">
              <a:solidFill>
                <a:schemeClr val="tx1"/>
              </a:solidFill>
            </a:rPr>
            <a:t> A </a:t>
          </a:r>
          <a:r>
            <a:rPr lang="en-GB" sz="2600" kern="1200" dirty="0" smtClean="0">
              <a:solidFill>
                <a:schemeClr val="tx1"/>
              </a:solidFill>
            </a:rPr>
            <a:t>process of qualitative change, adding value to students and empowering them along with faculty members</a:t>
          </a:r>
          <a:r>
            <a:rPr lang="en-GB" sz="2300" kern="1200" dirty="0" smtClean="0"/>
            <a:t>.</a:t>
          </a:r>
          <a:endParaRPr lang="en-US" sz="2300" kern="1200" dirty="0"/>
        </a:p>
      </dsp:txBody>
      <dsp:txXfrm>
        <a:off x="54457" y="4353854"/>
        <a:ext cx="9035085" cy="9241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1BB49-33E0-4ADF-A806-46B27ED63EA4}">
      <dsp:nvSpPr>
        <dsp:cNvPr id="0" name=""/>
        <dsp:cNvSpPr/>
      </dsp:nvSpPr>
      <dsp:spPr>
        <a:xfrm>
          <a:off x="234314" y="0"/>
          <a:ext cx="5257800" cy="52578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7EC9FD-42B0-4BCD-86EB-E6A59A3AC724}">
      <dsp:nvSpPr>
        <dsp:cNvPr id="0" name=""/>
        <dsp:cNvSpPr/>
      </dsp:nvSpPr>
      <dsp:spPr>
        <a:xfrm>
          <a:off x="59987" y="527079"/>
          <a:ext cx="9024025" cy="9252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kern="1200" dirty="0" smtClean="0">
              <a:solidFill>
                <a:srgbClr val="C00000"/>
              </a:solidFill>
            </a:rPr>
            <a:t>Limited supply</a:t>
          </a:r>
          <a:r>
            <a:rPr lang="en-GB" sz="2800" kern="1200" dirty="0" smtClean="0"/>
            <a:t>, often used in institutional rankings such as university carrying capacity;  </a:t>
          </a:r>
          <a:endParaRPr lang="en-US" sz="2800" kern="1200" dirty="0"/>
        </a:p>
      </dsp:txBody>
      <dsp:txXfrm>
        <a:off x="105154" y="572246"/>
        <a:ext cx="8933691" cy="834915"/>
      </dsp:txXfrm>
    </dsp:sp>
    <dsp:sp modelId="{2B2B5B58-B152-44B4-A011-C889E75BEBD3}">
      <dsp:nvSpPr>
        <dsp:cNvPr id="0" name=""/>
        <dsp:cNvSpPr/>
      </dsp:nvSpPr>
      <dsp:spPr>
        <a:xfrm>
          <a:off x="9" y="1567985"/>
          <a:ext cx="9143981" cy="9252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kern="1200" dirty="0" smtClean="0">
              <a:solidFill>
                <a:srgbClr val="C00000"/>
              </a:solidFill>
            </a:rPr>
            <a:t>Quality within mission</a:t>
          </a:r>
          <a:r>
            <a:rPr lang="en-GB" sz="2800" kern="1200" dirty="0" smtClean="0"/>
            <a:t>, defined as “fitness for purpose” reflected in research, teaching and learning; </a:t>
          </a:r>
          <a:endParaRPr lang="en-US" sz="2800" kern="1200" dirty="0"/>
        </a:p>
      </dsp:txBody>
      <dsp:txXfrm>
        <a:off x="45176" y="1613152"/>
        <a:ext cx="9053647" cy="834915"/>
      </dsp:txXfrm>
    </dsp:sp>
    <dsp:sp modelId="{0341B66F-0AA7-4080-8531-A72CA16F2D3F}">
      <dsp:nvSpPr>
        <dsp:cNvPr id="0" name=""/>
        <dsp:cNvSpPr/>
      </dsp:nvSpPr>
      <dsp:spPr>
        <a:xfrm>
          <a:off x="214290" y="2608891"/>
          <a:ext cx="8715418" cy="200617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kern="1200" dirty="0" smtClean="0">
              <a:solidFill>
                <a:srgbClr val="C00000"/>
              </a:solidFill>
            </a:rPr>
            <a:t>Value-added</a:t>
          </a:r>
          <a:r>
            <a:rPr lang="en-GB" sz="2800" kern="1200" dirty="0" smtClean="0"/>
            <a:t>, is quality in results such as the impact on students’ knowledge and personal development and on the faculty members’ scholarly and pedagogical ability and productivity.</a:t>
          </a:r>
          <a:endParaRPr lang="en-US" sz="2800" kern="1200" dirty="0"/>
        </a:p>
      </dsp:txBody>
      <dsp:txXfrm>
        <a:off x="312223" y="2706824"/>
        <a:ext cx="8519552" cy="181030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6.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929A56-AAF5-447B-B451-1F8B54DA04CC}" type="datetimeFigureOut">
              <a:rPr lang="en-US" smtClean="0"/>
              <a:pPr/>
              <a:t>11/25/2016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B658E5-2280-4C6D-8ABF-53BC338763A7}" type="slidenum">
              <a:rPr lang="en-US" smtClean="0"/>
              <a:pPr/>
              <a:t>‹#›</a:t>
            </a:fld>
            <a:endParaRPr lang="en-US" dirty="0"/>
          </a:p>
        </p:txBody>
      </p:sp>
    </p:spTree>
    <p:extLst>
      <p:ext uri="{BB962C8B-B14F-4D97-AF65-F5344CB8AC3E}">
        <p14:creationId xmlns="" xmlns:p14="http://schemas.microsoft.com/office/powerpoint/2010/main" val="405382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B658E5-2280-4C6D-8ABF-53BC338763A7}" type="slidenum">
              <a:rPr lang="en-US" smtClean="0"/>
              <a:pPr/>
              <a:t>37</a:t>
            </a:fld>
            <a:endParaRPr lang="en-US" dirty="0"/>
          </a:p>
        </p:txBody>
      </p:sp>
    </p:spTree>
    <p:extLst>
      <p:ext uri="{BB962C8B-B14F-4D97-AF65-F5344CB8AC3E}">
        <p14:creationId xmlns="" xmlns:p14="http://schemas.microsoft.com/office/powerpoint/2010/main" val="413761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B658E5-2280-4C6D-8ABF-53BC338763A7}" type="slidenum">
              <a:rPr lang="en-US" smtClean="0"/>
              <a:pPr/>
              <a:t>38</a:t>
            </a:fld>
            <a:endParaRPr lang="en-US" dirty="0"/>
          </a:p>
        </p:txBody>
      </p:sp>
    </p:spTree>
    <p:extLst>
      <p:ext uri="{BB962C8B-B14F-4D97-AF65-F5344CB8AC3E}">
        <p14:creationId xmlns="" xmlns:p14="http://schemas.microsoft.com/office/powerpoint/2010/main" val="4137610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B658E5-2280-4C6D-8ABF-53BC338763A7}" type="slidenum">
              <a:rPr lang="en-US" smtClean="0"/>
              <a:pPr/>
              <a:t>45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027856D-EDF5-45BE-AF58-540A3E3A65B3}" type="datetimeFigureOut">
              <a:rPr lang="en-US" smtClean="0"/>
              <a:pPr/>
              <a:t>11/25/2016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817864E-F019-4D2F-8C5C-D8695654BC1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27856D-EDF5-45BE-AF58-540A3E3A65B3}" type="datetimeFigureOut">
              <a:rPr lang="en-US" smtClean="0"/>
              <a:pPr/>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17864E-F019-4D2F-8C5C-D8695654BC1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27856D-EDF5-45BE-AF58-540A3E3A65B3}" type="datetimeFigureOut">
              <a:rPr lang="en-US" smtClean="0"/>
              <a:pPr/>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17864E-F019-4D2F-8C5C-D8695654BC1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B643F8E-4AA3-43F2-85C6-AEC104821DBE}" type="datetime1">
              <a:rPr lang="en-US" smtClean="0">
                <a:solidFill>
                  <a:srgbClr val="DBF5F9">
                    <a:shade val="90000"/>
                  </a:srgbClr>
                </a:solidFill>
              </a:rPr>
              <a:pPr/>
              <a:t>11/25/2016</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8817864E-F019-4D2F-8C5C-D8695654BC19}"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 xmlns:p14="http://schemas.microsoft.com/office/powerpoint/2010/main" val="2019452842"/>
      </p:ext>
    </p:extLst>
  </p:cSld>
  <p:clrMapOvr>
    <a:overrideClrMapping bg1="dk1" tx1="lt1" bg2="dk2" tx2="lt2" accent1="accent1" accent2="accent2" accent3="accent3" accent4="accent4" accent5="accent5" accent6="accent6" hlink="hlink" folHlink="folHlink"/>
  </p:clrMapOvr>
  <p:transition>
    <p:pull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DECC5-F266-407E-A54D-0BF64741BBD0}" type="datetime1">
              <a:rPr lang="en-US" smtClean="0">
                <a:solidFill>
                  <a:srgbClr val="04617B">
                    <a:shade val="90000"/>
                  </a:srgbClr>
                </a:solidFill>
              </a:rPr>
              <a:pPr/>
              <a:t>11/25/2016</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8817864E-F019-4D2F-8C5C-D8695654BC19}"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 xmlns:p14="http://schemas.microsoft.com/office/powerpoint/2010/main" val="3820583220"/>
      </p:ext>
    </p:extLst>
  </p:cSld>
  <p:clrMapOvr>
    <a:masterClrMapping/>
  </p:clrMapOvr>
  <p:transition>
    <p:pull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208D3AA-0AF7-4CF3-BC9B-00591033C8E3}" type="datetime1">
              <a:rPr lang="en-US" smtClean="0">
                <a:solidFill>
                  <a:srgbClr val="DBF5F9">
                    <a:shade val="90000"/>
                  </a:srgbClr>
                </a:solidFill>
              </a:rPr>
              <a:pPr/>
              <a:t>11/25/2016</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8817864E-F019-4D2F-8C5C-D8695654BC19}"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 xmlns:p14="http://schemas.microsoft.com/office/powerpoint/2010/main" val="219190294"/>
      </p:ext>
    </p:extLst>
  </p:cSld>
  <p:clrMapOvr>
    <a:overrideClrMapping bg1="dk1" tx1="lt1" bg2="dk2" tx2="lt2" accent1="accent1" accent2="accent2" accent3="accent3" accent4="accent4" accent5="accent5" accent6="accent6" hlink="hlink" folHlink="folHlink"/>
  </p:clrMapOvr>
  <p:transition>
    <p:pull dir="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B57969B-7A59-4D4B-9D1E-FA05360DADAE}" type="datetime1">
              <a:rPr lang="en-US" smtClean="0">
                <a:solidFill>
                  <a:srgbClr val="04617B">
                    <a:shade val="90000"/>
                  </a:srgbClr>
                </a:solidFill>
              </a:rPr>
              <a:pPr/>
              <a:t>11/25/2016</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8817864E-F019-4D2F-8C5C-D8695654BC19}"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 xmlns:p14="http://schemas.microsoft.com/office/powerpoint/2010/main" val="259801214"/>
      </p:ext>
    </p:extLst>
  </p:cSld>
  <p:clrMapOvr>
    <a:masterClrMapping/>
  </p:clrMapOvr>
  <p:transition>
    <p:pull dir="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5A6E92-EED7-4C8F-B283-963A2712683C}" type="datetime1">
              <a:rPr lang="en-US" smtClean="0">
                <a:solidFill>
                  <a:srgbClr val="04617B">
                    <a:shade val="90000"/>
                  </a:srgbClr>
                </a:solidFill>
              </a:rPr>
              <a:pPr/>
              <a:t>11/25/2016</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8817864E-F019-4D2F-8C5C-D8695654BC19}"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 xmlns:p14="http://schemas.microsoft.com/office/powerpoint/2010/main" val="1161759143"/>
      </p:ext>
    </p:extLst>
  </p:cSld>
  <p:clrMapOvr>
    <a:masterClrMapping/>
  </p:clrMapOvr>
  <p:transition>
    <p:pull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FFE6E0-2090-4C9E-A78D-144C35E56ADA}" type="datetime1">
              <a:rPr lang="en-US" smtClean="0">
                <a:solidFill>
                  <a:srgbClr val="04617B">
                    <a:shade val="90000"/>
                  </a:srgbClr>
                </a:solidFill>
              </a:rPr>
              <a:pPr/>
              <a:t>11/25/2016</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8817864E-F019-4D2F-8C5C-D8695654BC19}"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 xmlns:p14="http://schemas.microsoft.com/office/powerpoint/2010/main" val="151181481"/>
      </p:ext>
    </p:extLst>
  </p:cSld>
  <p:clrMapOvr>
    <a:masterClrMapping/>
  </p:clrMapOvr>
  <p:transition>
    <p:pull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1204B-CC74-458A-B731-F420A86315D3}" type="datetime1">
              <a:rPr lang="en-US" smtClean="0">
                <a:solidFill>
                  <a:srgbClr val="04617B">
                    <a:shade val="90000"/>
                  </a:srgbClr>
                </a:solidFill>
              </a:rPr>
              <a:pPr/>
              <a:t>11/25/2016</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8817864E-F019-4D2F-8C5C-D8695654BC19}"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 xmlns:p14="http://schemas.microsoft.com/office/powerpoint/2010/main" val="314276606"/>
      </p:ext>
    </p:extLst>
  </p:cSld>
  <p:clrMapOvr>
    <a:masterClrMapping/>
  </p:clrMapOvr>
  <p:transition>
    <p:pull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BD617C-117C-4FB0-B193-48C571C8EBDD}" type="datetime1">
              <a:rPr lang="en-US" smtClean="0">
                <a:solidFill>
                  <a:srgbClr val="04617B">
                    <a:shade val="90000"/>
                  </a:srgbClr>
                </a:solidFill>
              </a:rPr>
              <a:pPr/>
              <a:t>11/25/2016</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8817864E-F019-4D2F-8C5C-D8695654BC19}"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 xmlns:p14="http://schemas.microsoft.com/office/powerpoint/2010/main" val="3081882451"/>
      </p:ext>
    </p:extLst>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27856D-EDF5-45BE-AF58-540A3E3A65B3}" type="datetimeFigureOut">
              <a:rPr lang="en-US" smtClean="0"/>
              <a:pPr/>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17864E-F019-4D2F-8C5C-D8695654BC19}"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48E7E9-C060-41D6-B005-A6BCBC8E3547}" type="datetime1">
              <a:rPr lang="en-US" smtClean="0">
                <a:solidFill>
                  <a:srgbClr val="04617B">
                    <a:shade val="90000"/>
                  </a:srgbClr>
                </a:solidFill>
              </a:rPr>
              <a:pPr/>
              <a:t>11/25/2016</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8817864E-F019-4D2F-8C5C-D8695654BC19}"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 xmlns:p14="http://schemas.microsoft.com/office/powerpoint/2010/main" val="2993943458"/>
      </p:ext>
    </p:extLst>
  </p:cSld>
  <p:clrMapOvr>
    <a:masterClrMapping/>
  </p:clrMapOvr>
  <p:transition>
    <p:pull dir="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C6D13A-2E19-4BDA-970D-DF7F8C5D399F}" type="datetime1">
              <a:rPr lang="en-US" smtClean="0">
                <a:solidFill>
                  <a:srgbClr val="04617B">
                    <a:shade val="90000"/>
                  </a:srgbClr>
                </a:solidFill>
              </a:rPr>
              <a:pPr/>
              <a:t>11/25/2016</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8817864E-F019-4D2F-8C5C-D8695654BC19}"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 xmlns:p14="http://schemas.microsoft.com/office/powerpoint/2010/main" val="1286948692"/>
      </p:ext>
    </p:extLst>
  </p:cSld>
  <p:clrMapOvr>
    <a:masterClrMapping/>
  </p:clrMapOvr>
  <p:transition>
    <p:pull dir="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1B7314-D98B-4D11-8968-A6680AE98355}" type="datetime1">
              <a:rPr lang="en-US" smtClean="0">
                <a:solidFill>
                  <a:srgbClr val="04617B">
                    <a:shade val="90000"/>
                  </a:srgbClr>
                </a:solidFill>
              </a:rPr>
              <a:pPr/>
              <a:t>11/25/2016</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8817864E-F019-4D2F-8C5C-D8695654BC19}"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 xmlns:p14="http://schemas.microsoft.com/office/powerpoint/2010/main" val="4104841897"/>
      </p:ext>
    </p:extLst>
  </p:cSld>
  <p:clrMapOvr>
    <a:masterClrMapping/>
  </p:clrMapOvr>
  <p:transition>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027856D-EDF5-45BE-AF58-540A3E3A65B3}" type="datetimeFigureOut">
              <a:rPr lang="en-US" smtClean="0"/>
              <a:pPr/>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17864E-F019-4D2F-8C5C-D8695654BC1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027856D-EDF5-45BE-AF58-540A3E3A65B3}" type="datetimeFigureOut">
              <a:rPr lang="en-US" smtClean="0"/>
              <a:pPr/>
              <a:t>11/25/2016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17864E-F019-4D2F-8C5C-D8695654BC1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027856D-EDF5-45BE-AF58-540A3E3A65B3}" type="datetimeFigureOut">
              <a:rPr lang="en-US" smtClean="0"/>
              <a:pPr/>
              <a:t>11/25/2016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17864E-F019-4D2F-8C5C-D8695654BC1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027856D-EDF5-45BE-AF58-540A3E3A65B3}" type="datetimeFigureOut">
              <a:rPr lang="en-US" smtClean="0"/>
              <a:pPr/>
              <a:t>11/25/2016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17864E-F019-4D2F-8C5C-D8695654BC1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7856D-EDF5-45BE-AF58-540A3E3A65B3}" type="datetimeFigureOut">
              <a:rPr lang="en-US" smtClean="0"/>
              <a:pPr/>
              <a:t>11/25/2016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17864E-F019-4D2F-8C5C-D8695654BC1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027856D-EDF5-45BE-AF58-540A3E3A65B3}" type="datetimeFigureOut">
              <a:rPr lang="en-US" smtClean="0"/>
              <a:pPr/>
              <a:t>11/25/2016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17864E-F019-4D2F-8C5C-D8695654BC1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027856D-EDF5-45BE-AF58-540A3E3A65B3}" type="datetimeFigureOut">
              <a:rPr lang="en-US" smtClean="0"/>
              <a:pPr/>
              <a:t>11/25/2016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8817864E-F019-4D2F-8C5C-D8695654BC19}"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027856D-EDF5-45BE-AF58-540A3E3A65B3}" type="datetimeFigureOut">
              <a:rPr lang="en-US" smtClean="0"/>
              <a:pPr/>
              <a:t>11/25/2016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817864E-F019-4D2F-8C5C-D8695654BC19}"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A5B54E0-91B9-48EB-A16B-E8EE591A2F82}" type="datetime1">
              <a:rPr lang="en-US" smtClean="0">
                <a:solidFill>
                  <a:srgbClr val="04617B">
                    <a:shade val="90000"/>
                  </a:srgbClr>
                </a:solidFill>
              </a:rPr>
              <a:pPr/>
              <a:t>11/25/2016</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817864E-F019-4D2F-8C5C-D8695654BC19}"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 xmlns:p14="http://schemas.microsoft.com/office/powerpoint/2010/main" val="301154171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pull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9.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microsoft.com/office/2007/relationships/diagramDrawing" Target="../diagrams/drawing9.xml"/></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0.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microsoft.com/office/2007/relationships/diagramDrawing" Target="../diagrams/drawing10.xml"/></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1.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microsoft.com/office/2007/relationships/diagramDrawing" Target="../diagrams/drawing11.xml"/></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2.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microsoft.com/office/2007/relationships/diagramDrawing" Target="../diagrams/drawing12.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3.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microsoft.com/office/2007/relationships/diagramDrawing" Target="../diagrams/drawing13.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4.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microsoft.com/office/2007/relationships/diagramDrawing" Target="../diagrams/drawing14.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7" Type="http://schemas.openxmlformats.org/officeDocument/2006/relationships/diagramQuickStyle" Target="../diagrams/quickStyle15.xm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3.jpeg"/><Relationship Id="rId9" Type="http://schemas.microsoft.com/office/2007/relationships/diagramDrawing" Target="../diagrams/drawing15.xml"/></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6.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16.xml"/><Relationship Id="rId10" Type="http://schemas.microsoft.com/office/2007/relationships/diagramDrawing" Target="../diagrams/drawing16.xml"/><Relationship Id="rId4" Type="http://schemas.openxmlformats.org/officeDocument/2006/relationships/diagramQuickStyle" Target="../diagrams/quickStyle16.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7.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17.xml"/><Relationship Id="rId4" Type="http://schemas.openxmlformats.org/officeDocument/2006/relationships/diagramQuickStyle" Target="../diagrams/quickStyle17.xml"/><Relationship Id="rId9" Type="http://schemas.microsoft.com/office/2007/relationships/diagramDrawing" Target="../diagrams/drawing17.xml"/></Relationships>
</file>

<file path=ppt/slides/_rels/slide2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Layout" Target="../diagrams/layout18.xml"/><Relationship Id="rId7" Type="http://schemas.openxmlformats.org/officeDocument/2006/relationships/image" Target="../media/image3.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5" Type="http://schemas.openxmlformats.org/officeDocument/2006/relationships/diagramColors" Target="../diagrams/colors18.xml"/><Relationship Id="rId4" Type="http://schemas.openxmlformats.org/officeDocument/2006/relationships/diagramQuickStyle" Target="../diagrams/quickStyle18.xml"/><Relationship Id="rId9" Type="http://schemas.microsoft.com/office/2007/relationships/diagramDrawing" Target="../diagrams/drawing18.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9.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19.xml"/><Relationship Id="rId4" Type="http://schemas.openxmlformats.org/officeDocument/2006/relationships/diagramQuickStyle" Target="../diagrams/quickStyle19.xml"/><Relationship Id="rId9" Type="http://schemas.microsoft.com/office/2007/relationships/diagramDrawing" Target="../diagrams/drawing19.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0.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20.xml"/><Relationship Id="rId4" Type="http://schemas.openxmlformats.org/officeDocument/2006/relationships/diagramQuickStyle" Target="../diagrams/quickStyle20.xml"/><Relationship Id="rId9" Type="http://schemas.microsoft.com/office/2007/relationships/diagramDrawing" Target="../diagrams/drawing20.xml"/></Relationships>
</file>

<file path=ppt/slides/_rels/slide2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1.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21.xml"/><Relationship Id="rId4" Type="http://schemas.openxmlformats.org/officeDocument/2006/relationships/diagramQuickStyle" Target="../diagrams/quickStyle21.xml"/><Relationship Id="rId9" Type="http://schemas.microsoft.com/office/2007/relationships/diagramDrawing" Target="../diagrams/drawing21.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Layout" Target="../diagrams/layout22.xml"/><Relationship Id="rId7" Type="http://schemas.openxmlformats.org/officeDocument/2006/relationships/image" Target="../media/image3.jpe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5" Type="http://schemas.openxmlformats.org/officeDocument/2006/relationships/diagramColors" Target="../diagrams/colors22.xml"/><Relationship Id="rId4" Type="http://schemas.openxmlformats.org/officeDocument/2006/relationships/diagramQuickStyle" Target="../diagrams/quickStyle22.xml"/><Relationship Id="rId9" Type="http://schemas.microsoft.com/office/2007/relationships/diagramDrawing" Target="../diagrams/drawing22.xml"/></Relationships>
</file>

<file path=ppt/slides/_rels/slide3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Layout" Target="../diagrams/layout23.xml"/><Relationship Id="rId7" Type="http://schemas.openxmlformats.org/officeDocument/2006/relationships/image" Target="../media/image3.jpe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5" Type="http://schemas.openxmlformats.org/officeDocument/2006/relationships/diagramColors" Target="../diagrams/colors23.xml"/><Relationship Id="rId4" Type="http://schemas.openxmlformats.org/officeDocument/2006/relationships/diagramQuickStyle" Target="../diagrams/quickStyle23.xml"/><Relationship Id="rId9" Type="http://schemas.microsoft.com/office/2007/relationships/diagramDrawing" Target="../diagrams/drawing23.xml"/></Relationships>
</file>

<file path=ppt/slides/_rels/slide3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4.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24.xml"/><Relationship Id="rId4" Type="http://schemas.openxmlformats.org/officeDocument/2006/relationships/diagramQuickStyle" Target="../diagrams/quickStyle24.xml"/><Relationship Id="rId9" Type="http://schemas.microsoft.com/office/2007/relationships/diagramDrawing" Target="../diagrams/drawing24.xml"/></Relationships>
</file>

<file path=ppt/slides/_rels/slide3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5.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25.xml"/><Relationship Id="rId4" Type="http://schemas.openxmlformats.org/officeDocument/2006/relationships/diagramQuickStyle" Target="../diagrams/quickStyle25.xml"/><Relationship Id="rId9" Type="http://schemas.microsoft.com/office/2007/relationships/diagramDrawing" Target="../diagrams/drawing25.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8"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3" Type="http://schemas.openxmlformats.org/officeDocument/2006/relationships/diagramData" Target="../diagrams/data26.xml"/><Relationship Id="rId7"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10" Type="http://schemas.microsoft.com/office/2007/relationships/diagramDrawing" Target="../diagrams/drawing26.xml"/><Relationship Id="rId4" Type="http://schemas.openxmlformats.org/officeDocument/2006/relationships/diagramLayout" Target="../diagrams/layout26.xml"/><Relationship Id="rId9" Type="http://schemas.openxmlformats.org/officeDocument/2006/relationships/image" Target="../media/image3.jpeg"/></Relationships>
</file>

<file path=ppt/slides/_rels/slide38.xml.rels><?xml version="1.0" encoding="UTF-8" standalone="yes"?>
<Relationships xmlns="http://schemas.openxmlformats.org/package/2006/relationships"><Relationship Id="rId8"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3" Type="http://schemas.openxmlformats.org/officeDocument/2006/relationships/diagramData" Target="../diagrams/data27.xml"/><Relationship Id="rId7"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10" Type="http://schemas.microsoft.com/office/2007/relationships/diagramDrawing" Target="../diagrams/drawing27.xml"/><Relationship Id="rId4" Type="http://schemas.openxmlformats.org/officeDocument/2006/relationships/diagramLayout" Target="../diagrams/layout27.xml"/><Relationship Id="rId9" Type="http://schemas.openxmlformats.org/officeDocument/2006/relationships/image" Target="../media/image3.jpeg"/></Relationships>
</file>

<file path=ppt/slides/_rels/slide39.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Layout" Target="../diagrams/layout28.xml"/><Relationship Id="rId7" Type="http://schemas.openxmlformats.org/officeDocument/2006/relationships/image" Target="../media/image3.jpe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5" Type="http://schemas.openxmlformats.org/officeDocument/2006/relationships/diagramColors" Target="../diagrams/colors28.xml"/><Relationship Id="rId4" Type="http://schemas.openxmlformats.org/officeDocument/2006/relationships/diagramQuickStyle" Target="../diagrams/quickStyle28.xml"/><Relationship Id="rId9" Type="http://schemas.microsoft.com/office/2007/relationships/diagramDrawing" Target="../diagrams/drawing28.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microsoft.com/office/2007/relationships/diagramDrawing" Target="../diagrams/drawing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0.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30.xml"/><Relationship Id="rId4" Type="http://schemas.openxmlformats.org/officeDocument/2006/relationships/diagramQuickStyle" Target="../diagrams/quickStyle30.xml"/><Relationship Id="rId9" Type="http://schemas.microsoft.com/office/2007/relationships/diagramDrawing" Target="../diagrams/drawing30.xml"/></Relationships>
</file>

<file path=ppt/slides/_rels/slide4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1.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31.xml"/><Relationship Id="rId4" Type="http://schemas.openxmlformats.org/officeDocument/2006/relationships/diagramQuickStyle" Target="../diagrams/quickStyle31.xml"/><Relationship Id="rId9" Type="http://schemas.microsoft.com/office/2007/relationships/diagramDrawing" Target="../diagrams/drawing31.xml"/></Relationships>
</file>

<file path=ppt/slides/_rels/slide4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2.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32.xml"/><Relationship Id="rId4" Type="http://schemas.openxmlformats.org/officeDocument/2006/relationships/diagramQuickStyle" Target="../diagrams/quickStyle32.xml"/><Relationship Id="rId9" Type="http://schemas.microsoft.com/office/2007/relationships/diagramDrawing" Target="../diagrams/drawing32.xml"/></Relationships>
</file>

<file path=ppt/slides/_rels/slide44.xml.rels><?xml version="1.0" encoding="UTF-8" standalone="yes"?>
<Relationships xmlns="http://schemas.openxmlformats.org/package/2006/relationships"><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3.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33.xml"/><Relationship Id="rId4" Type="http://schemas.openxmlformats.org/officeDocument/2006/relationships/diagramQuickStyle" Target="../diagrams/quickStyle33.xml"/><Relationship Id="rId9" Type="http://schemas.microsoft.com/office/2007/relationships/diagramDrawing" Target="../diagrams/drawing33.xml"/></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4.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34.xml"/><Relationship Id="rId4" Type="http://schemas.openxmlformats.org/officeDocument/2006/relationships/diagramQuickStyle" Target="../diagrams/quickStyle34.xml"/><Relationship Id="rId9" Type="http://schemas.microsoft.com/office/2007/relationships/diagramDrawing" Target="../diagrams/drawing34.xml"/></Relationships>
</file>

<file path=ppt/slides/_rels/slide4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5.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35.xml"/><Relationship Id="rId4" Type="http://schemas.openxmlformats.org/officeDocument/2006/relationships/diagramQuickStyle" Target="../diagrams/quickStyle35.xml"/><Relationship Id="rId9" Type="http://schemas.microsoft.com/office/2007/relationships/diagramDrawing" Target="../diagrams/drawing35.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4.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microsoft.com/office/2007/relationships/diagramDrawing" Target="../diagrams/drawing4.xml"/></Relationships>
</file>

<file path=ppt/slides/_rels/slide5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6.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36.xml"/><Relationship Id="rId4" Type="http://schemas.openxmlformats.org/officeDocument/2006/relationships/diagramQuickStyle" Target="../diagrams/quickStyle36.xml"/><Relationship Id="rId9" Type="http://schemas.microsoft.com/office/2007/relationships/diagramDrawing" Target="../diagrams/drawing36.xml"/></Relationships>
</file>

<file path=ppt/slides/_rels/slide5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7.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37.xml"/><Relationship Id="rId4" Type="http://schemas.openxmlformats.org/officeDocument/2006/relationships/diagramQuickStyle" Target="../diagrams/quickStyle37.xml"/><Relationship Id="rId9" Type="http://schemas.microsoft.com/office/2007/relationships/diagramDrawing" Target="../diagrams/drawing37.xml"/></Relationships>
</file>

<file path=ppt/slides/_rels/slide5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8.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38.xml"/><Relationship Id="rId4" Type="http://schemas.openxmlformats.org/officeDocument/2006/relationships/diagramQuickStyle" Target="../diagrams/quickStyle38.xml"/><Relationship Id="rId9" Type="http://schemas.microsoft.com/office/2007/relationships/diagramDrawing" Target="../diagrams/drawing38.xml"/></Relationships>
</file>

<file path=ppt/slides/_rels/slide5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Layout" Target="../diagrams/layout39.xml"/><Relationship Id="rId7" Type="http://schemas.openxmlformats.org/officeDocument/2006/relationships/image" Target="../media/image3.jpeg"/><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5" Type="http://schemas.openxmlformats.org/officeDocument/2006/relationships/diagramColors" Target="../diagrams/colors39.xml"/><Relationship Id="rId4" Type="http://schemas.openxmlformats.org/officeDocument/2006/relationships/diagramQuickStyle" Target="../diagrams/quickStyle39.xml"/><Relationship Id="rId9" Type="http://schemas.microsoft.com/office/2007/relationships/diagramDrawing" Target="../diagrams/drawing39.xml"/></Relationships>
</file>

<file path=ppt/slides/_rels/slide5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40.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40.xml"/><Relationship Id="rId4" Type="http://schemas.openxmlformats.org/officeDocument/2006/relationships/diagramQuickStyle" Target="../diagrams/quickStyle40.xml"/><Relationship Id="rId9" Type="http://schemas.microsoft.com/office/2007/relationships/diagramDrawing" Target="../diagrams/drawing40.xml"/></Relationships>
</file>

<file path=ppt/slides/_rels/slide5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41.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41.xml"/><Relationship Id="rId4" Type="http://schemas.openxmlformats.org/officeDocument/2006/relationships/diagramQuickStyle" Target="../diagrams/quickStyle41.xml"/><Relationship Id="rId9" Type="http://schemas.microsoft.com/office/2007/relationships/diagramDrawing" Target="../diagrams/drawing41.xml"/></Relationships>
</file>

<file path=ppt/slides/_rels/slide5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42.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42.xml"/><Relationship Id="rId4" Type="http://schemas.openxmlformats.org/officeDocument/2006/relationships/diagramQuickStyle" Target="../diagrams/quickStyle42.xml"/><Relationship Id="rId9" Type="http://schemas.microsoft.com/office/2007/relationships/diagramDrawing" Target="../diagrams/drawing42.xml"/></Relationships>
</file>

<file path=ppt/slides/_rels/slide5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43.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43.xml"/><Relationship Id="rId1" Type="http://schemas.openxmlformats.org/officeDocument/2006/relationships/slideLayout" Target="../slideLayouts/slideLayout13.xml"/><Relationship Id="rId6" Type="http://schemas.openxmlformats.org/officeDocument/2006/relationships/image" Target="../media/image2.gif"/><Relationship Id="rId5" Type="http://schemas.openxmlformats.org/officeDocument/2006/relationships/diagramColors" Target="../diagrams/colors43.xml"/><Relationship Id="rId4" Type="http://schemas.openxmlformats.org/officeDocument/2006/relationships/diagramQuickStyle" Target="../diagrams/quickStyle43.xml"/><Relationship Id="rId9" Type="http://schemas.microsoft.com/office/2007/relationships/diagramDrawing" Target="../diagrams/drawing43.xml"/></Relationships>
</file>

<file path=ppt/slides/_rels/slide5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44.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44.xml"/><Relationship Id="rId1" Type="http://schemas.openxmlformats.org/officeDocument/2006/relationships/slideLayout" Target="../slideLayouts/slideLayout13.xml"/><Relationship Id="rId6" Type="http://schemas.openxmlformats.org/officeDocument/2006/relationships/image" Target="../media/image2.gif"/><Relationship Id="rId5" Type="http://schemas.openxmlformats.org/officeDocument/2006/relationships/diagramColors" Target="../diagrams/colors44.xml"/><Relationship Id="rId4" Type="http://schemas.openxmlformats.org/officeDocument/2006/relationships/diagramQuickStyle" Target="../diagrams/quickStyle44.xml"/><Relationship Id="rId9" Type="http://schemas.microsoft.com/office/2007/relationships/diagramDrawing" Target="../diagrams/drawing44.xml"/></Relationships>
</file>

<file path=ppt/slides/_rels/slide59.xml.rels><?xml version="1.0" encoding="UTF-8" standalone="yes"?>
<Relationships xmlns="http://schemas.openxmlformats.org/package/2006/relationships"><Relationship Id="rId8" Type="http://schemas.openxmlformats.org/officeDocument/2006/relationships/diagramColors" Target="../diagrams/colors45.xml"/><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7" Type="http://schemas.openxmlformats.org/officeDocument/2006/relationships/diagramQuickStyle" Target="../diagrams/quickStyle45.xml"/><Relationship Id="rId2" Type="http://schemas.openxmlformats.org/officeDocument/2006/relationships/image" Target="../media/image2.gif"/><Relationship Id="rId1" Type="http://schemas.openxmlformats.org/officeDocument/2006/relationships/slideLayout" Target="../slideLayouts/slideLayout13.xml"/><Relationship Id="rId6" Type="http://schemas.openxmlformats.org/officeDocument/2006/relationships/diagramLayout" Target="../diagrams/layout45.xml"/><Relationship Id="rId5" Type="http://schemas.openxmlformats.org/officeDocument/2006/relationships/diagramData" Target="../diagrams/data45.xml"/><Relationship Id="rId4" Type="http://schemas.openxmlformats.org/officeDocument/2006/relationships/image" Target="../media/image3.jpeg"/><Relationship Id="rId9" Type="http://schemas.microsoft.com/office/2007/relationships/diagramDrawing" Target="../diagrams/drawing45.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5.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microsoft.com/office/2007/relationships/diagramDrawing" Target="../diagrams/drawing5.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46.xml"/><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7" Type="http://schemas.openxmlformats.org/officeDocument/2006/relationships/diagramQuickStyle" Target="../diagrams/quickStyle46.xml"/><Relationship Id="rId2" Type="http://schemas.openxmlformats.org/officeDocument/2006/relationships/image" Target="../media/image2.gif"/><Relationship Id="rId1" Type="http://schemas.openxmlformats.org/officeDocument/2006/relationships/slideLayout" Target="../slideLayouts/slideLayout13.xml"/><Relationship Id="rId6" Type="http://schemas.openxmlformats.org/officeDocument/2006/relationships/diagramLayout" Target="../diagrams/layout46.xml"/><Relationship Id="rId5" Type="http://schemas.openxmlformats.org/officeDocument/2006/relationships/diagramData" Target="../diagrams/data46.xml"/><Relationship Id="rId4" Type="http://schemas.openxmlformats.org/officeDocument/2006/relationships/image" Target="../media/image3.jpeg"/><Relationship Id="rId9" Type="http://schemas.microsoft.com/office/2007/relationships/diagramDrawing" Target="../diagrams/drawing46.xml"/></Relationships>
</file>

<file path=ppt/slides/_rels/slide61.xml.rels><?xml version="1.0" encoding="UTF-8" standalone="yes"?>
<Relationships xmlns="http://schemas.openxmlformats.org/package/2006/relationships"><Relationship Id="rId8" Type="http://schemas.openxmlformats.org/officeDocument/2006/relationships/diagramColors" Target="../diagrams/colors47.xml"/><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7" Type="http://schemas.openxmlformats.org/officeDocument/2006/relationships/diagramQuickStyle" Target="../diagrams/quickStyle47.xml"/><Relationship Id="rId2" Type="http://schemas.openxmlformats.org/officeDocument/2006/relationships/image" Target="../media/image2.gif"/><Relationship Id="rId1" Type="http://schemas.openxmlformats.org/officeDocument/2006/relationships/slideLayout" Target="../slideLayouts/slideLayout13.xml"/><Relationship Id="rId6" Type="http://schemas.openxmlformats.org/officeDocument/2006/relationships/diagramLayout" Target="../diagrams/layout47.xml"/><Relationship Id="rId5" Type="http://schemas.openxmlformats.org/officeDocument/2006/relationships/diagramData" Target="../diagrams/data47.xml"/><Relationship Id="rId4" Type="http://schemas.openxmlformats.org/officeDocument/2006/relationships/image" Target="../media/image3.jpeg"/><Relationship Id="rId9" Type="http://schemas.microsoft.com/office/2007/relationships/diagramDrawing" Target="../diagrams/drawing47.xml"/></Relationships>
</file>

<file path=ppt/slides/_rels/slide62.xml.rels><?xml version="1.0" encoding="UTF-8" standalone="yes"?>
<Relationships xmlns="http://schemas.openxmlformats.org/package/2006/relationships"><Relationship Id="rId8" Type="http://schemas.openxmlformats.org/officeDocument/2006/relationships/diagramColors" Target="../diagrams/colors48.xml"/><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7" Type="http://schemas.openxmlformats.org/officeDocument/2006/relationships/diagramQuickStyle" Target="../diagrams/quickStyle48.xml"/><Relationship Id="rId2" Type="http://schemas.openxmlformats.org/officeDocument/2006/relationships/image" Target="../media/image2.gif"/><Relationship Id="rId1" Type="http://schemas.openxmlformats.org/officeDocument/2006/relationships/slideLayout" Target="../slideLayouts/slideLayout13.xml"/><Relationship Id="rId6" Type="http://schemas.openxmlformats.org/officeDocument/2006/relationships/diagramLayout" Target="../diagrams/layout48.xml"/><Relationship Id="rId5" Type="http://schemas.openxmlformats.org/officeDocument/2006/relationships/diagramData" Target="../diagrams/data48.xml"/><Relationship Id="rId4" Type="http://schemas.openxmlformats.org/officeDocument/2006/relationships/image" Target="../media/image3.jpeg"/><Relationship Id="rId9" Type="http://schemas.microsoft.com/office/2007/relationships/diagramDrawing" Target="../diagrams/drawing48.xml"/></Relationships>
</file>

<file path=ppt/slides/_rels/slide6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Layout" Target="../diagrams/layout49.xml"/><Relationship Id="rId7" Type="http://schemas.openxmlformats.org/officeDocument/2006/relationships/image" Target="../media/image3.jpeg"/><Relationship Id="rId2" Type="http://schemas.openxmlformats.org/officeDocument/2006/relationships/diagramData" Target="../diagrams/data49.xml"/><Relationship Id="rId1" Type="http://schemas.openxmlformats.org/officeDocument/2006/relationships/slideLayout" Target="../slideLayouts/slideLayout13.xml"/><Relationship Id="rId6"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5" Type="http://schemas.openxmlformats.org/officeDocument/2006/relationships/diagramColors" Target="../diagrams/colors49.xml"/><Relationship Id="rId4" Type="http://schemas.openxmlformats.org/officeDocument/2006/relationships/diagramQuickStyle" Target="../diagrams/quickStyle49.xml"/><Relationship Id="rId9" Type="http://schemas.microsoft.com/office/2007/relationships/diagramDrawing" Target="../diagrams/drawing49.xml"/></Relationships>
</file>

<file path=ppt/slides/_rels/slide64.xml.rels><?xml version="1.0" encoding="UTF-8" standalone="yes"?>
<Relationships xmlns="http://schemas.openxmlformats.org/package/2006/relationships"><Relationship Id="rId8" Type="http://schemas.openxmlformats.org/officeDocument/2006/relationships/diagramColors" Target="../diagrams/colors50.xml"/><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7" Type="http://schemas.openxmlformats.org/officeDocument/2006/relationships/diagramQuickStyle" Target="../diagrams/quickStyle50.xml"/><Relationship Id="rId2" Type="http://schemas.openxmlformats.org/officeDocument/2006/relationships/image" Target="../media/image2.gif"/><Relationship Id="rId1" Type="http://schemas.openxmlformats.org/officeDocument/2006/relationships/slideLayout" Target="../slideLayouts/slideLayout13.xml"/><Relationship Id="rId6" Type="http://schemas.openxmlformats.org/officeDocument/2006/relationships/diagramLayout" Target="../diagrams/layout50.xml"/><Relationship Id="rId5" Type="http://schemas.openxmlformats.org/officeDocument/2006/relationships/diagramData" Target="../diagrams/data50.xml"/><Relationship Id="rId4" Type="http://schemas.openxmlformats.org/officeDocument/2006/relationships/image" Target="../media/image3.jpeg"/><Relationship Id="rId9" Type="http://schemas.microsoft.com/office/2007/relationships/diagramDrawing" Target="../diagrams/drawing50.xml"/></Relationships>
</file>

<file path=ppt/slides/_rels/slide65.xml.rels><?xml version="1.0" encoding="UTF-8" standalone="yes"?>
<Relationships xmlns="http://schemas.openxmlformats.org/package/2006/relationships"><Relationship Id="rId8" Type="http://schemas.openxmlformats.org/officeDocument/2006/relationships/diagramColors" Target="../diagrams/colors51.xml"/><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7" Type="http://schemas.openxmlformats.org/officeDocument/2006/relationships/diagramQuickStyle" Target="../diagrams/quickStyle51.xml"/><Relationship Id="rId2" Type="http://schemas.openxmlformats.org/officeDocument/2006/relationships/image" Target="../media/image2.gif"/><Relationship Id="rId1" Type="http://schemas.openxmlformats.org/officeDocument/2006/relationships/slideLayout" Target="../slideLayouts/slideLayout13.xml"/><Relationship Id="rId6" Type="http://schemas.openxmlformats.org/officeDocument/2006/relationships/diagramLayout" Target="../diagrams/layout51.xml"/><Relationship Id="rId5" Type="http://schemas.openxmlformats.org/officeDocument/2006/relationships/diagramData" Target="../diagrams/data51.xml"/><Relationship Id="rId4" Type="http://schemas.openxmlformats.org/officeDocument/2006/relationships/image" Target="../media/image3.jpeg"/><Relationship Id="rId9" Type="http://schemas.microsoft.com/office/2007/relationships/diagramDrawing" Target="../diagrams/drawing51.xml"/></Relationships>
</file>

<file path=ppt/slides/_rels/slide6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image" Target="../media/image2.gif"/><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68.xml.rels><?xml version="1.0" encoding="UTF-8" standalone="yes"?>
<Relationships xmlns="http://schemas.openxmlformats.org/package/2006/relationships"><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image" Target="../media/image2.gif"/><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6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52.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52.xml"/><Relationship Id="rId1" Type="http://schemas.openxmlformats.org/officeDocument/2006/relationships/slideLayout" Target="../slideLayouts/slideLayout13.xml"/><Relationship Id="rId6" Type="http://schemas.openxmlformats.org/officeDocument/2006/relationships/image" Target="../media/image2.gif"/><Relationship Id="rId5" Type="http://schemas.openxmlformats.org/officeDocument/2006/relationships/diagramColors" Target="../diagrams/colors52.xml"/><Relationship Id="rId4" Type="http://schemas.openxmlformats.org/officeDocument/2006/relationships/diagramQuickStyle" Target="../diagrams/quickStyle52.xml"/><Relationship Id="rId9" Type="http://schemas.microsoft.com/office/2007/relationships/diagramDrawing" Target="../diagrams/drawing52.xm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6.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microsoft.com/office/2007/relationships/diagramDrawing" Target="../diagrams/drawing6.xml"/></Relationships>
</file>

<file path=ppt/slides/_rels/slide7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s>
</file>

<file path=ppt/slides/_rels/slide71.xml.rels><?xml version="1.0" encoding="UTF-8" standalone="yes"?>
<Relationships xmlns="http://schemas.openxmlformats.org/package/2006/relationships"><Relationship Id="rId8" Type="http://schemas.openxmlformats.org/officeDocument/2006/relationships/diagramColors" Target="../diagrams/colors53.xml"/><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7" Type="http://schemas.openxmlformats.org/officeDocument/2006/relationships/diagramQuickStyle" Target="../diagrams/quickStyle53.xml"/><Relationship Id="rId2" Type="http://schemas.openxmlformats.org/officeDocument/2006/relationships/image" Target="../media/image2.gif"/><Relationship Id="rId1" Type="http://schemas.openxmlformats.org/officeDocument/2006/relationships/slideLayout" Target="../slideLayouts/slideLayout13.xml"/><Relationship Id="rId6" Type="http://schemas.openxmlformats.org/officeDocument/2006/relationships/diagramLayout" Target="../diagrams/layout53.xml"/><Relationship Id="rId5" Type="http://schemas.openxmlformats.org/officeDocument/2006/relationships/diagramData" Target="../diagrams/data53.xml"/><Relationship Id="rId4" Type="http://schemas.openxmlformats.org/officeDocument/2006/relationships/image" Target="../media/image3.jpeg"/><Relationship Id="rId9" Type="http://schemas.microsoft.com/office/2007/relationships/diagramDrawing" Target="../diagrams/drawing53.xml"/></Relationships>
</file>

<file path=ppt/slides/_rels/slide72.xml.rels><?xml version="1.0" encoding="UTF-8" standalone="yes"?>
<Relationships xmlns="http://schemas.openxmlformats.org/package/2006/relationships"><Relationship Id="rId8" Type="http://schemas.openxmlformats.org/officeDocument/2006/relationships/diagramColors" Target="../diagrams/colors54.xml"/><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7" Type="http://schemas.openxmlformats.org/officeDocument/2006/relationships/diagramQuickStyle" Target="../diagrams/quickStyle54.xml"/><Relationship Id="rId2" Type="http://schemas.openxmlformats.org/officeDocument/2006/relationships/image" Target="../media/image2.gif"/><Relationship Id="rId1" Type="http://schemas.openxmlformats.org/officeDocument/2006/relationships/slideLayout" Target="../slideLayouts/slideLayout13.xml"/><Relationship Id="rId6" Type="http://schemas.openxmlformats.org/officeDocument/2006/relationships/diagramLayout" Target="../diagrams/layout54.xml"/><Relationship Id="rId5" Type="http://schemas.openxmlformats.org/officeDocument/2006/relationships/diagramData" Target="../diagrams/data54.xml"/><Relationship Id="rId4" Type="http://schemas.openxmlformats.org/officeDocument/2006/relationships/image" Target="../media/image3.jpeg"/><Relationship Id="rId9" Type="http://schemas.microsoft.com/office/2007/relationships/diagramDrawing" Target="../diagrams/drawing54.xml"/></Relationships>
</file>

<file path=ppt/slides/_rels/slide73.xml.rels><?xml version="1.0" encoding="UTF-8" standalone="yes"?>
<Relationships xmlns="http://schemas.openxmlformats.org/package/2006/relationships"><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image" Target="../media/image2.gif"/><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jpeg"/></Relationships>
</file>

<file path=ppt/slides/_rels/slide74.xml.rels><?xml version="1.0" encoding="UTF-8" standalone="yes"?>
<Relationships xmlns="http://schemas.openxmlformats.org/package/2006/relationships"><Relationship Id="rId8" Type="http://schemas.openxmlformats.org/officeDocument/2006/relationships/diagramColors" Target="../diagrams/colors55.xml"/><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7" Type="http://schemas.openxmlformats.org/officeDocument/2006/relationships/diagramQuickStyle" Target="../diagrams/quickStyle55.xml"/><Relationship Id="rId2" Type="http://schemas.openxmlformats.org/officeDocument/2006/relationships/image" Target="../media/image2.gif"/><Relationship Id="rId1" Type="http://schemas.openxmlformats.org/officeDocument/2006/relationships/slideLayout" Target="../slideLayouts/slideLayout13.xml"/><Relationship Id="rId6" Type="http://schemas.openxmlformats.org/officeDocument/2006/relationships/diagramLayout" Target="../diagrams/layout55.xml"/><Relationship Id="rId5" Type="http://schemas.openxmlformats.org/officeDocument/2006/relationships/diagramData" Target="../diagrams/data55.xml"/><Relationship Id="rId4" Type="http://schemas.openxmlformats.org/officeDocument/2006/relationships/image" Target="../media/image3.jpeg"/><Relationship Id="rId9" Type="http://schemas.microsoft.com/office/2007/relationships/diagramDrawing" Target="../diagrams/drawing55.xml"/></Relationships>
</file>

<file path=ppt/slides/_rels/slide75.xml.rels><?xml version="1.0" encoding="UTF-8" standalone="yes"?>
<Relationships xmlns="http://schemas.openxmlformats.org/package/2006/relationships"><Relationship Id="rId8" Type="http://schemas.openxmlformats.org/officeDocument/2006/relationships/diagramColors" Target="../diagrams/colors56.xml"/><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7" Type="http://schemas.openxmlformats.org/officeDocument/2006/relationships/diagramQuickStyle" Target="../diagrams/quickStyle56.xml"/><Relationship Id="rId2" Type="http://schemas.openxmlformats.org/officeDocument/2006/relationships/image" Target="../media/image2.gif"/><Relationship Id="rId1" Type="http://schemas.openxmlformats.org/officeDocument/2006/relationships/slideLayout" Target="../slideLayouts/slideLayout13.xml"/><Relationship Id="rId6" Type="http://schemas.openxmlformats.org/officeDocument/2006/relationships/diagramLayout" Target="../diagrams/layout56.xml"/><Relationship Id="rId5" Type="http://schemas.openxmlformats.org/officeDocument/2006/relationships/diagramData" Target="../diagrams/data56.xml"/><Relationship Id="rId4" Type="http://schemas.openxmlformats.org/officeDocument/2006/relationships/image" Target="../media/image3.jpeg"/><Relationship Id="rId9" Type="http://schemas.microsoft.com/office/2007/relationships/diagramDrawing" Target="../diagrams/drawing56.xml"/></Relationships>
</file>

<file path=ppt/slides/_rels/slide76.xml.rels><?xml version="1.0" encoding="UTF-8" standalone="yes"?>
<Relationships xmlns="http://schemas.openxmlformats.org/package/2006/relationships"><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image" Target="../media/image2.gif"/><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77.xml.rels><?xml version="1.0" encoding="UTF-8" standalone="yes"?>
<Relationships xmlns="http://schemas.openxmlformats.org/package/2006/relationships"><Relationship Id="rId8" Type="http://schemas.openxmlformats.org/officeDocument/2006/relationships/diagramColors" Target="../diagrams/colors57.xml"/><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7" Type="http://schemas.openxmlformats.org/officeDocument/2006/relationships/diagramQuickStyle" Target="../diagrams/quickStyle57.xml"/><Relationship Id="rId2" Type="http://schemas.openxmlformats.org/officeDocument/2006/relationships/image" Target="../media/image2.gif"/><Relationship Id="rId1" Type="http://schemas.openxmlformats.org/officeDocument/2006/relationships/slideLayout" Target="../slideLayouts/slideLayout13.xml"/><Relationship Id="rId6" Type="http://schemas.openxmlformats.org/officeDocument/2006/relationships/diagramLayout" Target="../diagrams/layout57.xml"/><Relationship Id="rId5" Type="http://schemas.openxmlformats.org/officeDocument/2006/relationships/diagramData" Target="../diagrams/data57.xml"/><Relationship Id="rId4" Type="http://schemas.openxmlformats.org/officeDocument/2006/relationships/image" Target="../media/image3.jpeg"/><Relationship Id="rId9" Type="http://schemas.microsoft.com/office/2007/relationships/diagramDrawing" Target="../diagrams/drawing57.xml"/></Relationships>
</file>

<file path=ppt/slides/_rels/slide78.xml.rels><?xml version="1.0" encoding="UTF-8" standalone="yes"?>
<Relationships xmlns="http://schemas.openxmlformats.org/package/2006/relationships"><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image" Target="../media/image2.gif"/><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3.jpeg"/></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7.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microsoft.com/office/2007/relationships/diagramDrawing" Target="../diagrams/drawing7.xml"/></Relationships>
</file>

<file path=ppt/slides/_rels/slide8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58.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58.xml"/><Relationship Id="rId1" Type="http://schemas.openxmlformats.org/officeDocument/2006/relationships/slideLayout" Target="../slideLayouts/slideLayout13.xml"/><Relationship Id="rId6" Type="http://schemas.openxmlformats.org/officeDocument/2006/relationships/image" Target="../media/image2.gif"/><Relationship Id="rId5" Type="http://schemas.openxmlformats.org/officeDocument/2006/relationships/diagramColors" Target="../diagrams/colors58.xml"/><Relationship Id="rId4" Type="http://schemas.openxmlformats.org/officeDocument/2006/relationships/diagramQuickStyle" Target="../diagrams/quickStyle58.xml"/><Relationship Id="rId9" Type="http://schemas.microsoft.com/office/2007/relationships/diagramDrawing" Target="../diagrams/drawing58.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13.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8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image" Target="../media/image2.gif"/><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84.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Layout" Target="../diagrams/layout60.xml"/><Relationship Id="rId7" Type="http://schemas.openxmlformats.org/officeDocument/2006/relationships/image" Target="../media/image3.jpeg"/><Relationship Id="rId2" Type="http://schemas.openxmlformats.org/officeDocument/2006/relationships/diagramData" Target="../diagrams/data60.xml"/><Relationship Id="rId1" Type="http://schemas.openxmlformats.org/officeDocument/2006/relationships/slideLayout" Target="../slideLayouts/slideLayout13.xml"/><Relationship Id="rId6"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5" Type="http://schemas.openxmlformats.org/officeDocument/2006/relationships/diagramColors" Target="../diagrams/colors60.xml"/><Relationship Id="rId4" Type="http://schemas.openxmlformats.org/officeDocument/2006/relationships/diagramQuickStyle" Target="../diagrams/quickStyle60.xml"/><Relationship Id="rId9" Type="http://schemas.microsoft.com/office/2007/relationships/diagramDrawing" Target="../diagrams/drawing60.xml"/></Relationships>
</file>

<file path=ppt/slides/_rels/slide8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61.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61.xml"/><Relationship Id="rId1" Type="http://schemas.openxmlformats.org/officeDocument/2006/relationships/slideLayout" Target="../slideLayouts/slideLayout17.xml"/><Relationship Id="rId6" Type="http://schemas.openxmlformats.org/officeDocument/2006/relationships/image" Target="../media/image2.gif"/><Relationship Id="rId5" Type="http://schemas.openxmlformats.org/officeDocument/2006/relationships/diagramColors" Target="../diagrams/colors61.xml"/><Relationship Id="rId4" Type="http://schemas.openxmlformats.org/officeDocument/2006/relationships/diagramQuickStyle" Target="../diagrams/quickStyle61.xml"/><Relationship Id="rId9" Type="http://schemas.microsoft.com/office/2007/relationships/diagramDrawing" Target="../diagrams/drawing61.xml"/></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8.xml"/><Relationship Id="rId7" Type="http://schemas.openxmlformats.org/officeDocument/2006/relationships/hyperlink" Target="http://www.google.com.ng/imgres?imgurl=http://www.nigerianarmyms.org/images/logo2.png&amp;imgrefurl=http://www.nigerianarmyms.org/&amp;usg=__aAignAsN_5xXemdZ1ZbkTTLdauY=&amp;h=140&amp;w=135&amp;sz=14&amp;hl=en&amp;start=10&amp;zoom=1&amp;tbnid=mR7PRFOuneiZHM:&amp;tbnh=93&amp;tbnw=90&amp;ei=D49uUvjRCdKP4gSZyYCoCw&amp;itbs=1&amp;sa=X&amp;ved=0CD4QrQMwCQ" TargetMode="Externa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552" y="1371600"/>
            <a:ext cx="7851648" cy="1828800"/>
          </a:xfrm>
        </p:spPr>
        <p:txBody>
          <a:bodyPr>
            <a:noAutofit/>
          </a:bodyPr>
          <a:lstStyle/>
          <a:p>
            <a:pPr algn="ctr"/>
            <a:r>
              <a:rPr lang="en-GB" sz="3600" dirty="0" smtClean="0">
                <a:latin typeface="Arial Black" pitchFamily="34" charset="0"/>
              </a:rPr>
              <a:t>QUALITY ASSURANCE IN THE NIGERIAN EDUCATIONAL SYSTEM: MATTERS ARISING</a:t>
            </a:r>
            <a:r>
              <a:rPr lang="en-US" sz="4000" dirty="0" smtClean="0">
                <a:latin typeface="Georgia" pitchFamily="18" charset="0"/>
              </a:rPr>
              <a:t/>
            </a:r>
            <a:br>
              <a:rPr lang="en-US" sz="4000" dirty="0" smtClean="0">
                <a:latin typeface="Georgia" pitchFamily="18" charset="0"/>
              </a:rPr>
            </a:br>
            <a:endParaRPr lang="en-US" sz="4000" dirty="0">
              <a:latin typeface="Georgia" pitchFamily="18" charset="0"/>
            </a:endParaRPr>
          </a:p>
        </p:txBody>
      </p:sp>
      <p:sp>
        <p:nvSpPr>
          <p:cNvPr id="3" name="Subtitle 2"/>
          <p:cNvSpPr>
            <a:spLocks noGrp="1"/>
          </p:cNvSpPr>
          <p:nvPr>
            <p:ph type="subTitle" idx="1"/>
          </p:nvPr>
        </p:nvSpPr>
        <p:spPr>
          <a:xfrm>
            <a:off x="679704" y="2743200"/>
            <a:ext cx="7854696" cy="3352800"/>
          </a:xfrm>
        </p:spPr>
        <p:txBody>
          <a:bodyPr>
            <a:normAutofit/>
          </a:bodyPr>
          <a:lstStyle/>
          <a:p>
            <a:pPr algn="ctr"/>
            <a:r>
              <a:rPr lang="en-GB" b="1" dirty="0" smtClean="0">
                <a:latin typeface="+mj-lt"/>
              </a:rPr>
              <a:t>BY</a:t>
            </a:r>
            <a:r>
              <a:rPr lang="en-US" b="1" dirty="0" smtClean="0">
                <a:latin typeface="+mj-lt"/>
              </a:rPr>
              <a:t/>
            </a:r>
            <a:br>
              <a:rPr lang="en-US" b="1" dirty="0" smtClean="0">
                <a:latin typeface="+mj-lt"/>
              </a:rPr>
            </a:br>
            <a:r>
              <a:rPr lang="en-GB" b="1" dirty="0" smtClean="0">
                <a:latin typeface="+mj-lt"/>
              </a:rPr>
              <a:t>Dr P. J. KPOLOVIE</a:t>
            </a:r>
            <a:r>
              <a:rPr lang="en-US" b="1" dirty="0" smtClean="0">
                <a:latin typeface="+mj-lt"/>
              </a:rPr>
              <a:t/>
            </a:r>
            <a:br>
              <a:rPr lang="en-US" b="1" dirty="0" smtClean="0">
                <a:latin typeface="+mj-lt"/>
              </a:rPr>
            </a:br>
            <a:r>
              <a:rPr lang="en-GB" b="1" dirty="0" smtClean="0">
                <a:latin typeface="+mj-lt"/>
              </a:rPr>
              <a:t>AT</a:t>
            </a:r>
            <a:r>
              <a:rPr lang="en-US" b="1" dirty="0" smtClean="0">
                <a:latin typeface="+mj-lt"/>
              </a:rPr>
              <a:t/>
            </a:r>
            <a:br>
              <a:rPr lang="en-US" b="1" dirty="0" smtClean="0">
                <a:latin typeface="+mj-lt"/>
              </a:rPr>
            </a:br>
            <a:r>
              <a:rPr lang="en-GB" sz="2400" b="1" dirty="0" smtClean="0">
                <a:latin typeface="+mj-lt"/>
              </a:rPr>
              <a:t>THE MAIDEN EDUCATION SUMMIT</a:t>
            </a:r>
            <a:r>
              <a:rPr lang="en-US" sz="2400" b="1" dirty="0" smtClean="0">
                <a:latin typeface="+mj-lt"/>
              </a:rPr>
              <a:t/>
            </a:r>
            <a:br>
              <a:rPr lang="en-US" sz="2400" b="1" dirty="0" smtClean="0">
                <a:latin typeface="+mj-lt"/>
              </a:rPr>
            </a:br>
            <a:r>
              <a:rPr lang="en-GB" sz="2000" b="1" dirty="0" smtClean="0">
                <a:latin typeface="+mj-lt"/>
              </a:rPr>
              <a:t>ORGANIZED BY THE NIGERIAN ARMY EDUCATION CORPS (NAEC)</a:t>
            </a:r>
            <a:r>
              <a:rPr lang="en-US" sz="2400" b="1" dirty="0" smtClean="0">
                <a:latin typeface="+mj-lt"/>
              </a:rPr>
              <a:t/>
            </a:r>
            <a:br>
              <a:rPr lang="en-US" sz="2400" b="1" dirty="0" smtClean="0">
                <a:latin typeface="+mj-lt"/>
              </a:rPr>
            </a:br>
            <a:endParaRPr lang="en-US" sz="2400" b="1" dirty="0" smtClean="0">
              <a:latin typeface="+mj-lt"/>
            </a:endParaRPr>
          </a:p>
          <a:p>
            <a:pPr algn="ctr"/>
            <a:endParaRPr lang="en-US" sz="2400" b="1" dirty="0" smtClean="0">
              <a:latin typeface="+mj-lt"/>
            </a:endParaRPr>
          </a:p>
          <a:p>
            <a:pPr algn="ctr"/>
            <a:r>
              <a:rPr lang="en-GB" sz="2000" b="1" dirty="0" smtClean="0">
                <a:latin typeface="+mj-lt"/>
              </a:rPr>
              <a:t>4</a:t>
            </a:r>
            <a:r>
              <a:rPr lang="en-GB" sz="2000" b="1" baseline="30000" dirty="0" smtClean="0">
                <a:latin typeface="+mj-lt"/>
              </a:rPr>
              <a:t>TH</a:t>
            </a:r>
            <a:r>
              <a:rPr lang="en-GB" sz="2000" b="1" dirty="0" smtClean="0">
                <a:latin typeface="+mj-lt"/>
              </a:rPr>
              <a:t> – 8</a:t>
            </a:r>
            <a:r>
              <a:rPr lang="en-GB" sz="2000" b="1" baseline="30000" dirty="0" smtClean="0">
                <a:latin typeface="+mj-lt"/>
              </a:rPr>
              <a:t>TH</a:t>
            </a:r>
            <a:r>
              <a:rPr lang="en-GB" sz="2000" b="1" dirty="0" smtClean="0">
                <a:latin typeface="+mj-lt"/>
              </a:rPr>
              <a:t> OF NOVEMBER, 2013 IN UYO, </a:t>
            </a:r>
            <a:r>
              <a:rPr lang="en-GB" sz="2000" b="1" dirty="0" err="1" smtClean="0">
                <a:latin typeface="+mj-lt"/>
              </a:rPr>
              <a:t>AKWA</a:t>
            </a:r>
            <a:r>
              <a:rPr lang="en-GB" sz="2000" b="1" dirty="0" smtClean="0">
                <a:latin typeface="+mj-lt"/>
              </a:rPr>
              <a:t> </a:t>
            </a:r>
            <a:r>
              <a:rPr lang="en-GB" sz="2000" b="1" dirty="0" err="1" smtClean="0">
                <a:latin typeface="+mj-lt"/>
              </a:rPr>
              <a:t>IBOM</a:t>
            </a:r>
            <a:r>
              <a:rPr lang="en-GB" sz="2000" b="1" dirty="0" smtClean="0">
                <a:latin typeface="+mj-lt"/>
              </a:rPr>
              <a:t> STATE </a:t>
            </a:r>
            <a:endParaRPr lang="en-US" sz="2000" b="1" dirty="0">
              <a:latin typeface="+mj-lt"/>
            </a:endParaRPr>
          </a:p>
        </p:txBody>
      </p:sp>
      <p:pic>
        <p:nvPicPr>
          <p:cNvPr id="4"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304800"/>
            <a:ext cx="867545" cy="369332"/>
          </a:xfrm>
          <a:prstGeom prst="rect">
            <a:avLst/>
          </a:prstGeom>
          <a:noFill/>
        </p:spPr>
        <p:txBody>
          <a:bodyPr wrap="none" rtlCol="0">
            <a:spAutoFit/>
          </a:bodyPr>
          <a:lstStyle/>
          <a:p>
            <a:r>
              <a:rPr lang="en-GB" dirty="0" smtClean="0">
                <a:latin typeface="Albertus Extra Bold" pitchFamily="34" charset="0"/>
              </a:rPr>
              <a:t>NAEC</a:t>
            </a:r>
            <a:endParaRPr lang="en-GB" dirty="0">
              <a:latin typeface="Albertus Extra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609600"/>
          </a:xfrm>
        </p:spPr>
        <p:txBody>
          <a:bodyPr>
            <a:normAutofit/>
          </a:bodyPr>
          <a:lstStyle/>
          <a:p>
            <a:r>
              <a:rPr lang="en-GB" sz="3200" b="1" dirty="0" smtClean="0"/>
              <a:t>Three Perspectives of Quality</a:t>
            </a:r>
            <a:endParaRPr lang="en-US" sz="32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686455368"/>
              </p:ext>
            </p:extLst>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6" name="Picture 5"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7" name="TextBox 6"/>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2664"/>
          </a:xfrm>
        </p:spPr>
        <p:txBody>
          <a:bodyPr>
            <a:normAutofit fontScale="90000"/>
          </a:bodyPr>
          <a:lstStyle/>
          <a:p>
            <a:r>
              <a:rPr lang="en-GB" dirty="0" smtClean="0"/>
              <a:t>Quality in Higher Education </a:t>
            </a:r>
            <a:endParaRPr lang="en-GB"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898611601"/>
              </p:ext>
            </p:extLst>
          </p:nvPr>
        </p:nvGraphicFramePr>
        <p:xfrm>
          <a:off x="0" y="1124744"/>
          <a:ext cx="914400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7" name="Picture 6"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8" name="TextBox 7"/>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609600"/>
          </a:xfrm>
        </p:spPr>
        <p:txBody>
          <a:bodyPr>
            <a:normAutofit/>
          </a:bodyPr>
          <a:lstStyle/>
          <a:p>
            <a:r>
              <a:rPr lang="en-GB" sz="3200" b="1" dirty="0" smtClean="0"/>
              <a:t>Student’s Inclination to Learning</a:t>
            </a:r>
            <a:endParaRPr lang="en-US" sz="3200"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864219081"/>
              </p:ext>
            </p:extLst>
          </p:nvPr>
        </p:nvGraphicFramePr>
        <p:xfrm>
          <a:off x="0" y="1551384"/>
          <a:ext cx="9144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7" name="Picture 6"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8" name="TextBox 7"/>
          <p:cNvSpPr txBox="1"/>
          <p:nvPr/>
        </p:nvSpPr>
        <p:spPr>
          <a:xfrm>
            <a:off x="4038600" y="0"/>
            <a:ext cx="819152" cy="369332"/>
          </a:xfrm>
          <a:prstGeom prst="rect">
            <a:avLst/>
          </a:prstGeom>
          <a:noFill/>
        </p:spPr>
        <p:txBody>
          <a:bodyPr wrap="squar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609600"/>
          </a:xfrm>
        </p:spPr>
        <p:txBody>
          <a:bodyPr>
            <a:normAutofit/>
          </a:bodyPr>
          <a:lstStyle/>
          <a:p>
            <a:r>
              <a:rPr lang="en-GB" sz="3200" b="1" i="1" dirty="0" smtClean="0"/>
              <a:t>Student’s Inclination to Learning Contd.</a:t>
            </a:r>
            <a:endParaRPr lang="en-US" sz="3200" i="1"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420153815"/>
              </p:ext>
            </p:extLst>
          </p:nvPr>
        </p:nvGraphicFramePr>
        <p:xfrm>
          <a:off x="0" y="1551384"/>
          <a:ext cx="9144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7" name="Picture 6"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8" name="TextBox 7"/>
          <p:cNvSpPr txBox="1"/>
          <p:nvPr/>
        </p:nvSpPr>
        <p:spPr>
          <a:xfrm>
            <a:off x="4038600" y="0"/>
            <a:ext cx="819152" cy="369332"/>
          </a:xfrm>
          <a:prstGeom prst="rect">
            <a:avLst/>
          </a:prstGeom>
          <a:noFill/>
        </p:spPr>
        <p:txBody>
          <a:bodyPr wrap="squar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317030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434752"/>
          </a:xfrm>
        </p:spPr>
        <p:txBody>
          <a:bodyPr>
            <a:normAutofit fontScale="90000"/>
          </a:bodyPr>
          <a:lstStyle/>
          <a:p>
            <a:r>
              <a:rPr lang="en-GB" sz="3200" b="1" dirty="0" smtClean="0"/>
              <a:t>Quality is in the Eye of the Beholder</a:t>
            </a:r>
            <a:endParaRPr lang="en-US" sz="3200"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760514477"/>
              </p:ext>
            </p:extLst>
          </p:nvPr>
        </p:nvGraphicFramePr>
        <p:xfrm>
          <a:off x="0" y="1371600"/>
          <a:ext cx="9144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609600"/>
          </a:xfrm>
        </p:spPr>
        <p:txBody>
          <a:bodyPr>
            <a:normAutofit/>
          </a:bodyPr>
          <a:lstStyle/>
          <a:p>
            <a:pPr algn="ctr"/>
            <a:r>
              <a:rPr lang="en-GB" sz="3200" b="1" dirty="0" smtClean="0"/>
              <a:t>DIMENSIONS OF QUALITY</a:t>
            </a:r>
            <a:endParaRPr lang="en-US" sz="3200" dirty="0"/>
          </a:p>
        </p:txBody>
      </p:sp>
      <p:pic>
        <p:nvPicPr>
          <p:cNvPr id="4" name="Content Placeholder 3"/>
          <p:cNvPicPr>
            <a:picLocks noGrp="1"/>
          </p:cNvPicPr>
          <p:nvPr>
            <p:ph idx="1"/>
          </p:nvPr>
        </p:nvPicPr>
        <p:blipFill>
          <a:blip r:embed="rId2">
            <a:extLst>
              <a:ext uri="{28A0092B-C50C-407E-A947-70E740481C1C}">
                <a14:useLocalDpi xmlns="" xmlns:a14="http://schemas.microsoft.com/office/drawing/2010/main" val="0"/>
              </a:ext>
            </a:extLst>
          </a:blip>
          <a:srcRect l="5713" t="11190" r="4072" b="15170"/>
          <a:stretch>
            <a:fillRect/>
          </a:stretch>
        </p:blipFill>
        <p:spPr bwMode="auto">
          <a:xfrm>
            <a:off x="0" y="1447800"/>
            <a:ext cx="9144000" cy="5029200"/>
          </a:xfrm>
          <a:prstGeom prst="rect">
            <a:avLst/>
          </a:prstGeom>
          <a:noFill/>
        </p:spPr>
      </p:pic>
      <p:sp>
        <p:nvSpPr>
          <p:cNvPr id="5" name="Rectangle 4"/>
          <p:cNvSpPr/>
          <p:nvPr/>
        </p:nvSpPr>
        <p:spPr>
          <a:xfrm>
            <a:off x="914400" y="6396335"/>
            <a:ext cx="7620000" cy="461665"/>
          </a:xfrm>
          <a:prstGeom prst="rect">
            <a:avLst/>
          </a:prstGeom>
        </p:spPr>
        <p:txBody>
          <a:bodyPr wrap="square">
            <a:spAutoFit/>
          </a:bodyPr>
          <a:lstStyle/>
          <a:p>
            <a:r>
              <a:rPr lang="en-GB" sz="2400" b="1" i="1" dirty="0" smtClean="0"/>
              <a:t>Figure 1</a:t>
            </a:r>
            <a:r>
              <a:rPr lang="en-GB" sz="2400" dirty="0" smtClean="0"/>
              <a:t>: The 8 dimensions of product quality by Garvin</a:t>
            </a:r>
            <a:endParaRPr lang="en-US" sz="2400" dirty="0"/>
          </a:p>
        </p:txBody>
      </p:sp>
      <p:pic>
        <p:nvPicPr>
          <p:cNvPr id="6" name="il_fi" descr="http://flagspot.net/images/n/ng).gif"/>
          <p:cNvPicPr/>
          <p:nvPr/>
        </p:nvPicPr>
        <p:blipFill>
          <a:blip r:embed="rId3" cstate="print"/>
          <a:srcRect/>
          <a:stretch>
            <a:fillRect/>
          </a:stretch>
        </p:blipFill>
        <p:spPr bwMode="auto">
          <a:xfrm>
            <a:off x="0" y="0"/>
            <a:ext cx="762000" cy="762000"/>
          </a:xfrm>
          <a:prstGeom prst="rect">
            <a:avLst/>
          </a:prstGeom>
          <a:noFill/>
          <a:ln w="9525">
            <a:noFill/>
            <a:miter lim="800000"/>
            <a:headEnd/>
            <a:tailEnd/>
          </a:ln>
        </p:spPr>
      </p:pic>
      <p:pic>
        <p:nvPicPr>
          <p:cNvPr id="7" name="Picture 6" descr="https://encrypted-tbn3.gstatic.com/images?q=tbn:ANd9GcRYbo-tXkhwUuZL9DgXDvbli313BNU0mlB5HJSqmpvKO7tcssUvh7ONqsg">
            <a:hlinkClick r:id="rId4" tgtFrame="&quot;_blank&quot;"/>
          </p:cNvPr>
          <p:cNvPicPr/>
          <p:nvPr/>
        </p:nvPicPr>
        <p:blipFill>
          <a:blip r:embed="rId5" cstate="print"/>
          <a:srcRect/>
          <a:stretch>
            <a:fillRect/>
          </a:stretch>
        </p:blipFill>
        <p:spPr bwMode="auto">
          <a:xfrm>
            <a:off x="8382001" y="0"/>
            <a:ext cx="761999" cy="762000"/>
          </a:xfrm>
          <a:prstGeom prst="rect">
            <a:avLst/>
          </a:prstGeom>
          <a:noFill/>
          <a:ln w="9525">
            <a:noFill/>
            <a:miter lim="800000"/>
            <a:headEnd/>
            <a:tailEnd/>
          </a:ln>
        </p:spPr>
      </p:pic>
      <p:sp>
        <p:nvSpPr>
          <p:cNvPr id="8" name="TextBox 7"/>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599"/>
            <a:ext cx="6368752" cy="443137"/>
          </a:xfrm>
        </p:spPr>
        <p:txBody>
          <a:bodyPr>
            <a:noAutofit/>
          </a:bodyPr>
          <a:lstStyle/>
          <a:p>
            <a:r>
              <a:rPr lang="en-GB" sz="2800" b="1" dirty="0" smtClean="0"/>
              <a:t>Garvin’s 8 Dimensions of Quality at Work</a:t>
            </a:r>
            <a:endParaRPr lang="en-US" sz="2800" b="1" dirty="0"/>
          </a:p>
        </p:txBody>
      </p:sp>
      <p:sp>
        <p:nvSpPr>
          <p:cNvPr id="7" name="TextBox 6"/>
          <p:cNvSpPr txBox="1"/>
          <p:nvPr/>
        </p:nvSpPr>
        <p:spPr>
          <a:xfrm>
            <a:off x="0" y="1230177"/>
            <a:ext cx="1219200"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txBody>
          <a:bodyPr wrap="square" rtlCol="0">
            <a:spAutoFit/>
          </a:bodyPr>
          <a:lstStyle/>
          <a:p>
            <a:r>
              <a:rPr lang="en-GB" sz="1400" b="1" dirty="0" smtClean="0">
                <a:latin typeface="Arial Narrow" pitchFamily="34" charset="0"/>
              </a:rPr>
              <a:t>Performance</a:t>
            </a:r>
            <a:endParaRPr lang="en-US" sz="1400" b="1" dirty="0"/>
          </a:p>
        </p:txBody>
      </p:sp>
      <p:sp>
        <p:nvSpPr>
          <p:cNvPr id="8" name="TextBox 7"/>
          <p:cNvSpPr txBox="1"/>
          <p:nvPr/>
        </p:nvSpPr>
        <p:spPr>
          <a:xfrm>
            <a:off x="467544" y="1735867"/>
            <a:ext cx="1078227" cy="36933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chemeClr val="tx1"/>
            </a:solidFill>
          </a:ln>
        </p:spPr>
        <p:txBody>
          <a:bodyPr wrap="square" rtlCol="0">
            <a:spAutoFit/>
          </a:bodyPr>
          <a:lstStyle/>
          <a:p>
            <a:r>
              <a:rPr lang="en-GB" b="1" dirty="0" smtClean="0">
                <a:latin typeface="Arial Narrow" pitchFamily="34" charset="0"/>
              </a:rPr>
              <a:t>Features</a:t>
            </a:r>
            <a:endParaRPr lang="en-US" b="1" dirty="0"/>
          </a:p>
        </p:txBody>
      </p:sp>
      <p:sp>
        <p:nvSpPr>
          <p:cNvPr id="9" name="TextBox 8"/>
          <p:cNvSpPr txBox="1"/>
          <p:nvPr/>
        </p:nvSpPr>
        <p:spPr>
          <a:xfrm>
            <a:off x="1006657" y="2275205"/>
            <a:ext cx="1072514" cy="369332"/>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a:ln>
            <a:solidFill>
              <a:schemeClr val="tx1"/>
            </a:solidFill>
          </a:ln>
        </p:spPr>
        <p:txBody>
          <a:bodyPr wrap="square" rtlCol="0">
            <a:spAutoFit/>
          </a:bodyPr>
          <a:lstStyle/>
          <a:p>
            <a:r>
              <a:rPr lang="en-GB" b="1" dirty="0" smtClean="0">
                <a:latin typeface="Arial Narrow" pitchFamily="34" charset="0"/>
              </a:rPr>
              <a:t>Reliabilit</a:t>
            </a:r>
            <a:r>
              <a:rPr lang="en-GB" sz="1600" b="1" i="1" dirty="0" smtClean="0">
                <a:latin typeface="Arial Narrow" pitchFamily="34" charset="0"/>
              </a:rPr>
              <a:t>y</a:t>
            </a:r>
            <a:endParaRPr lang="en-US" sz="1600" b="1" i="1" dirty="0"/>
          </a:p>
        </p:txBody>
      </p:sp>
      <p:sp>
        <p:nvSpPr>
          <p:cNvPr id="10" name="TextBox 9"/>
          <p:cNvSpPr txBox="1"/>
          <p:nvPr/>
        </p:nvSpPr>
        <p:spPr>
          <a:xfrm>
            <a:off x="1403648" y="2758197"/>
            <a:ext cx="1475623" cy="36933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solidFill>
              <a:schemeClr val="tx1"/>
            </a:solidFill>
          </a:ln>
        </p:spPr>
        <p:txBody>
          <a:bodyPr wrap="square" rtlCol="0">
            <a:spAutoFit/>
          </a:bodyPr>
          <a:lstStyle/>
          <a:p>
            <a:r>
              <a:rPr lang="en-GB" b="1" dirty="0" smtClean="0">
                <a:latin typeface="Arial Narrow" pitchFamily="34" charset="0"/>
              </a:rPr>
              <a:t>Conformance</a:t>
            </a:r>
            <a:endParaRPr lang="en-US" b="1" dirty="0"/>
          </a:p>
        </p:txBody>
      </p:sp>
      <p:sp>
        <p:nvSpPr>
          <p:cNvPr id="11" name="TextBox 10"/>
          <p:cNvSpPr txBox="1"/>
          <p:nvPr/>
        </p:nvSpPr>
        <p:spPr>
          <a:xfrm>
            <a:off x="2231571" y="3274720"/>
            <a:ext cx="1066800"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a:solidFill>
              <a:schemeClr val="accent6">
                <a:lumMod val="60000"/>
                <a:lumOff val="40000"/>
              </a:schemeClr>
            </a:solidFill>
          </a:ln>
        </p:spPr>
        <p:txBody>
          <a:bodyPr wrap="square" rtlCol="0">
            <a:spAutoFit/>
          </a:bodyPr>
          <a:lstStyle/>
          <a:p>
            <a:r>
              <a:rPr lang="en-GB" b="1" dirty="0" smtClean="0">
                <a:latin typeface="Arial Narrow" pitchFamily="34" charset="0"/>
              </a:rPr>
              <a:t>Durability</a:t>
            </a:r>
            <a:endParaRPr lang="en-US" b="1" dirty="0"/>
          </a:p>
        </p:txBody>
      </p:sp>
      <p:sp>
        <p:nvSpPr>
          <p:cNvPr id="12" name="TextBox 11"/>
          <p:cNvSpPr txBox="1"/>
          <p:nvPr/>
        </p:nvSpPr>
        <p:spPr>
          <a:xfrm>
            <a:off x="2627784" y="3936346"/>
            <a:ext cx="1468872" cy="369332"/>
          </a:xfrm>
          <a:prstGeom prst="rect">
            <a:avLst/>
          </a:prstGeom>
          <a:solidFill>
            <a:schemeClr val="bg1">
              <a:lumMod val="65000"/>
            </a:schemeClr>
          </a:solidFill>
          <a:ln>
            <a:solidFill>
              <a:schemeClr val="tx1"/>
            </a:solidFill>
          </a:ln>
        </p:spPr>
        <p:txBody>
          <a:bodyPr wrap="square" rtlCol="0">
            <a:spAutoFit/>
          </a:bodyPr>
          <a:lstStyle/>
          <a:p>
            <a:r>
              <a:rPr lang="en-GB" b="1" dirty="0" smtClean="0">
                <a:latin typeface="Arial Narrow" pitchFamily="34" charset="0"/>
              </a:rPr>
              <a:t>Serviceability</a:t>
            </a:r>
            <a:endParaRPr lang="en-US" b="1" dirty="0"/>
          </a:p>
        </p:txBody>
      </p:sp>
      <p:sp>
        <p:nvSpPr>
          <p:cNvPr id="13" name="TextBox 12"/>
          <p:cNvSpPr txBox="1"/>
          <p:nvPr/>
        </p:nvSpPr>
        <p:spPr>
          <a:xfrm>
            <a:off x="3362220" y="4578304"/>
            <a:ext cx="1345851" cy="369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solidFill>
              <a:schemeClr val="tx1"/>
            </a:solidFill>
          </a:ln>
        </p:spPr>
        <p:txBody>
          <a:bodyPr wrap="square" rtlCol="0">
            <a:spAutoFit/>
          </a:bodyPr>
          <a:lstStyle/>
          <a:p>
            <a:r>
              <a:rPr lang="en-GB" sz="1600" b="1" i="1" dirty="0" smtClean="0">
                <a:latin typeface="Arial Narrow" pitchFamily="34" charset="0"/>
              </a:rPr>
              <a:t> </a:t>
            </a:r>
            <a:r>
              <a:rPr lang="en-GB" b="1" dirty="0" smtClean="0">
                <a:latin typeface="Arial Narrow" pitchFamily="34" charset="0"/>
              </a:rPr>
              <a:t>Aesthetics</a:t>
            </a:r>
            <a:endParaRPr lang="en-US" b="1" dirty="0"/>
          </a:p>
        </p:txBody>
      </p:sp>
      <p:sp>
        <p:nvSpPr>
          <p:cNvPr id="14" name="TextBox 13"/>
          <p:cNvSpPr txBox="1"/>
          <p:nvPr/>
        </p:nvSpPr>
        <p:spPr>
          <a:xfrm>
            <a:off x="3992335" y="5161775"/>
            <a:ext cx="1965215" cy="369332"/>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50000" t="50000" r="50000" b="50000"/>
            </a:path>
            <a:tileRect/>
          </a:gradFill>
          <a:ln>
            <a:solidFill>
              <a:schemeClr val="tx1"/>
            </a:solidFill>
          </a:ln>
        </p:spPr>
        <p:txBody>
          <a:bodyPr wrap="square" rtlCol="0">
            <a:spAutoFit/>
          </a:bodyPr>
          <a:lstStyle/>
          <a:p>
            <a:r>
              <a:rPr lang="en-GB" b="1" dirty="0" smtClean="0">
                <a:latin typeface="Arial Narrow" pitchFamily="34" charset="0"/>
              </a:rPr>
              <a:t>Perceived quality</a:t>
            </a:r>
            <a:endParaRPr lang="en-US" b="1" dirty="0"/>
          </a:p>
        </p:txBody>
      </p:sp>
      <p:sp>
        <p:nvSpPr>
          <p:cNvPr id="16" name="Rectangle 15"/>
          <p:cNvSpPr/>
          <p:nvPr/>
        </p:nvSpPr>
        <p:spPr>
          <a:xfrm>
            <a:off x="1325335" y="1230177"/>
            <a:ext cx="5334000" cy="400110"/>
          </a:xfrm>
          <a:prstGeom prst="rect">
            <a:avLst/>
          </a:prstGeom>
        </p:spPr>
        <p:txBody>
          <a:bodyPr wrap="square">
            <a:spAutoFit/>
          </a:bodyPr>
          <a:lstStyle/>
          <a:p>
            <a:r>
              <a:rPr lang="en-GB" sz="2000" b="1" dirty="0" smtClean="0">
                <a:latin typeface="Arial Narrow" pitchFamily="34" charset="0"/>
              </a:rPr>
              <a:t>the measurable primary operating characteristics</a:t>
            </a:r>
            <a:endParaRPr lang="en-US" sz="2000" b="1" dirty="0"/>
          </a:p>
        </p:txBody>
      </p:sp>
      <p:sp>
        <p:nvSpPr>
          <p:cNvPr id="17" name="Rectangle 16"/>
          <p:cNvSpPr/>
          <p:nvPr/>
        </p:nvSpPr>
        <p:spPr>
          <a:xfrm>
            <a:off x="1676400" y="1708274"/>
            <a:ext cx="7315200" cy="400110"/>
          </a:xfrm>
          <a:prstGeom prst="rect">
            <a:avLst/>
          </a:prstGeom>
        </p:spPr>
        <p:txBody>
          <a:bodyPr wrap="square">
            <a:spAutoFit/>
          </a:bodyPr>
          <a:lstStyle/>
          <a:p>
            <a:r>
              <a:rPr lang="en-GB" sz="2000" b="1" dirty="0" smtClean="0">
                <a:latin typeface="Arial Narrow" pitchFamily="34" charset="0"/>
              </a:rPr>
              <a:t>secondary characteristics that enhance appeal to customers</a:t>
            </a:r>
            <a:endParaRPr lang="en-US" sz="2000" b="1" dirty="0"/>
          </a:p>
        </p:txBody>
      </p:sp>
      <p:sp>
        <p:nvSpPr>
          <p:cNvPr id="18" name="Rectangle 17"/>
          <p:cNvSpPr/>
          <p:nvPr/>
        </p:nvSpPr>
        <p:spPr>
          <a:xfrm>
            <a:off x="2298881" y="2297276"/>
            <a:ext cx="6845119" cy="400110"/>
          </a:xfrm>
          <a:prstGeom prst="rect">
            <a:avLst/>
          </a:prstGeom>
        </p:spPr>
        <p:txBody>
          <a:bodyPr wrap="square">
            <a:spAutoFit/>
          </a:bodyPr>
          <a:lstStyle/>
          <a:p>
            <a:r>
              <a:rPr lang="en-GB" sz="2000" b="1" dirty="0" smtClean="0">
                <a:latin typeface="Arial Narrow" pitchFamily="34" charset="0"/>
              </a:rPr>
              <a:t>the frequency of functional period without failure</a:t>
            </a:r>
            <a:endParaRPr lang="en-US" sz="2000" b="1" dirty="0"/>
          </a:p>
        </p:txBody>
      </p:sp>
      <p:sp>
        <p:nvSpPr>
          <p:cNvPr id="19" name="Rectangle 18"/>
          <p:cNvSpPr/>
          <p:nvPr/>
        </p:nvSpPr>
        <p:spPr>
          <a:xfrm>
            <a:off x="2971800" y="2758197"/>
            <a:ext cx="6172200" cy="400110"/>
          </a:xfrm>
          <a:prstGeom prst="rect">
            <a:avLst/>
          </a:prstGeom>
        </p:spPr>
        <p:txBody>
          <a:bodyPr wrap="square">
            <a:spAutoFit/>
          </a:bodyPr>
          <a:lstStyle/>
          <a:p>
            <a:r>
              <a:rPr lang="en-GB" sz="2000" b="1" dirty="0" smtClean="0">
                <a:latin typeface="Arial Narrow" pitchFamily="34" charset="0"/>
              </a:rPr>
              <a:t>match with pre-established standards or specifications</a:t>
            </a:r>
            <a:endParaRPr lang="en-US" sz="2000" b="1" dirty="0"/>
          </a:p>
        </p:txBody>
      </p:sp>
      <p:sp>
        <p:nvSpPr>
          <p:cNvPr id="20" name="Rectangle 19"/>
          <p:cNvSpPr/>
          <p:nvPr/>
        </p:nvSpPr>
        <p:spPr>
          <a:xfrm>
            <a:off x="3505200" y="3342489"/>
            <a:ext cx="5638800" cy="400110"/>
          </a:xfrm>
          <a:prstGeom prst="rect">
            <a:avLst/>
          </a:prstGeom>
        </p:spPr>
        <p:txBody>
          <a:bodyPr wrap="square">
            <a:spAutoFit/>
          </a:bodyPr>
          <a:lstStyle/>
          <a:p>
            <a:r>
              <a:rPr lang="en-GB" sz="2000" b="1" dirty="0" smtClean="0">
                <a:latin typeface="Arial Narrow" pitchFamily="34" charset="0"/>
              </a:rPr>
              <a:t>the life span before a product becomes unusable</a:t>
            </a:r>
            <a:endParaRPr lang="en-US" sz="2000" b="1" dirty="0"/>
          </a:p>
        </p:txBody>
      </p:sp>
      <p:sp>
        <p:nvSpPr>
          <p:cNvPr id="21" name="Rectangle 20"/>
          <p:cNvSpPr/>
          <p:nvPr/>
        </p:nvSpPr>
        <p:spPr>
          <a:xfrm>
            <a:off x="4174671" y="3899708"/>
            <a:ext cx="4969329" cy="707886"/>
          </a:xfrm>
          <a:prstGeom prst="rect">
            <a:avLst/>
          </a:prstGeom>
        </p:spPr>
        <p:txBody>
          <a:bodyPr wrap="square">
            <a:spAutoFit/>
          </a:bodyPr>
          <a:lstStyle/>
          <a:p>
            <a:r>
              <a:rPr lang="en-GB" sz="2000" b="1" dirty="0" smtClean="0">
                <a:latin typeface="Arial Narrow" pitchFamily="34" charset="0"/>
              </a:rPr>
              <a:t>maintenance ease or  competence and speed of repair</a:t>
            </a:r>
            <a:endParaRPr lang="en-US" sz="2000" b="1" dirty="0"/>
          </a:p>
        </p:txBody>
      </p:sp>
      <p:sp>
        <p:nvSpPr>
          <p:cNvPr id="22" name="Rectangle 21"/>
          <p:cNvSpPr/>
          <p:nvPr/>
        </p:nvSpPr>
        <p:spPr>
          <a:xfrm>
            <a:off x="4838700" y="4424416"/>
            <a:ext cx="4305300" cy="707886"/>
          </a:xfrm>
          <a:prstGeom prst="rect">
            <a:avLst/>
          </a:prstGeom>
        </p:spPr>
        <p:txBody>
          <a:bodyPr wrap="square">
            <a:spAutoFit/>
          </a:bodyPr>
          <a:lstStyle/>
          <a:p>
            <a:r>
              <a:rPr lang="en-GB" sz="2000" b="1" dirty="0" smtClean="0">
                <a:latin typeface="Arial Narrow" pitchFamily="34" charset="0"/>
              </a:rPr>
              <a:t>appearance of fitness and finishes to the sense organs;</a:t>
            </a:r>
            <a:endParaRPr lang="en-US" sz="2000" b="1" dirty="0"/>
          </a:p>
        </p:txBody>
      </p:sp>
      <p:sp>
        <p:nvSpPr>
          <p:cNvPr id="24" name="Rectangle 23"/>
          <p:cNvSpPr/>
          <p:nvPr/>
        </p:nvSpPr>
        <p:spPr>
          <a:xfrm>
            <a:off x="6057900" y="5107033"/>
            <a:ext cx="2844922" cy="707886"/>
          </a:xfrm>
          <a:prstGeom prst="rect">
            <a:avLst/>
          </a:prstGeom>
        </p:spPr>
        <p:txBody>
          <a:bodyPr wrap="square">
            <a:spAutoFit/>
          </a:bodyPr>
          <a:lstStyle/>
          <a:p>
            <a:r>
              <a:rPr lang="en-GB" sz="2000" b="1" dirty="0" smtClean="0">
                <a:latin typeface="Arial Narrow" pitchFamily="34" charset="0"/>
              </a:rPr>
              <a:t>reputation of; clients’ feelings and attitudes to it.</a:t>
            </a:r>
            <a:endParaRPr lang="en-US" sz="2000" b="1" dirty="0"/>
          </a:p>
        </p:txBody>
      </p:sp>
      <p:pic>
        <p:nvPicPr>
          <p:cNvPr id="23"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25" name="Picture 24"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sp>
        <p:nvSpPr>
          <p:cNvPr id="26" name="TextBox 2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924800" cy="515144"/>
          </a:xfrm>
        </p:spPr>
        <p:txBody>
          <a:bodyPr>
            <a:normAutofit fontScale="90000"/>
          </a:bodyPr>
          <a:lstStyle/>
          <a:p>
            <a:r>
              <a:rPr lang="en-US" sz="3200" b="1" dirty="0" smtClean="0"/>
              <a:t>For a University that has Quality</a:t>
            </a:r>
            <a:endParaRPr lang="en-US" sz="3200"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235903280"/>
              </p:ext>
            </p:extLst>
          </p:nvPr>
        </p:nvGraphicFramePr>
        <p:xfrm>
          <a:off x="0" y="1196752"/>
          <a:ext cx="9144000"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58057" y="29029"/>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62000"/>
            <a:ext cx="9036496" cy="457200"/>
          </a:xfrm>
        </p:spPr>
        <p:txBody>
          <a:bodyPr>
            <a:normAutofit fontScale="90000"/>
          </a:bodyPr>
          <a:lstStyle/>
          <a:p>
            <a:r>
              <a:rPr lang="en-US" sz="3200" b="1" dirty="0" smtClean="0"/>
              <a:t>PERFORMANCE OF NIGERIAN UNIVERSITIES RANKED</a:t>
            </a:r>
            <a:endParaRPr lang="en-US" sz="3200" dirty="0"/>
          </a:p>
        </p:txBody>
      </p:sp>
      <p:pic>
        <p:nvPicPr>
          <p:cNvPr id="4"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graphicFrame>
        <p:nvGraphicFramePr>
          <p:cNvPr id="10" name="Content Placeholder 9"/>
          <p:cNvGraphicFramePr>
            <a:graphicFrameLocks noGrp="1"/>
          </p:cNvGraphicFramePr>
          <p:nvPr>
            <p:ph idx="1"/>
            <p:extLst>
              <p:ext uri="{D42A27DB-BD31-4B8C-83A1-F6EECF244321}">
                <p14:modId xmlns="" xmlns:p14="http://schemas.microsoft.com/office/powerpoint/2010/main" val="2647986762"/>
              </p:ext>
            </p:extLst>
          </p:nvPr>
        </p:nvGraphicFramePr>
        <p:xfrm>
          <a:off x="107504" y="1412776"/>
          <a:ext cx="8928992" cy="54452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2069472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001000" cy="587152"/>
          </a:xfrm>
        </p:spPr>
        <p:txBody>
          <a:bodyPr>
            <a:normAutofit/>
          </a:bodyPr>
          <a:lstStyle/>
          <a:p>
            <a:r>
              <a:rPr lang="en-GB" sz="2800" b="1" dirty="0" smtClean="0"/>
              <a:t>Performance of Nigerian Universities Contd.</a:t>
            </a:r>
            <a:endParaRPr lang="en-US" sz="2800" b="1"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897430280"/>
              </p:ext>
            </p:extLst>
          </p:nvPr>
        </p:nvGraphicFramePr>
        <p:xfrm>
          <a:off x="0" y="1371600"/>
          <a:ext cx="9144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pic>
        <p:nvPicPr>
          <p:cNvPr id="3075" name="Picture 3"/>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0" y="1196752"/>
            <a:ext cx="2915816" cy="4608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704088"/>
            <a:ext cx="7211144" cy="564672"/>
          </a:xfrm>
        </p:spPr>
        <p:txBody>
          <a:bodyPr>
            <a:normAutofit fontScale="90000"/>
          </a:bodyPr>
          <a:lstStyle/>
          <a:p>
            <a:r>
              <a:rPr lang="en-US" b="1" dirty="0" smtClean="0"/>
              <a:t>SEQUENCE</a:t>
            </a:r>
            <a:endParaRPr lang="en-US" b="1" dirty="0"/>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3718345647"/>
              </p:ext>
            </p:extLst>
          </p:nvPr>
        </p:nvGraphicFramePr>
        <p:xfrm>
          <a:off x="0" y="1340768"/>
          <a:ext cx="9144000"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23794"/>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23794"/>
            <a:ext cx="761999" cy="762000"/>
          </a:xfrm>
          <a:prstGeom prst="rect">
            <a:avLst/>
          </a:prstGeom>
          <a:noFill/>
          <a:ln w="9525">
            <a:noFill/>
            <a:miter lim="800000"/>
            <a:headEnd/>
            <a:tailEnd/>
          </a:ln>
        </p:spPr>
      </p:pic>
      <p:sp>
        <p:nvSpPr>
          <p:cNvPr id="6" name="TextBox 5"/>
          <p:cNvSpPr txBox="1"/>
          <p:nvPr/>
        </p:nvSpPr>
        <p:spPr>
          <a:xfrm>
            <a:off x="4038600" y="328594"/>
            <a:ext cx="867545" cy="369332"/>
          </a:xfrm>
          <a:prstGeom prst="rect">
            <a:avLst/>
          </a:prstGeom>
          <a:noFill/>
        </p:spPr>
        <p:txBody>
          <a:bodyPr wrap="none" rtlCol="0">
            <a:spAutoFit/>
          </a:bodyPr>
          <a:lstStyle/>
          <a:p>
            <a:r>
              <a:rPr lang="en-GB" dirty="0" smtClean="0">
                <a:latin typeface="Albertus Extra Bold" pitchFamily="34" charset="0"/>
              </a:rPr>
              <a:t>NAEC</a:t>
            </a:r>
            <a:endParaRPr lang="en-GB" dirty="0">
              <a:latin typeface="Albertus Extra Bol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001000" cy="609600"/>
          </a:xfrm>
        </p:spPr>
        <p:txBody>
          <a:bodyPr>
            <a:normAutofit/>
          </a:bodyPr>
          <a:lstStyle/>
          <a:p>
            <a:r>
              <a:rPr lang="en-GB" sz="2800" b="1" i="1" dirty="0" smtClean="0"/>
              <a:t>Performance of Nigerian Universities Contd.</a:t>
            </a:r>
            <a:endParaRPr lang="en-US" sz="2800" i="1" dirty="0"/>
          </a:p>
        </p:txBody>
      </p:sp>
      <p:graphicFrame>
        <p:nvGraphicFramePr>
          <p:cNvPr id="13" name="Content Placeholder 12"/>
          <p:cNvGraphicFramePr>
            <a:graphicFrameLocks noGrp="1"/>
          </p:cNvGraphicFramePr>
          <p:nvPr>
            <p:ph idx="1"/>
            <p:extLst>
              <p:ext uri="{D42A27DB-BD31-4B8C-83A1-F6EECF244321}">
                <p14:modId xmlns="" xmlns:p14="http://schemas.microsoft.com/office/powerpoint/2010/main" val="3161912065"/>
              </p:ext>
            </p:extLst>
          </p:nvPr>
        </p:nvGraphicFramePr>
        <p:xfrm>
          <a:off x="-29029" y="1371600"/>
          <a:ext cx="9144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1796115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20656"/>
          </a:xfrm>
        </p:spPr>
        <p:txBody>
          <a:bodyPr>
            <a:noAutofit/>
          </a:bodyPr>
          <a:lstStyle/>
          <a:p>
            <a:r>
              <a:rPr lang="en-GB" sz="3200" dirty="0" smtClean="0"/>
              <a:t>Engineering Curriculum for 21 Century &amp; Beyond</a:t>
            </a:r>
            <a:endParaRPr lang="en-GB" sz="3200"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499370686"/>
              </p:ext>
            </p:extLst>
          </p:nvPr>
        </p:nvGraphicFramePr>
        <p:xfrm>
          <a:off x="0" y="1196752"/>
          <a:ext cx="9144000"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https://encrypted-tbn3.gstatic.com/images?q=tbn:ANd9GcRYbo-tXkhwUuZL9DgXDvbli313BNU0mlB5HJSqmpvKO7tcssUvh7ONqsg">
            <a:hlinkClick r:id="rId6" tgtFrame="&quot;_blank&quot;"/>
          </p:cNvPr>
          <p:cNvPicPr/>
          <p:nvPr/>
        </p:nvPicPr>
        <p:blipFill>
          <a:blip r:embed="rId7" cstate="print"/>
          <a:srcRect/>
          <a:stretch>
            <a:fillRect/>
          </a:stretch>
        </p:blipFill>
        <p:spPr bwMode="auto">
          <a:xfrm>
            <a:off x="8382001" y="0"/>
            <a:ext cx="761999" cy="762000"/>
          </a:xfrm>
          <a:prstGeom prst="rect">
            <a:avLst/>
          </a:prstGeom>
          <a:noFill/>
          <a:ln w="9525">
            <a:noFill/>
            <a:miter lim="800000"/>
            <a:headEnd/>
            <a:tailEnd/>
          </a:ln>
        </p:spPr>
      </p:pic>
      <p:pic>
        <p:nvPicPr>
          <p:cNvPr id="8" name="il_fi" descr="http://flagspot.net/images/n/ng).gif"/>
          <p:cNvPicPr/>
          <p:nvPr/>
        </p:nvPicPr>
        <p:blipFill>
          <a:blip r:embed="rId8" cstate="print"/>
          <a:srcRect/>
          <a:stretch>
            <a:fillRect/>
          </a:stretch>
        </p:blipFill>
        <p:spPr bwMode="auto">
          <a:xfrm>
            <a:off x="0" y="0"/>
            <a:ext cx="762000" cy="762000"/>
          </a:xfrm>
          <a:prstGeom prst="rect">
            <a:avLst/>
          </a:prstGeom>
          <a:noFill/>
          <a:ln w="9525">
            <a:noFill/>
            <a:miter lim="800000"/>
            <a:headEnd/>
            <a:tailEnd/>
          </a:ln>
        </p:spPr>
      </p:pic>
      <p:sp>
        <p:nvSpPr>
          <p:cNvPr id="9" name="TextBox 8"/>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70282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r>
              <a:rPr lang="en-GB" dirty="0" smtClean="0"/>
              <a:t>Aeronautical Engineering  </a:t>
            </a:r>
            <a:endParaRPr lang="en-GB" dirty="0"/>
          </a:p>
        </p:txBody>
      </p:sp>
      <p:sp>
        <p:nvSpPr>
          <p:cNvPr id="3" name="Content Placeholder 2"/>
          <p:cNvSpPr>
            <a:spLocks noGrp="1"/>
          </p:cNvSpPr>
          <p:nvPr>
            <p:ph idx="1"/>
          </p:nvPr>
        </p:nvSpPr>
        <p:spPr>
          <a:xfrm>
            <a:off x="0" y="1340768"/>
            <a:ext cx="9144000" cy="5517232"/>
          </a:xfrm>
          <a:solidFill>
            <a:srgbClr val="C00000"/>
          </a:solidFill>
        </p:spPr>
        <p:txBody>
          <a:bodyPr>
            <a:normAutofit fontScale="85000" lnSpcReduction="10000"/>
          </a:bodyPr>
          <a:lstStyle/>
          <a:p>
            <a:r>
              <a:rPr lang="en-GB" b="1" dirty="0">
                <a:solidFill>
                  <a:schemeClr val="bg1"/>
                </a:solidFill>
              </a:rPr>
              <a:t>Alaska</a:t>
            </a:r>
            <a:r>
              <a:rPr lang="en-GB" dirty="0">
                <a:solidFill>
                  <a:schemeClr val="bg1"/>
                </a:solidFill>
              </a:rPr>
              <a:t> </a:t>
            </a:r>
            <a:r>
              <a:rPr lang="en-GB" dirty="0" smtClean="0">
                <a:solidFill>
                  <a:schemeClr val="bg1"/>
                </a:solidFill>
              </a:rPr>
              <a:t>alone successfully </a:t>
            </a:r>
            <a:r>
              <a:rPr lang="en-GB" dirty="0">
                <a:solidFill>
                  <a:schemeClr val="bg1"/>
                </a:solidFill>
              </a:rPr>
              <a:t>trained </a:t>
            </a:r>
            <a:r>
              <a:rPr lang="en-GB" b="1" dirty="0">
                <a:solidFill>
                  <a:schemeClr val="bg1"/>
                </a:solidFill>
              </a:rPr>
              <a:t>8,550</a:t>
            </a:r>
            <a:r>
              <a:rPr lang="en-GB" dirty="0">
                <a:solidFill>
                  <a:schemeClr val="bg1"/>
                </a:solidFill>
              </a:rPr>
              <a:t> of her 663,661 population to become professional pilots, which is </a:t>
            </a:r>
            <a:r>
              <a:rPr lang="en-GB" dirty="0" smtClean="0">
                <a:solidFill>
                  <a:schemeClr val="bg1"/>
                </a:solidFill>
              </a:rPr>
              <a:t>one pilot in every 77 </a:t>
            </a:r>
            <a:r>
              <a:rPr lang="en-GB" dirty="0">
                <a:solidFill>
                  <a:schemeClr val="bg1"/>
                </a:solidFill>
              </a:rPr>
              <a:t>citizens (U.S. Federal Aviation Administration, 2005</a:t>
            </a:r>
            <a:r>
              <a:rPr lang="en-GB" dirty="0" smtClean="0">
                <a:solidFill>
                  <a:schemeClr val="bg1"/>
                </a:solidFill>
              </a:rPr>
              <a:t>). What is Nigeria doing in this regard when our universities do not even have such programs?</a:t>
            </a:r>
          </a:p>
          <a:p>
            <a:endParaRPr lang="en-GB" dirty="0" smtClean="0">
              <a:solidFill>
                <a:schemeClr val="bg1"/>
              </a:solidFill>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r>
              <a:rPr lang="en-GB" dirty="0" smtClean="0">
                <a:solidFill>
                  <a:schemeClr val="bg1"/>
                </a:solidFill>
              </a:rPr>
              <a:t>Alaska </a:t>
            </a:r>
            <a:r>
              <a:rPr lang="en-GB" dirty="0">
                <a:solidFill>
                  <a:schemeClr val="bg1"/>
                </a:solidFill>
              </a:rPr>
              <a:t>airlines Boeing 737 </a:t>
            </a:r>
            <a:r>
              <a:rPr lang="en-GB" dirty="0" smtClean="0">
                <a:solidFill>
                  <a:schemeClr val="bg1"/>
                </a:solidFill>
              </a:rPr>
              <a:t>airliner </a:t>
            </a:r>
            <a:endParaRPr lang="en-GB" dirty="0">
              <a:solidFill>
                <a:schemeClr val="bg1"/>
              </a:solidFill>
            </a:endParaRPr>
          </a:p>
        </p:txBody>
      </p:sp>
      <p:pic>
        <p:nvPicPr>
          <p:cNvPr id="4" name="Picture 3" descr="https://encrypted-tbn3.gstatic.com/images?q=tbn:ANd9GcRYbo-tXkhwUuZL9DgXDvbli313BNU0mlB5HJSqmpvKO7tcssUvh7ONqsg">
            <a:hlinkClick r:id="rId2" tgtFrame="&quot;_blank&quot;"/>
          </p:cNvPr>
          <p:cNvPicPr/>
          <p:nvPr/>
        </p:nvPicPr>
        <p:blipFill>
          <a:blip r:embed="rId3" cstate="print"/>
          <a:srcRect/>
          <a:stretch>
            <a:fillRect/>
          </a:stretch>
        </p:blipFill>
        <p:spPr bwMode="auto">
          <a:xfrm>
            <a:off x="8382001" y="0"/>
            <a:ext cx="761999" cy="762000"/>
          </a:xfrm>
          <a:prstGeom prst="rect">
            <a:avLst/>
          </a:prstGeom>
          <a:noFill/>
          <a:ln w="9525">
            <a:noFill/>
            <a:miter lim="800000"/>
            <a:headEnd/>
            <a:tailEnd/>
          </a:ln>
        </p:spPr>
      </p:pic>
      <p:pic>
        <p:nvPicPr>
          <p:cNvPr id="5" name="Picture 4"/>
          <p:cNvPicPr/>
          <p:nvPr/>
        </p:nvPicPr>
        <p:blipFill>
          <a:blip r:embed="rId4">
            <a:extLst>
              <a:ext uri="{28A0092B-C50C-407E-A947-70E740481C1C}">
                <a14:useLocalDpi xmlns="" xmlns:a14="http://schemas.microsoft.com/office/drawing/2010/main" val="0"/>
              </a:ext>
            </a:extLst>
          </a:blip>
          <a:srcRect t="13329" b="12334"/>
          <a:stretch>
            <a:fillRect/>
          </a:stretch>
        </p:blipFill>
        <p:spPr bwMode="auto">
          <a:xfrm>
            <a:off x="395536" y="2739072"/>
            <a:ext cx="8496944" cy="3426232"/>
          </a:xfrm>
          <a:prstGeom prst="rect">
            <a:avLst/>
          </a:prstGeom>
          <a:noFill/>
          <a:ln>
            <a:noFill/>
          </a:ln>
        </p:spPr>
      </p:pic>
      <p:pic>
        <p:nvPicPr>
          <p:cNvPr id="6" name="il_fi" descr="http://flagspot.net/images/n/ng).gif"/>
          <p:cNvPicPr/>
          <p:nvPr/>
        </p:nvPicPr>
        <p:blipFill>
          <a:blip r:embed="rId5" cstate="print"/>
          <a:srcRect/>
          <a:stretch>
            <a:fillRect/>
          </a:stretch>
        </p:blipFill>
        <p:spPr bwMode="auto">
          <a:xfrm>
            <a:off x="0" y="0"/>
            <a:ext cx="762000" cy="762000"/>
          </a:xfrm>
          <a:prstGeom prst="rect">
            <a:avLst/>
          </a:prstGeom>
          <a:noFill/>
          <a:ln w="9525">
            <a:noFill/>
            <a:miter lim="800000"/>
            <a:headEnd/>
            <a:tailEnd/>
          </a:ln>
        </p:spPr>
      </p:pic>
      <p:sp>
        <p:nvSpPr>
          <p:cNvPr id="7" name="TextBox 6"/>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1049283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001000" cy="609600"/>
          </a:xfrm>
        </p:spPr>
        <p:txBody>
          <a:bodyPr>
            <a:normAutofit/>
          </a:bodyPr>
          <a:lstStyle/>
          <a:p>
            <a:r>
              <a:rPr lang="en-GB" sz="2800" b="1" dirty="0" smtClean="0"/>
              <a:t>Performance of Nigerian Universities Contd.</a:t>
            </a:r>
            <a:endParaRPr lang="en-US" sz="2800"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3698202673"/>
              </p:ext>
            </p:extLst>
          </p:nvPr>
        </p:nvGraphicFramePr>
        <p:xfrm>
          <a:off x="0" y="1371600"/>
          <a:ext cx="9144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1707029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001000" cy="515144"/>
          </a:xfrm>
        </p:spPr>
        <p:txBody>
          <a:bodyPr>
            <a:normAutofit/>
          </a:bodyPr>
          <a:lstStyle/>
          <a:p>
            <a:r>
              <a:rPr lang="en-GB" sz="2800" b="1" dirty="0" smtClean="0"/>
              <a:t>FEATURES OF NIGERIAN UNIVERSITIES </a:t>
            </a:r>
            <a:endParaRPr lang="en-US" sz="2800" dirty="0"/>
          </a:p>
        </p:txBody>
      </p:sp>
      <p:sp>
        <p:nvSpPr>
          <p:cNvPr id="3" name="Content Placeholder 2"/>
          <p:cNvSpPr>
            <a:spLocks noGrp="1"/>
          </p:cNvSpPr>
          <p:nvPr>
            <p:ph idx="1"/>
          </p:nvPr>
        </p:nvSpPr>
        <p:spPr>
          <a:xfrm>
            <a:off x="0" y="1196752"/>
            <a:ext cx="9144000" cy="5661248"/>
          </a:xfrm>
        </p:spPr>
        <p:txBody>
          <a:bodyPr>
            <a:normAutofit fontScale="92500"/>
          </a:bodyPr>
          <a:lstStyle/>
          <a:p>
            <a:pPr algn="just">
              <a:buFont typeface="Wingdings" pitchFamily="2" charset="2"/>
              <a:buChar char="Ø"/>
            </a:pPr>
            <a:r>
              <a:rPr lang="en-GB" sz="2800" dirty="0"/>
              <a:t>Features </a:t>
            </a:r>
            <a:r>
              <a:rPr lang="en-GB" sz="2800" dirty="0" smtClean="0"/>
              <a:t>play complementary role to </a:t>
            </a:r>
            <a:r>
              <a:rPr lang="en-GB" sz="2800" dirty="0"/>
              <a:t>the </a:t>
            </a:r>
            <a:r>
              <a:rPr lang="en-GB" sz="2800" dirty="0" smtClean="0"/>
              <a:t>primary </a:t>
            </a:r>
            <a:r>
              <a:rPr lang="en-GB" sz="2800" dirty="0"/>
              <a:t>functions of a product</a:t>
            </a:r>
            <a:r>
              <a:rPr lang="en-GB" sz="2800" dirty="0" smtClean="0"/>
              <a:t>. </a:t>
            </a:r>
            <a:r>
              <a:rPr lang="en-GB" sz="2800" dirty="0"/>
              <a:t>In the long past, features in Nigerian </a:t>
            </a:r>
            <a:r>
              <a:rPr lang="en-GB" sz="2800" dirty="0" smtClean="0"/>
              <a:t>universities </a:t>
            </a:r>
            <a:r>
              <a:rPr lang="en-GB" sz="2800" dirty="0"/>
              <a:t>were free food with fruits, free laundry services</a:t>
            </a:r>
            <a:r>
              <a:rPr lang="en-GB" sz="2800" dirty="0" smtClean="0"/>
              <a:t>, well equip laboratories, free </a:t>
            </a:r>
            <a:r>
              <a:rPr lang="en-GB" sz="2800" dirty="0"/>
              <a:t>hostel accommodation to the undergraduates as well as employment opportunities that were readily </a:t>
            </a:r>
            <a:r>
              <a:rPr lang="en-GB" sz="2800" dirty="0" smtClean="0"/>
              <a:t>awaiting </a:t>
            </a:r>
            <a:r>
              <a:rPr lang="en-GB" sz="2800" dirty="0"/>
              <a:t>them on graduation. </a:t>
            </a:r>
            <a:endParaRPr lang="en-GB" sz="2800" dirty="0" smtClean="0"/>
          </a:p>
          <a:p>
            <a:pPr algn="just">
              <a:buFont typeface="Wingdings" pitchFamily="2" charset="2"/>
              <a:buChar char="Ø"/>
            </a:pPr>
            <a:r>
              <a:rPr lang="en-GB" sz="2800" dirty="0" smtClean="0"/>
              <a:t>For over two decades </a:t>
            </a:r>
            <a:r>
              <a:rPr lang="en-GB" sz="2800" dirty="0"/>
              <a:t>now, all these have ended. </a:t>
            </a:r>
            <a:endParaRPr lang="en-GB" sz="2800" dirty="0" smtClean="0"/>
          </a:p>
          <a:p>
            <a:pPr algn="just">
              <a:buFont typeface="Wingdings" pitchFamily="2" charset="2"/>
              <a:buChar char="Ø"/>
            </a:pPr>
            <a:r>
              <a:rPr lang="en-GB" sz="2800" dirty="0" smtClean="0"/>
              <a:t>Students </a:t>
            </a:r>
            <a:r>
              <a:rPr lang="en-GB" sz="2800" dirty="0"/>
              <a:t>are now subjected to excruciating feeding arrangements like </a:t>
            </a:r>
            <a:endParaRPr lang="en-GB" sz="2800" dirty="0" smtClean="0"/>
          </a:p>
          <a:p>
            <a:pPr algn="just">
              <a:buFont typeface="Wingdings" pitchFamily="2" charset="2"/>
              <a:buChar char="Ø"/>
            </a:pPr>
            <a:r>
              <a:rPr lang="en-GB" sz="2800" b="1" dirty="0" smtClean="0">
                <a:solidFill>
                  <a:srgbClr val="FFC000"/>
                </a:solidFill>
              </a:rPr>
              <a:t>O – O – Water; O </a:t>
            </a:r>
            <a:r>
              <a:rPr lang="en-GB" sz="2800" b="1" dirty="0">
                <a:solidFill>
                  <a:srgbClr val="FFC000"/>
                </a:solidFill>
              </a:rPr>
              <a:t>– O – </a:t>
            </a:r>
            <a:r>
              <a:rPr lang="en-GB" sz="2800" b="1" dirty="0" smtClean="0">
                <a:solidFill>
                  <a:srgbClr val="FFC000"/>
                </a:solidFill>
              </a:rPr>
              <a:t>Without; </a:t>
            </a:r>
            <a:r>
              <a:rPr lang="en-GB" sz="2800" b="1" dirty="0">
                <a:solidFill>
                  <a:srgbClr val="FFC000"/>
                </a:solidFill>
              </a:rPr>
              <a:t>O – O – </a:t>
            </a:r>
            <a:r>
              <a:rPr lang="en-GB" sz="2800" b="1" dirty="0" smtClean="0">
                <a:solidFill>
                  <a:srgbClr val="FFC000"/>
                </a:solidFill>
              </a:rPr>
              <a:t>One; </a:t>
            </a:r>
          </a:p>
          <a:p>
            <a:pPr algn="just">
              <a:buFont typeface="Wingdings" pitchFamily="2" charset="2"/>
              <a:buChar char="Ø"/>
            </a:pPr>
            <a:r>
              <a:rPr lang="en-GB" sz="2800" dirty="0" smtClean="0"/>
              <a:t>Paying </a:t>
            </a:r>
            <a:r>
              <a:rPr lang="en-GB" sz="2800" dirty="0"/>
              <a:t>of </a:t>
            </a:r>
            <a:r>
              <a:rPr lang="en-GB" sz="2800" b="1" dirty="0">
                <a:solidFill>
                  <a:srgbClr val="FFC000"/>
                </a:solidFill>
              </a:rPr>
              <a:t>exorbitant accommodation </a:t>
            </a:r>
            <a:r>
              <a:rPr lang="en-GB" sz="2800" b="1" dirty="0" smtClean="0">
                <a:solidFill>
                  <a:srgbClr val="FFC000"/>
                </a:solidFill>
              </a:rPr>
              <a:t>fee</a:t>
            </a:r>
            <a:r>
              <a:rPr lang="en-GB" sz="2800" dirty="0">
                <a:solidFill>
                  <a:srgbClr val="FFC000"/>
                </a:solidFill>
              </a:rPr>
              <a:t> </a:t>
            </a:r>
            <a:r>
              <a:rPr lang="en-GB" sz="2800" dirty="0" smtClean="0">
                <a:solidFill>
                  <a:srgbClr val="FFC000"/>
                </a:solidFill>
              </a:rPr>
              <a:t>to </a:t>
            </a:r>
            <a:r>
              <a:rPr lang="en-GB" sz="2800" b="1" dirty="0" smtClean="0">
                <a:solidFill>
                  <a:srgbClr val="FFC000"/>
                </a:solidFill>
              </a:rPr>
              <a:t>take </a:t>
            </a:r>
            <a:r>
              <a:rPr lang="en-GB" sz="2800" b="1" dirty="0">
                <a:solidFill>
                  <a:srgbClr val="FFC000"/>
                </a:solidFill>
              </a:rPr>
              <a:t>to village life of disregard for serious academic </a:t>
            </a:r>
            <a:r>
              <a:rPr lang="en-GB" sz="2800" b="1" dirty="0" smtClean="0">
                <a:solidFill>
                  <a:srgbClr val="FFC000"/>
                </a:solidFill>
              </a:rPr>
              <a:t>work</a:t>
            </a:r>
            <a:r>
              <a:rPr lang="en-GB" sz="2800" dirty="0" smtClean="0">
                <a:solidFill>
                  <a:srgbClr val="FFC000"/>
                </a:solidFill>
              </a:rPr>
              <a:t>;</a:t>
            </a:r>
          </a:p>
          <a:p>
            <a:pPr algn="just">
              <a:buFont typeface="Wingdings" pitchFamily="2" charset="2"/>
              <a:buChar char="Ø"/>
            </a:pPr>
            <a:r>
              <a:rPr lang="en-GB" sz="2800" dirty="0" smtClean="0">
                <a:solidFill>
                  <a:srgbClr val="FFC000"/>
                </a:solidFill>
              </a:rPr>
              <a:t> L</a:t>
            </a:r>
            <a:r>
              <a:rPr lang="en-GB" sz="2800" b="1" dirty="0" smtClean="0">
                <a:solidFill>
                  <a:srgbClr val="FFC000"/>
                </a:solidFill>
              </a:rPr>
              <a:t>ack of employment opportunities</a:t>
            </a:r>
            <a:r>
              <a:rPr lang="en-GB" sz="2800" dirty="0" smtClean="0">
                <a:solidFill>
                  <a:srgbClr val="FFC000"/>
                </a:solidFill>
              </a:rPr>
              <a:t>.</a:t>
            </a:r>
            <a:r>
              <a:rPr lang="en-GB" sz="2400" dirty="0" smtClean="0">
                <a:solidFill>
                  <a:srgbClr val="FFC000"/>
                </a:solidFill>
              </a:rPr>
              <a:t> </a:t>
            </a:r>
            <a:endParaRPr lang="en-US" sz="2000" dirty="0">
              <a:solidFill>
                <a:srgbClr val="FFC000"/>
              </a:solidFill>
            </a:endParaRPr>
          </a:p>
        </p:txBody>
      </p:sp>
      <p:pic>
        <p:nvPicPr>
          <p:cNvPr id="4"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2700818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001000" cy="609600"/>
          </a:xfrm>
        </p:spPr>
        <p:txBody>
          <a:bodyPr>
            <a:normAutofit/>
          </a:bodyPr>
          <a:lstStyle/>
          <a:p>
            <a:r>
              <a:rPr lang="en-GB" sz="2800" b="1" dirty="0" smtClean="0"/>
              <a:t>RELIABILITY OF OUR UNIVERSITY PRODUCTS</a:t>
            </a:r>
            <a:endParaRPr lang="en-US" sz="2800" dirty="0"/>
          </a:p>
        </p:txBody>
      </p:sp>
      <p:sp>
        <p:nvSpPr>
          <p:cNvPr id="3" name="Content Placeholder 2"/>
          <p:cNvSpPr>
            <a:spLocks noGrp="1"/>
          </p:cNvSpPr>
          <p:nvPr>
            <p:ph idx="1"/>
          </p:nvPr>
        </p:nvSpPr>
        <p:spPr>
          <a:xfrm>
            <a:off x="0" y="1371600"/>
            <a:ext cx="9144000" cy="5486400"/>
          </a:xfrm>
        </p:spPr>
        <p:txBody>
          <a:bodyPr>
            <a:normAutofit/>
          </a:bodyPr>
          <a:lstStyle/>
          <a:p>
            <a:pPr algn="just"/>
            <a:r>
              <a:rPr lang="en-GB" sz="2400" dirty="0"/>
              <a:t>Reliability is the consistency with which a product or service successfully performs its specified functions over the specified period of time under the specified conditions. Reliability measures require a product to be in full use for a specified period of time without malfunctioning. It is the certainty that a product will not fail within a specific time period. </a:t>
            </a:r>
            <a:endParaRPr lang="en-GB" sz="2400" dirty="0" smtClean="0"/>
          </a:p>
          <a:p>
            <a:pPr algn="just"/>
            <a:r>
              <a:rPr lang="en-GB" sz="2400" dirty="0" smtClean="0"/>
              <a:t>Reliability </a:t>
            </a:r>
            <a:r>
              <a:rPr lang="en-GB" sz="2400" dirty="0"/>
              <a:t>of Nigerian educational products is highly questionable due largely to frequent </a:t>
            </a:r>
            <a:r>
              <a:rPr lang="en-GB" sz="2400" dirty="0" smtClean="0"/>
              <a:t>strikes: </a:t>
            </a:r>
          </a:p>
          <a:p>
            <a:pPr algn="just"/>
            <a:r>
              <a:rPr lang="en-GB" sz="2400" b="1" dirty="0" smtClean="0">
                <a:solidFill>
                  <a:srgbClr val="C00000"/>
                </a:solidFill>
              </a:rPr>
              <a:t>“A </a:t>
            </a:r>
            <a:r>
              <a:rPr lang="en-GB" sz="2400" b="1" dirty="0">
                <a:solidFill>
                  <a:srgbClr val="C00000"/>
                </a:solidFill>
              </a:rPr>
              <a:t>broken product cycle culminates almost always in production of products with broken reliability” </a:t>
            </a:r>
            <a:r>
              <a:rPr lang="en-GB" sz="2400" dirty="0"/>
              <a:t>(Kpolovie 2012</a:t>
            </a:r>
            <a:r>
              <a:rPr lang="en-GB" sz="2400" dirty="0" smtClean="0"/>
              <a:t>) </a:t>
            </a:r>
          </a:p>
          <a:p>
            <a:pPr algn="just"/>
            <a:r>
              <a:rPr lang="en-GB" sz="2400" dirty="0" smtClean="0"/>
              <a:t>Unutilized knowledge </a:t>
            </a:r>
            <a:r>
              <a:rPr lang="en-GB" sz="2400" dirty="0"/>
              <a:t>and skills </a:t>
            </a:r>
            <a:r>
              <a:rPr lang="en-GB" sz="2400" dirty="0" smtClean="0"/>
              <a:t>learnt EXPIRE due </a:t>
            </a:r>
            <a:r>
              <a:rPr lang="en-GB" sz="2400" dirty="0"/>
              <a:t>to memory loss, </a:t>
            </a:r>
            <a:r>
              <a:rPr lang="en-GB" sz="2400" dirty="0" smtClean="0"/>
              <a:t>forgetting, information decay, retrieval failure, </a:t>
            </a:r>
            <a:r>
              <a:rPr lang="en-GB" sz="2400" dirty="0"/>
              <a:t>trace </a:t>
            </a:r>
            <a:r>
              <a:rPr lang="en-GB" sz="2400" dirty="0" smtClean="0"/>
              <a:t>decay. </a:t>
            </a:r>
            <a:endParaRPr lang="en-US" sz="2400" dirty="0"/>
          </a:p>
        </p:txBody>
      </p:sp>
      <p:pic>
        <p:nvPicPr>
          <p:cNvPr id="4"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2946142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98956"/>
            <a:ext cx="8001000" cy="443136"/>
          </a:xfrm>
        </p:spPr>
        <p:txBody>
          <a:bodyPr>
            <a:normAutofit fontScale="90000"/>
          </a:bodyPr>
          <a:lstStyle/>
          <a:p>
            <a:r>
              <a:rPr lang="en-GB" sz="2800" b="1" dirty="0" smtClean="0"/>
              <a:t>CONFORMANCE OF NIGERIAN EDUCATION PRODUCTS</a:t>
            </a:r>
            <a:endParaRPr lang="en-US" sz="2800" dirty="0"/>
          </a:p>
        </p:txBody>
      </p:sp>
      <p:sp>
        <p:nvSpPr>
          <p:cNvPr id="3" name="Content Placeholder 2"/>
          <p:cNvSpPr>
            <a:spLocks noGrp="1"/>
          </p:cNvSpPr>
          <p:nvPr>
            <p:ph idx="1"/>
          </p:nvPr>
        </p:nvSpPr>
        <p:spPr>
          <a:xfrm>
            <a:off x="0" y="836712"/>
            <a:ext cx="9144000" cy="6021288"/>
          </a:xfrm>
        </p:spPr>
        <p:txBody>
          <a:bodyPr>
            <a:normAutofit/>
          </a:bodyPr>
          <a:lstStyle/>
          <a:p>
            <a:pPr algn="just"/>
            <a:r>
              <a:rPr lang="en-GB" sz="2400" dirty="0"/>
              <a:t>Conformance dimension of </a:t>
            </a:r>
            <a:r>
              <a:rPr lang="en-GB" sz="2400" dirty="0" smtClean="0"/>
              <a:t>product’s </a:t>
            </a:r>
            <a:r>
              <a:rPr lang="en-GB" sz="2400" dirty="0"/>
              <a:t>quality </a:t>
            </a:r>
            <a:r>
              <a:rPr lang="en-GB" sz="2400" dirty="0" smtClean="0"/>
              <a:t>demands that </a:t>
            </a:r>
            <a:r>
              <a:rPr lang="en-GB" sz="2400" dirty="0"/>
              <a:t>the product </a:t>
            </a:r>
            <a:r>
              <a:rPr lang="en-GB" sz="2400" dirty="0" smtClean="0"/>
              <a:t>should </a:t>
            </a:r>
            <a:r>
              <a:rPr lang="en-GB" sz="2400" dirty="0"/>
              <a:t>strictly match the pre-established </a:t>
            </a:r>
            <a:r>
              <a:rPr lang="en-GB" sz="2400" dirty="0" smtClean="0"/>
              <a:t>standards. It is the </a:t>
            </a:r>
            <a:r>
              <a:rPr lang="en-GB" sz="2400" dirty="0"/>
              <a:t>extent to which both the product’s </a:t>
            </a:r>
            <a:r>
              <a:rPr lang="en-GB" sz="2400" dirty="0" smtClean="0"/>
              <a:t>design, process </a:t>
            </a:r>
            <a:r>
              <a:rPr lang="en-GB" sz="2400" dirty="0"/>
              <a:t>and operating characteristics meet the established standards of the product in line with international best practices</a:t>
            </a:r>
            <a:r>
              <a:rPr lang="en-GB" sz="2400" dirty="0" smtClean="0"/>
              <a:t>. </a:t>
            </a:r>
            <a:r>
              <a:rPr lang="en-GB" sz="2400" b="1" dirty="0" smtClean="0">
                <a:solidFill>
                  <a:srgbClr val="C00000"/>
                </a:solidFill>
              </a:rPr>
              <a:t>4,120,926 failed WAEC SSCE. The goal of free higher education for all is defeated.</a:t>
            </a:r>
          </a:p>
          <a:p>
            <a:pPr algn="just"/>
            <a:endParaRPr lang="en-US" sz="2400" dirty="0"/>
          </a:p>
        </p:txBody>
      </p:sp>
      <p:pic>
        <p:nvPicPr>
          <p:cNvPr id="4"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graphicFrame>
        <p:nvGraphicFramePr>
          <p:cNvPr id="7" name="Table 6"/>
          <p:cNvGraphicFramePr>
            <a:graphicFrameLocks noGrp="1"/>
          </p:cNvGraphicFramePr>
          <p:nvPr>
            <p:extLst>
              <p:ext uri="{D42A27DB-BD31-4B8C-83A1-F6EECF244321}">
                <p14:modId xmlns="" xmlns:p14="http://schemas.microsoft.com/office/powerpoint/2010/main" val="3110545192"/>
              </p:ext>
            </p:extLst>
          </p:nvPr>
        </p:nvGraphicFramePr>
        <p:xfrm>
          <a:off x="611560" y="3393788"/>
          <a:ext cx="7344815" cy="3345534"/>
        </p:xfrm>
        <a:graphic>
          <a:graphicData uri="http://schemas.openxmlformats.org/drawingml/2006/table">
            <a:tbl>
              <a:tblPr firstRow="1" firstCol="1" bandRow="1">
                <a:tableStyleId>{5C22544A-7EE6-4342-B048-85BDC9FD1C3A}</a:tableStyleId>
              </a:tblPr>
              <a:tblGrid>
                <a:gridCol w="946634"/>
                <a:gridCol w="1963948"/>
                <a:gridCol w="2135430"/>
                <a:gridCol w="2298803"/>
              </a:tblGrid>
              <a:tr h="935877">
                <a:tc>
                  <a:txBody>
                    <a:bodyPr/>
                    <a:lstStyle/>
                    <a:p>
                      <a:pPr algn="just">
                        <a:lnSpc>
                          <a:spcPct val="100000"/>
                        </a:lnSpc>
                        <a:spcAft>
                          <a:spcPts val="0"/>
                        </a:spcAft>
                      </a:pPr>
                      <a:r>
                        <a:rPr lang="en-GB" sz="2800" dirty="0">
                          <a:effectLst/>
                        </a:rPr>
                        <a:t>Year </a:t>
                      </a:r>
                      <a:endParaRPr lang="en-GB" sz="2800" dirty="0">
                        <a:effectLst/>
                        <a:latin typeface="Calibri"/>
                        <a:ea typeface="Calibri"/>
                        <a:cs typeface="Times New Roman"/>
                      </a:endParaRPr>
                    </a:p>
                  </a:txBody>
                  <a:tcPr marL="68580" marR="68580" marT="0" marB="0"/>
                </a:tc>
                <a:tc>
                  <a:txBody>
                    <a:bodyPr/>
                    <a:lstStyle/>
                    <a:p>
                      <a:pPr algn="just">
                        <a:lnSpc>
                          <a:spcPct val="100000"/>
                        </a:lnSpc>
                        <a:spcAft>
                          <a:spcPts val="0"/>
                        </a:spcAft>
                      </a:pPr>
                      <a:r>
                        <a:rPr lang="en-GB" sz="2400" dirty="0">
                          <a:effectLst/>
                        </a:rPr>
                        <a:t>Total candidates </a:t>
                      </a:r>
                      <a:endParaRPr lang="en-GB" sz="2400" dirty="0">
                        <a:effectLst/>
                        <a:latin typeface="Calibri"/>
                        <a:ea typeface="Calibri"/>
                        <a:cs typeface="Times New Roman"/>
                      </a:endParaRPr>
                    </a:p>
                  </a:txBody>
                  <a:tcPr marL="68580" marR="68580" marT="0" marB="0"/>
                </a:tc>
                <a:tc>
                  <a:txBody>
                    <a:bodyPr/>
                    <a:lstStyle/>
                    <a:p>
                      <a:pPr algn="just">
                        <a:lnSpc>
                          <a:spcPct val="100000"/>
                        </a:lnSpc>
                        <a:spcAft>
                          <a:spcPts val="0"/>
                        </a:spcAft>
                      </a:pPr>
                      <a:r>
                        <a:rPr lang="en-GB" sz="2400" dirty="0">
                          <a:effectLst/>
                        </a:rPr>
                        <a:t>Number of </a:t>
                      </a:r>
                      <a:r>
                        <a:rPr lang="en-GB" sz="2400" dirty="0" smtClean="0">
                          <a:effectLst/>
                        </a:rPr>
                        <a:t>5C+ME Pass</a:t>
                      </a:r>
                      <a:endParaRPr lang="en-GB" sz="2400" dirty="0">
                        <a:effectLst/>
                        <a:latin typeface="Calibri"/>
                        <a:ea typeface="Calibri"/>
                        <a:cs typeface="Times New Roman"/>
                      </a:endParaRPr>
                    </a:p>
                  </a:txBody>
                  <a:tcPr marL="68580" marR="68580" marT="0" marB="0"/>
                </a:tc>
                <a:tc>
                  <a:txBody>
                    <a:bodyPr/>
                    <a:lstStyle/>
                    <a:p>
                      <a:pPr algn="just">
                        <a:lnSpc>
                          <a:spcPct val="100000"/>
                        </a:lnSpc>
                        <a:spcAft>
                          <a:spcPts val="0"/>
                        </a:spcAft>
                      </a:pPr>
                      <a:r>
                        <a:rPr lang="en-GB" sz="2400" dirty="0">
                          <a:effectLst/>
                        </a:rPr>
                        <a:t>Percentage of </a:t>
                      </a:r>
                      <a:r>
                        <a:rPr lang="en-GB" sz="2400" dirty="0" smtClean="0">
                          <a:effectLst/>
                        </a:rPr>
                        <a:t>Pass</a:t>
                      </a:r>
                      <a:endParaRPr lang="en-GB" sz="2400" dirty="0">
                        <a:effectLst/>
                        <a:latin typeface="Calibri"/>
                        <a:ea typeface="Calibri"/>
                        <a:cs typeface="Times New Roman"/>
                      </a:endParaRPr>
                    </a:p>
                  </a:txBody>
                  <a:tcPr marL="68580" marR="68580" marT="0" marB="0"/>
                </a:tc>
              </a:tr>
              <a:tr h="935877">
                <a:tc>
                  <a:txBody>
                    <a:bodyPr/>
                    <a:lstStyle/>
                    <a:p>
                      <a:pPr algn="just">
                        <a:lnSpc>
                          <a:spcPct val="100000"/>
                        </a:lnSpc>
                        <a:spcAft>
                          <a:spcPts val="0"/>
                        </a:spcAft>
                      </a:pPr>
                      <a:r>
                        <a:rPr lang="en-GB" sz="2800" dirty="0" smtClean="0">
                          <a:effectLst/>
                        </a:rPr>
                        <a:t>2009</a:t>
                      </a:r>
                    </a:p>
                    <a:p>
                      <a:pPr algn="just">
                        <a:lnSpc>
                          <a:spcPct val="100000"/>
                        </a:lnSpc>
                        <a:spcAft>
                          <a:spcPts val="0"/>
                        </a:spcAft>
                      </a:pPr>
                      <a:r>
                        <a:rPr lang="en-GB" sz="2800" dirty="0" smtClean="0">
                          <a:effectLst/>
                        </a:rPr>
                        <a:t>2010</a:t>
                      </a:r>
                    </a:p>
                  </a:txBody>
                  <a:tcPr marL="68580" marR="68580" marT="0" marB="0"/>
                </a:tc>
                <a:tc>
                  <a:txBody>
                    <a:bodyPr/>
                    <a:lstStyle/>
                    <a:p>
                      <a:pPr algn="just">
                        <a:lnSpc>
                          <a:spcPct val="100000"/>
                        </a:lnSpc>
                        <a:spcAft>
                          <a:spcPts val="0"/>
                        </a:spcAft>
                      </a:pPr>
                      <a:r>
                        <a:rPr lang="en-GB" sz="2200" dirty="0" smtClean="0">
                          <a:effectLst/>
                        </a:rPr>
                        <a:t>1,373,009</a:t>
                      </a:r>
                    </a:p>
                    <a:p>
                      <a:pPr algn="just">
                        <a:lnSpc>
                          <a:spcPct val="100000"/>
                        </a:lnSpc>
                        <a:spcAft>
                          <a:spcPts val="0"/>
                        </a:spcAft>
                      </a:pPr>
                      <a:endParaRPr lang="en-GB" sz="2200" dirty="0" smtClean="0">
                        <a:effectLst/>
                      </a:endParaRPr>
                    </a:p>
                    <a:p>
                      <a:pPr algn="just">
                        <a:lnSpc>
                          <a:spcPct val="100000"/>
                        </a:lnSpc>
                        <a:spcAft>
                          <a:spcPts val="0"/>
                        </a:spcAft>
                      </a:pPr>
                      <a:r>
                        <a:rPr lang="en-GB" sz="2200" dirty="0" smtClean="0">
                          <a:effectLst/>
                          <a:latin typeface="Calibri"/>
                          <a:ea typeface="Calibri"/>
                          <a:cs typeface="Times New Roman"/>
                        </a:rPr>
                        <a:t>1,351,557</a:t>
                      </a:r>
                      <a:endParaRPr lang="en-GB" sz="2200" dirty="0">
                        <a:effectLst/>
                        <a:latin typeface="Calibri"/>
                        <a:ea typeface="Calibri"/>
                        <a:cs typeface="Times New Roman"/>
                      </a:endParaRPr>
                    </a:p>
                  </a:txBody>
                  <a:tcPr marL="68580" marR="68580" marT="0" marB="0"/>
                </a:tc>
                <a:tc>
                  <a:txBody>
                    <a:bodyPr/>
                    <a:lstStyle/>
                    <a:p>
                      <a:pPr algn="just">
                        <a:lnSpc>
                          <a:spcPct val="100000"/>
                        </a:lnSpc>
                        <a:spcAft>
                          <a:spcPts val="0"/>
                        </a:spcAft>
                      </a:pPr>
                      <a:r>
                        <a:rPr lang="en-GB" sz="2200" dirty="0" smtClean="0">
                          <a:effectLst/>
                        </a:rPr>
                        <a:t>356,981</a:t>
                      </a:r>
                    </a:p>
                    <a:p>
                      <a:pPr algn="just">
                        <a:lnSpc>
                          <a:spcPct val="100000"/>
                        </a:lnSpc>
                        <a:spcAft>
                          <a:spcPts val="0"/>
                        </a:spcAft>
                      </a:pPr>
                      <a:endParaRPr lang="en-GB" sz="2200" dirty="0" smtClean="0">
                        <a:effectLst/>
                      </a:endParaRPr>
                    </a:p>
                    <a:p>
                      <a:pPr algn="just">
                        <a:lnSpc>
                          <a:spcPct val="100000"/>
                        </a:lnSpc>
                        <a:spcAft>
                          <a:spcPts val="0"/>
                        </a:spcAft>
                      </a:pPr>
                      <a:r>
                        <a:rPr lang="en-GB" sz="2200" dirty="0" smtClean="0">
                          <a:effectLst/>
                          <a:latin typeface="Calibri"/>
                          <a:ea typeface="Calibri"/>
                          <a:cs typeface="Times New Roman"/>
                        </a:rPr>
                        <a:t>337,071</a:t>
                      </a:r>
                      <a:endParaRPr lang="en-GB" sz="2200" dirty="0">
                        <a:effectLst/>
                        <a:latin typeface="Calibri"/>
                        <a:ea typeface="Calibri"/>
                        <a:cs typeface="Times New Roman"/>
                      </a:endParaRPr>
                    </a:p>
                  </a:txBody>
                  <a:tcPr marL="68580" marR="68580" marT="0" marB="0"/>
                </a:tc>
                <a:tc>
                  <a:txBody>
                    <a:bodyPr/>
                    <a:lstStyle/>
                    <a:p>
                      <a:pPr algn="just">
                        <a:lnSpc>
                          <a:spcPct val="100000"/>
                        </a:lnSpc>
                        <a:spcAft>
                          <a:spcPts val="0"/>
                        </a:spcAft>
                      </a:pPr>
                      <a:r>
                        <a:rPr lang="en-GB" sz="2200" dirty="0" smtClean="0">
                          <a:effectLst/>
                        </a:rPr>
                        <a:t>25.99</a:t>
                      </a:r>
                    </a:p>
                    <a:p>
                      <a:pPr algn="just">
                        <a:lnSpc>
                          <a:spcPct val="100000"/>
                        </a:lnSpc>
                        <a:spcAft>
                          <a:spcPts val="0"/>
                        </a:spcAft>
                      </a:pPr>
                      <a:endParaRPr lang="en-GB" sz="2200" dirty="0" smtClean="0">
                        <a:effectLst/>
                      </a:endParaRPr>
                    </a:p>
                    <a:p>
                      <a:pPr algn="just">
                        <a:lnSpc>
                          <a:spcPct val="100000"/>
                        </a:lnSpc>
                        <a:spcAft>
                          <a:spcPts val="0"/>
                        </a:spcAft>
                      </a:pPr>
                      <a:r>
                        <a:rPr lang="en-GB" sz="2200" dirty="0" smtClean="0">
                          <a:effectLst/>
                          <a:latin typeface="Calibri"/>
                          <a:ea typeface="Calibri"/>
                          <a:cs typeface="Times New Roman"/>
                        </a:rPr>
                        <a:t>24.94</a:t>
                      </a:r>
                      <a:endParaRPr lang="en-GB" sz="2200" dirty="0">
                        <a:effectLst/>
                        <a:latin typeface="Calibri"/>
                        <a:ea typeface="Calibri"/>
                        <a:cs typeface="Times New Roman"/>
                      </a:endParaRPr>
                    </a:p>
                  </a:txBody>
                  <a:tcPr marL="68580" marR="68580" marT="0" marB="0"/>
                </a:tc>
              </a:tr>
              <a:tr h="467939">
                <a:tc>
                  <a:txBody>
                    <a:bodyPr/>
                    <a:lstStyle/>
                    <a:p>
                      <a:pPr algn="just">
                        <a:lnSpc>
                          <a:spcPct val="100000"/>
                        </a:lnSpc>
                        <a:spcAft>
                          <a:spcPts val="0"/>
                        </a:spcAft>
                      </a:pPr>
                      <a:r>
                        <a:rPr lang="en-GB" sz="2800" dirty="0">
                          <a:effectLst/>
                        </a:rPr>
                        <a:t>2011</a:t>
                      </a:r>
                      <a:endParaRPr lang="en-GB" sz="2800" dirty="0">
                        <a:effectLst/>
                        <a:latin typeface="Calibri"/>
                        <a:ea typeface="Calibri"/>
                        <a:cs typeface="Times New Roman"/>
                      </a:endParaRPr>
                    </a:p>
                  </a:txBody>
                  <a:tcPr marL="68580" marR="68580" marT="0" marB="0"/>
                </a:tc>
                <a:tc>
                  <a:txBody>
                    <a:bodyPr/>
                    <a:lstStyle/>
                    <a:p>
                      <a:pPr algn="just">
                        <a:lnSpc>
                          <a:spcPct val="100000"/>
                        </a:lnSpc>
                        <a:spcAft>
                          <a:spcPts val="0"/>
                        </a:spcAft>
                      </a:pPr>
                      <a:r>
                        <a:rPr lang="en-GB" sz="2200" dirty="0">
                          <a:effectLst/>
                        </a:rPr>
                        <a:t>1,540,250</a:t>
                      </a:r>
                      <a:endParaRPr lang="en-GB" sz="2200" dirty="0">
                        <a:effectLst/>
                        <a:latin typeface="Calibri"/>
                        <a:ea typeface="Calibri"/>
                        <a:cs typeface="Times New Roman"/>
                      </a:endParaRPr>
                    </a:p>
                  </a:txBody>
                  <a:tcPr marL="68580" marR="68580" marT="0" marB="0"/>
                </a:tc>
                <a:tc>
                  <a:txBody>
                    <a:bodyPr/>
                    <a:lstStyle/>
                    <a:p>
                      <a:pPr algn="just">
                        <a:lnSpc>
                          <a:spcPct val="100000"/>
                        </a:lnSpc>
                        <a:spcAft>
                          <a:spcPts val="0"/>
                        </a:spcAft>
                      </a:pPr>
                      <a:r>
                        <a:rPr lang="en-GB" sz="2200" dirty="0">
                          <a:effectLst/>
                        </a:rPr>
                        <a:t>472,906</a:t>
                      </a:r>
                      <a:endParaRPr lang="en-GB" sz="2200" dirty="0">
                        <a:effectLst/>
                        <a:latin typeface="Calibri"/>
                        <a:ea typeface="Calibri"/>
                        <a:cs typeface="Times New Roman"/>
                      </a:endParaRPr>
                    </a:p>
                  </a:txBody>
                  <a:tcPr marL="68580" marR="68580" marT="0" marB="0"/>
                </a:tc>
                <a:tc>
                  <a:txBody>
                    <a:bodyPr/>
                    <a:lstStyle/>
                    <a:p>
                      <a:pPr algn="just">
                        <a:lnSpc>
                          <a:spcPct val="100000"/>
                        </a:lnSpc>
                        <a:spcAft>
                          <a:spcPts val="0"/>
                        </a:spcAft>
                      </a:pPr>
                      <a:r>
                        <a:rPr lang="en-GB" sz="2200" dirty="0">
                          <a:effectLst/>
                        </a:rPr>
                        <a:t>30.70</a:t>
                      </a:r>
                      <a:endParaRPr lang="en-GB" sz="2200" dirty="0">
                        <a:effectLst/>
                        <a:latin typeface="Calibri"/>
                        <a:ea typeface="Calibri"/>
                        <a:cs typeface="Times New Roman"/>
                      </a:endParaRPr>
                    </a:p>
                  </a:txBody>
                  <a:tcPr marL="68580" marR="68580" marT="0" marB="0"/>
                </a:tc>
              </a:tr>
              <a:tr h="467939">
                <a:tc>
                  <a:txBody>
                    <a:bodyPr/>
                    <a:lstStyle/>
                    <a:p>
                      <a:pPr algn="just">
                        <a:lnSpc>
                          <a:spcPct val="100000"/>
                        </a:lnSpc>
                        <a:spcAft>
                          <a:spcPts val="0"/>
                        </a:spcAft>
                      </a:pPr>
                      <a:r>
                        <a:rPr lang="en-GB" sz="2800" dirty="0">
                          <a:effectLst/>
                        </a:rPr>
                        <a:t>2012</a:t>
                      </a:r>
                      <a:endParaRPr lang="en-GB" sz="2800" dirty="0">
                        <a:effectLst/>
                        <a:latin typeface="Calibri"/>
                        <a:ea typeface="Calibri"/>
                        <a:cs typeface="Times New Roman"/>
                      </a:endParaRPr>
                    </a:p>
                  </a:txBody>
                  <a:tcPr marL="68580" marR="68580" marT="0" marB="0"/>
                </a:tc>
                <a:tc>
                  <a:txBody>
                    <a:bodyPr/>
                    <a:lstStyle/>
                    <a:p>
                      <a:pPr algn="just">
                        <a:lnSpc>
                          <a:spcPct val="100000"/>
                        </a:lnSpc>
                        <a:spcAft>
                          <a:spcPts val="0"/>
                        </a:spcAft>
                      </a:pPr>
                      <a:r>
                        <a:rPr lang="en-GB" sz="2200" dirty="0">
                          <a:effectLst/>
                        </a:rPr>
                        <a:t>1,672,224</a:t>
                      </a:r>
                      <a:endParaRPr lang="en-GB" sz="2200" dirty="0">
                        <a:effectLst/>
                        <a:latin typeface="Calibri"/>
                        <a:ea typeface="Calibri"/>
                        <a:cs typeface="Times New Roman"/>
                      </a:endParaRPr>
                    </a:p>
                  </a:txBody>
                  <a:tcPr marL="68580" marR="68580" marT="0" marB="0"/>
                </a:tc>
                <a:tc>
                  <a:txBody>
                    <a:bodyPr/>
                    <a:lstStyle/>
                    <a:p>
                      <a:pPr algn="just">
                        <a:lnSpc>
                          <a:spcPct val="100000"/>
                        </a:lnSpc>
                        <a:spcAft>
                          <a:spcPts val="0"/>
                        </a:spcAft>
                      </a:pPr>
                      <a:r>
                        <a:rPr lang="en-GB" sz="2200" dirty="0">
                          <a:effectLst/>
                        </a:rPr>
                        <a:t>649,156</a:t>
                      </a:r>
                      <a:endParaRPr lang="en-GB" sz="2200" dirty="0">
                        <a:effectLst/>
                        <a:latin typeface="Calibri"/>
                        <a:ea typeface="Calibri"/>
                        <a:cs typeface="Times New Roman"/>
                      </a:endParaRPr>
                    </a:p>
                  </a:txBody>
                  <a:tcPr marL="68580" marR="68580" marT="0" marB="0"/>
                </a:tc>
                <a:tc>
                  <a:txBody>
                    <a:bodyPr/>
                    <a:lstStyle/>
                    <a:p>
                      <a:pPr algn="just">
                        <a:lnSpc>
                          <a:spcPct val="100000"/>
                        </a:lnSpc>
                        <a:spcAft>
                          <a:spcPts val="0"/>
                        </a:spcAft>
                      </a:pPr>
                      <a:r>
                        <a:rPr lang="en-GB" sz="2200" dirty="0">
                          <a:effectLst/>
                        </a:rPr>
                        <a:t>38.82</a:t>
                      </a:r>
                      <a:endParaRPr lang="en-GB" sz="2200" dirty="0">
                        <a:effectLst/>
                        <a:latin typeface="Calibri"/>
                        <a:ea typeface="Calibri"/>
                        <a:cs typeface="Times New Roman"/>
                      </a:endParaRPr>
                    </a:p>
                  </a:txBody>
                  <a:tcPr marL="68580" marR="68580" marT="0" marB="0"/>
                </a:tc>
              </a:tr>
              <a:tr h="467939">
                <a:tc>
                  <a:txBody>
                    <a:bodyPr/>
                    <a:lstStyle/>
                    <a:p>
                      <a:pPr algn="just">
                        <a:lnSpc>
                          <a:spcPct val="100000"/>
                        </a:lnSpc>
                        <a:spcAft>
                          <a:spcPts val="0"/>
                        </a:spcAft>
                      </a:pPr>
                      <a:r>
                        <a:rPr lang="en-GB" sz="2800" dirty="0" smtClean="0">
                          <a:solidFill>
                            <a:srgbClr val="FF0000"/>
                          </a:solidFill>
                          <a:effectLst/>
                          <a:latin typeface="Calibri"/>
                          <a:ea typeface="Calibri"/>
                          <a:cs typeface="Times New Roman"/>
                        </a:rPr>
                        <a:t>Total</a:t>
                      </a:r>
                      <a:endParaRPr lang="en-GB" sz="2800" dirty="0">
                        <a:solidFill>
                          <a:srgbClr val="FF0000"/>
                        </a:solidFill>
                        <a:effectLst/>
                        <a:latin typeface="Calibri"/>
                        <a:ea typeface="Calibri"/>
                        <a:cs typeface="Times New Roman"/>
                      </a:endParaRPr>
                    </a:p>
                  </a:txBody>
                  <a:tcPr marL="68580" marR="68580" marT="0" marB="0"/>
                </a:tc>
                <a:tc>
                  <a:txBody>
                    <a:bodyPr/>
                    <a:lstStyle/>
                    <a:p>
                      <a:pPr algn="just">
                        <a:lnSpc>
                          <a:spcPct val="100000"/>
                        </a:lnSpc>
                        <a:spcAft>
                          <a:spcPts val="0"/>
                        </a:spcAft>
                      </a:pPr>
                      <a:r>
                        <a:rPr lang="en-GB" sz="2200" b="1" dirty="0" smtClean="0">
                          <a:solidFill>
                            <a:srgbClr val="FF0000"/>
                          </a:solidFill>
                          <a:effectLst/>
                          <a:latin typeface="Calibri"/>
                          <a:ea typeface="Calibri"/>
                          <a:cs typeface="Times New Roman"/>
                        </a:rPr>
                        <a:t>5,937,040</a:t>
                      </a:r>
                      <a:endParaRPr lang="en-GB" sz="2200" b="1" dirty="0">
                        <a:solidFill>
                          <a:srgbClr val="FF0000"/>
                        </a:solidFill>
                        <a:effectLst/>
                        <a:latin typeface="Calibri"/>
                        <a:ea typeface="Calibri"/>
                        <a:cs typeface="Times New Roman"/>
                      </a:endParaRPr>
                    </a:p>
                  </a:txBody>
                  <a:tcPr marL="68580" marR="68580" marT="0" marB="0"/>
                </a:tc>
                <a:tc>
                  <a:txBody>
                    <a:bodyPr/>
                    <a:lstStyle/>
                    <a:p>
                      <a:pPr algn="just">
                        <a:lnSpc>
                          <a:spcPct val="100000"/>
                        </a:lnSpc>
                        <a:spcAft>
                          <a:spcPts val="0"/>
                        </a:spcAft>
                      </a:pPr>
                      <a:r>
                        <a:rPr lang="en-GB" sz="2200" b="1" dirty="0" smtClean="0">
                          <a:solidFill>
                            <a:srgbClr val="FF0000"/>
                          </a:solidFill>
                          <a:effectLst/>
                          <a:latin typeface="Calibri"/>
                          <a:ea typeface="Calibri"/>
                          <a:cs typeface="Times New Roman"/>
                        </a:rPr>
                        <a:t>1,816,114</a:t>
                      </a:r>
                      <a:endParaRPr lang="en-GB" sz="2200" b="1" dirty="0">
                        <a:solidFill>
                          <a:srgbClr val="FF0000"/>
                        </a:solidFill>
                        <a:effectLst/>
                        <a:latin typeface="Calibri"/>
                        <a:ea typeface="Calibri"/>
                        <a:cs typeface="Times New Roman"/>
                      </a:endParaRPr>
                    </a:p>
                  </a:txBody>
                  <a:tcPr marL="68580" marR="68580" marT="0" marB="0"/>
                </a:tc>
                <a:tc>
                  <a:txBody>
                    <a:bodyPr/>
                    <a:lstStyle/>
                    <a:p>
                      <a:pPr algn="just">
                        <a:lnSpc>
                          <a:spcPct val="100000"/>
                        </a:lnSpc>
                        <a:spcAft>
                          <a:spcPts val="0"/>
                        </a:spcAft>
                      </a:pPr>
                      <a:r>
                        <a:rPr lang="en-GB" sz="2200" b="1" dirty="0" smtClean="0">
                          <a:solidFill>
                            <a:srgbClr val="FF0000"/>
                          </a:solidFill>
                          <a:effectLst/>
                          <a:latin typeface="Calibri"/>
                          <a:ea typeface="Calibri"/>
                          <a:cs typeface="Times New Roman"/>
                        </a:rPr>
                        <a:t>30.11</a:t>
                      </a:r>
                      <a:endParaRPr lang="en-GB" sz="2200" b="1" dirty="0">
                        <a:solidFill>
                          <a:srgbClr val="FF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 xmlns:p14="http://schemas.microsoft.com/office/powerpoint/2010/main" val="2205241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001000" cy="443136"/>
          </a:xfrm>
        </p:spPr>
        <p:txBody>
          <a:bodyPr>
            <a:normAutofit fontScale="90000"/>
          </a:bodyPr>
          <a:lstStyle/>
          <a:p>
            <a:r>
              <a:rPr lang="en-GB" sz="2800" b="1" dirty="0" smtClean="0"/>
              <a:t>UTME for 10 Years (2003-2012) Failure Rate is 77.64% </a:t>
            </a:r>
            <a:endParaRPr lang="en-US" sz="2800"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700305899"/>
              </p:ext>
            </p:extLst>
          </p:nvPr>
        </p:nvGraphicFramePr>
        <p:xfrm>
          <a:off x="251520" y="1196752"/>
          <a:ext cx="8892480" cy="5661246"/>
        </p:xfrm>
        <a:graphic>
          <a:graphicData uri="http://schemas.openxmlformats.org/drawingml/2006/table">
            <a:tbl>
              <a:tblPr firstRow="1" firstCol="1" bandRow="1">
                <a:tableStyleId>{5C22544A-7EE6-4342-B048-85BDC9FD1C3A}</a:tableStyleId>
              </a:tblPr>
              <a:tblGrid>
                <a:gridCol w="4988464"/>
                <a:gridCol w="2168898"/>
                <a:gridCol w="1735118"/>
              </a:tblGrid>
              <a:tr h="457499">
                <a:tc>
                  <a:txBody>
                    <a:bodyPr/>
                    <a:lstStyle/>
                    <a:p>
                      <a:pPr algn="just">
                        <a:lnSpc>
                          <a:spcPct val="115000"/>
                        </a:lnSpc>
                        <a:spcAft>
                          <a:spcPts val="0"/>
                        </a:spcAft>
                      </a:pPr>
                      <a:r>
                        <a:rPr lang="en-GB" sz="2400" dirty="0">
                          <a:effectLst/>
                        </a:rPr>
                        <a:t>Description</a:t>
                      </a:r>
                      <a:endParaRPr lang="en-GB"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2400" dirty="0">
                          <a:effectLst/>
                        </a:rPr>
                        <a:t>Total number</a:t>
                      </a:r>
                      <a:endParaRPr lang="en-GB"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2200" dirty="0" smtClean="0">
                          <a:effectLst/>
                        </a:rPr>
                        <a:t>Percentage</a:t>
                      </a:r>
                      <a:endParaRPr lang="en-GB" sz="2200" dirty="0">
                        <a:effectLst/>
                        <a:latin typeface="Calibri"/>
                        <a:ea typeface="Calibri"/>
                        <a:cs typeface="Times New Roman"/>
                      </a:endParaRPr>
                    </a:p>
                  </a:txBody>
                  <a:tcPr marL="68580" marR="68580" marT="0" marB="0"/>
                </a:tc>
              </a:tr>
              <a:tr h="943541">
                <a:tc>
                  <a:txBody>
                    <a:bodyPr/>
                    <a:lstStyle/>
                    <a:p>
                      <a:pPr algn="just">
                        <a:lnSpc>
                          <a:spcPct val="115000"/>
                        </a:lnSpc>
                        <a:spcAft>
                          <a:spcPts val="0"/>
                        </a:spcAft>
                      </a:pPr>
                      <a:r>
                        <a:rPr lang="en-GB" sz="2400" dirty="0">
                          <a:effectLst/>
                        </a:rPr>
                        <a:t>Candidates who took UTME from </a:t>
                      </a:r>
                      <a:r>
                        <a:rPr lang="en-GB" sz="2400" dirty="0" smtClean="0">
                          <a:effectLst/>
                        </a:rPr>
                        <a:t>2003-2012 (10 years)</a:t>
                      </a:r>
                      <a:endParaRPr lang="en-GB"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2400" dirty="0">
                          <a:effectLst/>
                        </a:rPr>
                        <a:t>11,910,926</a:t>
                      </a:r>
                      <a:endParaRPr lang="en-GB"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2400" dirty="0">
                          <a:effectLst/>
                        </a:rPr>
                        <a:t>100</a:t>
                      </a:r>
                      <a:endParaRPr lang="en-GB" sz="2400" dirty="0">
                        <a:effectLst/>
                        <a:latin typeface="Calibri"/>
                        <a:ea typeface="Calibri"/>
                        <a:cs typeface="Times New Roman"/>
                      </a:endParaRPr>
                    </a:p>
                  </a:txBody>
                  <a:tcPr marL="68580" marR="68580" marT="0" marB="0"/>
                </a:tc>
              </a:tr>
              <a:tr h="943541">
                <a:tc>
                  <a:txBody>
                    <a:bodyPr/>
                    <a:lstStyle/>
                    <a:p>
                      <a:pPr algn="just">
                        <a:lnSpc>
                          <a:spcPct val="115000"/>
                        </a:lnSpc>
                        <a:spcAft>
                          <a:spcPts val="0"/>
                        </a:spcAft>
                      </a:pPr>
                      <a:r>
                        <a:rPr lang="en-GB" sz="2400" dirty="0">
                          <a:effectLst/>
                        </a:rPr>
                        <a:t>Candidates admitted into universities</a:t>
                      </a:r>
                      <a:endParaRPr lang="en-GB"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2400" dirty="0">
                          <a:effectLst/>
                        </a:rPr>
                        <a:t>1,672,788</a:t>
                      </a:r>
                      <a:endParaRPr lang="en-GB"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2400" dirty="0">
                          <a:effectLst/>
                        </a:rPr>
                        <a:t>14.01</a:t>
                      </a:r>
                      <a:endParaRPr lang="en-GB" sz="2400" dirty="0">
                        <a:effectLst/>
                        <a:latin typeface="Calibri"/>
                        <a:ea typeface="Calibri"/>
                        <a:cs typeface="Times New Roman"/>
                      </a:endParaRPr>
                    </a:p>
                  </a:txBody>
                  <a:tcPr marL="68580" marR="68580" marT="0" marB="0"/>
                </a:tc>
              </a:tr>
              <a:tr h="943541">
                <a:tc>
                  <a:txBody>
                    <a:bodyPr/>
                    <a:lstStyle/>
                    <a:p>
                      <a:pPr algn="just">
                        <a:lnSpc>
                          <a:spcPct val="115000"/>
                        </a:lnSpc>
                        <a:spcAft>
                          <a:spcPts val="0"/>
                        </a:spcAft>
                      </a:pPr>
                      <a:r>
                        <a:rPr lang="en-GB" sz="2400" dirty="0">
                          <a:effectLst/>
                        </a:rPr>
                        <a:t>Those admitted into polytechnics and colleges of education</a:t>
                      </a:r>
                      <a:endParaRPr lang="en-GB"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2400" dirty="0">
                          <a:effectLst/>
                        </a:rPr>
                        <a:t>880,380</a:t>
                      </a:r>
                      <a:endParaRPr lang="en-GB"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2400" dirty="0">
                          <a:effectLst/>
                        </a:rPr>
                        <a:t>7.39</a:t>
                      </a:r>
                      <a:endParaRPr lang="en-GB" sz="2400" dirty="0">
                        <a:effectLst/>
                        <a:latin typeface="Calibri"/>
                        <a:ea typeface="Calibri"/>
                        <a:cs typeface="Times New Roman"/>
                      </a:endParaRPr>
                    </a:p>
                  </a:txBody>
                  <a:tcPr marL="68580" marR="68580" marT="0" marB="0"/>
                </a:tc>
              </a:tr>
              <a:tr h="486042">
                <a:tc>
                  <a:txBody>
                    <a:bodyPr/>
                    <a:lstStyle/>
                    <a:p>
                      <a:pPr algn="just">
                        <a:lnSpc>
                          <a:spcPct val="115000"/>
                        </a:lnSpc>
                        <a:spcAft>
                          <a:spcPts val="0"/>
                        </a:spcAft>
                      </a:pPr>
                      <a:r>
                        <a:rPr lang="en-GB" sz="2400" dirty="0">
                          <a:effectLst/>
                        </a:rPr>
                        <a:t>Those admitted into NOUN</a:t>
                      </a:r>
                      <a:endParaRPr lang="en-GB"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2400" dirty="0">
                          <a:effectLst/>
                        </a:rPr>
                        <a:t>110,276</a:t>
                      </a:r>
                      <a:endParaRPr lang="en-GB"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2400" dirty="0">
                          <a:effectLst/>
                        </a:rPr>
                        <a:t>0.93</a:t>
                      </a:r>
                      <a:endParaRPr lang="en-GB" sz="2400" dirty="0">
                        <a:effectLst/>
                        <a:latin typeface="Calibri"/>
                        <a:ea typeface="Calibri"/>
                        <a:cs typeface="Times New Roman"/>
                      </a:endParaRPr>
                    </a:p>
                  </a:txBody>
                  <a:tcPr marL="68580" marR="68580" marT="0" marB="0"/>
                </a:tc>
              </a:tr>
              <a:tr h="943541">
                <a:tc>
                  <a:txBody>
                    <a:bodyPr/>
                    <a:lstStyle/>
                    <a:p>
                      <a:pPr algn="just">
                        <a:lnSpc>
                          <a:spcPct val="115000"/>
                        </a:lnSpc>
                        <a:spcAft>
                          <a:spcPts val="0"/>
                        </a:spcAft>
                      </a:pPr>
                      <a:r>
                        <a:rPr lang="en-GB" sz="2400" dirty="0">
                          <a:effectLst/>
                        </a:rPr>
                        <a:t>Grand Total of candidates admitted into higher education</a:t>
                      </a:r>
                      <a:endParaRPr lang="en-GB"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2400" dirty="0">
                          <a:effectLst/>
                        </a:rPr>
                        <a:t>2,663,444</a:t>
                      </a:r>
                      <a:endParaRPr lang="en-GB"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2400" dirty="0">
                          <a:effectLst/>
                        </a:rPr>
                        <a:t>22.36</a:t>
                      </a:r>
                      <a:endParaRPr lang="en-GB" sz="2400" dirty="0">
                        <a:effectLst/>
                        <a:latin typeface="Calibri"/>
                        <a:ea typeface="Calibri"/>
                        <a:cs typeface="Times New Roman"/>
                      </a:endParaRPr>
                    </a:p>
                  </a:txBody>
                  <a:tcPr marL="68580" marR="68580" marT="0" marB="0"/>
                </a:tc>
              </a:tr>
              <a:tr h="943541">
                <a:tc>
                  <a:txBody>
                    <a:bodyPr/>
                    <a:lstStyle/>
                    <a:p>
                      <a:pPr algn="just">
                        <a:lnSpc>
                          <a:spcPct val="115000"/>
                        </a:lnSpc>
                        <a:spcAft>
                          <a:spcPts val="0"/>
                        </a:spcAft>
                      </a:pPr>
                      <a:r>
                        <a:rPr lang="en-GB" sz="2400" b="1" dirty="0">
                          <a:solidFill>
                            <a:srgbClr val="FF0000"/>
                          </a:solidFill>
                          <a:effectLst/>
                        </a:rPr>
                        <a:t>Grand total of candidates denied admission</a:t>
                      </a:r>
                      <a:endParaRPr lang="en-GB" sz="2400" b="1" dirty="0">
                        <a:solidFill>
                          <a:srgbClr val="FF000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2400" b="1" dirty="0">
                          <a:solidFill>
                            <a:srgbClr val="FF0000"/>
                          </a:solidFill>
                          <a:effectLst/>
                        </a:rPr>
                        <a:t>9,247,482</a:t>
                      </a:r>
                      <a:endParaRPr lang="en-GB" sz="2400" b="1" dirty="0">
                        <a:solidFill>
                          <a:srgbClr val="FF000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2400" b="1" dirty="0">
                          <a:solidFill>
                            <a:srgbClr val="FF0000"/>
                          </a:solidFill>
                          <a:effectLst/>
                        </a:rPr>
                        <a:t>77.64</a:t>
                      </a:r>
                      <a:endParaRPr lang="en-GB" sz="2400" b="1" dirty="0">
                        <a:solidFill>
                          <a:srgbClr val="FF0000"/>
                        </a:solidFill>
                        <a:effectLst/>
                        <a:latin typeface="Calibri"/>
                        <a:ea typeface="Calibri"/>
                        <a:cs typeface="Times New Roman"/>
                      </a:endParaRPr>
                    </a:p>
                  </a:txBody>
                  <a:tcPr marL="68580" marR="68580" marT="0" marB="0"/>
                </a:tc>
              </a:tr>
            </a:tbl>
          </a:graphicData>
        </a:graphic>
      </p:graphicFrame>
      <p:pic>
        <p:nvPicPr>
          <p:cNvPr id="4"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2818856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05" y="827314"/>
            <a:ext cx="9036496" cy="585462"/>
          </a:xfrm>
        </p:spPr>
        <p:txBody>
          <a:bodyPr>
            <a:normAutofit fontScale="90000"/>
          </a:bodyPr>
          <a:lstStyle/>
          <a:p>
            <a:r>
              <a:rPr lang="en-GB" sz="3600" b="1" dirty="0" err="1" smtClean="0"/>
              <a:t>Kpolovie’s</a:t>
            </a:r>
            <a:r>
              <a:rPr lang="en-GB" sz="3600" b="1" dirty="0" smtClean="0"/>
              <a:t> Model for our National Security Problems</a:t>
            </a:r>
            <a:endParaRPr lang="en-US" sz="2800"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837570665"/>
              </p:ext>
            </p:extLst>
          </p:nvPr>
        </p:nvGraphicFramePr>
        <p:xfrm>
          <a:off x="0" y="1872208"/>
          <a:ext cx="9144000" cy="47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259004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001000" cy="609600"/>
          </a:xfrm>
        </p:spPr>
        <p:txBody>
          <a:bodyPr>
            <a:normAutofit/>
          </a:bodyPr>
          <a:lstStyle/>
          <a:p>
            <a:r>
              <a:rPr lang="en-GB" sz="2800" b="1" dirty="0" smtClean="0"/>
              <a:t>NAEC’s QA/QC</a:t>
            </a:r>
            <a:endParaRPr lang="en-US" sz="2800" dirty="0"/>
          </a:p>
        </p:txBody>
      </p:sp>
      <p:graphicFrame>
        <p:nvGraphicFramePr>
          <p:cNvPr id="10" name="Content Placeholder 9"/>
          <p:cNvGraphicFramePr>
            <a:graphicFrameLocks noGrp="1"/>
          </p:cNvGraphicFramePr>
          <p:nvPr>
            <p:ph idx="1"/>
            <p:extLst>
              <p:ext uri="{D42A27DB-BD31-4B8C-83A1-F6EECF244321}">
                <p14:modId xmlns="" xmlns:p14="http://schemas.microsoft.com/office/powerpoint/2010/main" val="2374381394"/>
              </p:ext>
            </p:extLst>
          </p:nvPr>
        </p:nvGraphicFramePr>
        <p:xfrm>
          <a:off x="0" y="1371600"/>
          <a:ext cx="9144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775237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a:bodyPr>
          <a:lstStyle/>
          <a:p>
            <a:r>
              <a:rPr lang="en-GB" sz="3200" b="1" dirty="0" smtClean="0"/>
              <a:t>Introduction</a:t>
            </a:r>
            <a:endParaRPr lang="en-US" sz="3200" dirty="0"/>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991647606"/>
              </p:ext>
            </p:extLst>
          </p:nvPr>
        </p:nvGraphicFramePr>
        <p:xfrm>
          <a:off x="0" y="1371600"/>
          <a:ext cx="9144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304800"/>
            <a:ext cx="867545" cy="369332"/>
          </a:xfrm>
          <a:prstGeom prst="rect">
            <a:avLst/>
          </a:prstGeom>
          <a:noFill/>
        </p:spPr>
        <p:txBody>
          <a:bodyPr wrap="none" rtlCol="0">
            <a:spAutoFit/>
          </a:bodyPr>
          <a:lstStyle/>
          <a:p>
            <a:r>
              <a:rPr lang="en-GB" dirty="0" smtClean="0">
                <a:latin typeface="Albertus Extra Bold" pitchFamily="34" charset="0"/>
              </a:rPr>
              <a:t>NAEC</a:t>
            </a:r>
            <a:endParaRPr lang="en-GB" dirty="0">
              <a:latin typeface="Albertus Extra Bold"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576064"/>
          </a:xfrm>
        </p:spPr>
        <p:txBody>
          <a:bodyPr>
            <a:noAutofit/>
          </a:bodyPr>
          <a:lstStyle/>
          <a:p>
            <a:r>
              <a:rPr lang="en-GB" sz="3600" b="1" i="1" dirty="0"/>
              <a:t>NAEC’s </a:t>
            </a:r>
            <a:r>
              <a:rPr lang="en-GB" sz="3600" b="1" i="1" dirty="0" smtClean="0"/>
              <a:t>QA/QC Contd.</a:t>
            </a:r>
            <a:endParaRPr lang="en-GB" sz="3600" i="1"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554891801"/>
              </p:ext>
            </p:extLst>
          </p:nvPr>
        </p:nvGraphicFramePr>
        <p:xfrm>
          <a:off x="0" y="1340768"/>
          <a:ext cx="9144000"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https://encrypted-tbn3.gstatic.com/images?q=tbn:ANd9GcRYbo-tXkhwUuZL9DgXDvbli313BNU0mlB5HJSqmpvKO7tcssUvh7ONqsg">
            <a:hlinkClick r:id="rId6" tgtFrame="&quot;_blank&quot;"/>
          </p:cNvPr>
          <p:cNvPicPr/>
          <p:nvPr/>
        </p:nvPicPr>
        <p:blipFill>
          <a:blip r:embed="rId7" cstate="print"/>
          <a:srcRect/>
          <a:stretch>
            <a:fillRect/>
          </a:stretch>
        </p:blipFill>
        <p:spPr bwMode="auto">
          <a:xfrm>
            <a:off x="8382001" y="0"/>
            <a:ext cx="761999" cy="762000"/>
          </a:xfrm>
          <a:prstGeom prst="rect">
            <a:avLst/>
          </a:prstGeom>
          <a:noFill/>
          <a:ln w="9525">
            <a:noFill/>
            <a:miter lim="800000"/>
            <a:headEnd/>
            <a:tailEnd/>
          </a:ln>
        </p:spPr>
      </p:pic>
      <p:pic>
        <p:nvPicPr>
          <p:cNvPr id="5" name="il_fi" descr="http://flagspot.net/images/n/ng).gif"/>
          <p:cNvPicPr/>
          <p:nvPr/>
        </p:nvPicPr>
        <p:blipFill>
          <a:blip r:embed="rId8" cstate="print"/>
          <a:srcRect/>
          <a:stretch>
            <a:fillRect/>
          </a:stretch>
        </p:blipFill>
        <p:spPr bwMode="auto">
          <a:xfrm>
            <a:off x="0" y="0"/>
            <a:ext cx="762000" cy="762000"/>
          </a:xfrm>
          <a:prstGeom prst="rect">
            <a:avLst/>
          </a:prstGeom>
          <a:noFill/>
          <a:ln w="9525">
            <a:noFill/>
            <a:miter lim="800000"/>
            <a:headEnd/>
            <a:tailEnd/>
          </a:ln>
        </p:spPr>
      </p:pic>
      <p:sp>
        <p:nvSpPr>
          <p:cNvPr id="7" name="TextBox 6"/>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489817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04088"/>
            <a:ext cx="7924800" cy="492664"/>
          </a:xfrm>
        </p:spPr>
        <p:txBody>
          <a:bodyPr>
            <a:normAutofit fontScale="90000"/>
          </a:bodyPr>
          <a:lstStyle/>
          <a:p>
            <a:r>
              <a:rPr lang="en-GB" dirty="0" smtClean="0"/>
              <a:t>NAEC’s Industries for Job Creation </a:t>
            </a:r>
            <a:endParaRPr lang="en-GB"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943702007"/>
              </p:ext>
            </p:extLst>
          </p:nvPr>
        </p:nvGraphicFramePr>
        <p:xfrm>
          <a:off x="0" y="1196752"/>
          <a:ext cx="9144000"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https://encrypted-tbn3.gstatic.com/images?q=tbn:ANd9GcRYbo-tXkhwUuZL9DgXDvbli313BNU0mlB5HJSqmpvKO7tcssUvh7ONqsg">
            <a:hlinkClick r:id="rId6" tgtFrame="&quot;_blank&quot;"/>
          </p:cNvPr>
          <p:cNvPicPr/>
          <p:nvPr/>
        </p:nvPicPr>
        <p:blipFill>
          <a:blip r:embed="rId7" cstate="print"/>
          <a:srcRect/>
          <a:stretch>
            <a:fillRect/>
          </a:stretch>
        </p:blipFill>
        <p:spPr bwMode="auto">
          <a:xfrm>
            <a:off x="8382001" y="0"/>
            <a:ext cx="761999" cy="762000"/>
          </a:xfrm>
          <a:prstGeom prst="rect">
            <a:avLst/>
          </a:prstGeom>
          <a:noFill/>
          <a:ln w="9525">
            <a:noFill/>
            <a:miter lim="800000"/>
            <a:headEnd/>
            <a:tailEnd/>
          </a:ln>
        </p:spPr>
      </p:pic>
      <p:pic>
        <p:nvPicPr>
          <p:cNvPr id="6" name="il_fi" descr="http://flagspot.net/images/n/ng).gif"/>
          <p:cNvPicPr/>
          <p:nvPr/>
        </p:nvPicPr>
        <p:blipFill>
          <a:blip r:embed="rId8" cstate="print"/>
          <a:srcRect/>
          <a:stretch>
            <a:fillRect/>
          </a:stretch>
        </p:blipFill>
        <p:spPr bwMode="auto">
          <a:xfrm>
            <a:off x="0" y="0"/>
            <a:ext cx="762000" cy="762000"/>
          </a:xfrm>
          <a:prstGeom prst="rect">
            <a:avLst/>
          </a:prstGeom>
          <a:noFill/>
          <a:ln w="9525">
            <a:noFill/>
            <a:miter lim="800000"/>
            <a:headEnd/>
            <a:tailEnd/>
          </a:ln>
        </p:spPr>
      </p:pic>
      <p:sp>
        <p:nvSpPr>
          <p:cNvPr id="7" name="TextBox 6"/>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3064250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001000" cy="587152"/>
          </a:xfrm>
        </p:spPr>
        <p:txBody>
          <a:bodyPr>
            <a:normAutofit/>
          </a:bodyPr>
          <a:lstStyle/>
          <a:p>
            <a:r>
              <a:rPr lang="en-GB" sz="2800" b="1" dirty="0" smtClean="0"/>
              <a:t>DURABILITY OF NIGERIAN EDUCATION PRODUCTS</a:t>
            </a:r>
            <a:endParaRPr lang="en-US" sz="2800" dirty="0"/>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3220119380"/>
              </p:ext>
            </p:extLst>
          </p:nvPr>
        </p:nvGraphicFramePr>
        <p:xfrm>
          <a:off x="0" y="1371600"/>
          <a:ext cx="9144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2628615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202488" cy="443136"/>
          </a:xfrm>
        </p:spPr>
        <p:txBody>
          <a:bodyPr>
            <a:normAutofit fontScale="90000"/>
          </a:bodyPr>
          <a:lstStyle/>
          <a:p>
            <a:r>
              <a:rPr lang="en-GB" sz="2800" b="1" dirty="0" smtClean="0"/>
              <a:t>SERVICEABILITY OF NIGERIAN EDUCATION PRODUCTS</a:t>
            </a:r>
            <a:endParaRPr lang="en-US" sz="2800"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503484528"/>
              </p:ext>
            </p:extLst>
          </p:nvPr>
        </p:nvGraphicFramePr>
        <p:xfrm>
          <a:off x="0" y="1052736"/>
          <a:ext cx="9144000"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1003754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r>
              <a:rPr lang="en-GB" dirty="0" smtClean="0"/>
              <a:t>Budgetary Allocation to Education</a:t>
            </a:r>
            <a:endParaRPr lang="en-GB" dirty="0"/>
          </a:p>
        </p:txBody>
      </p:sp>
      <p:sp>
        <p:nvSpPr>
          <p:cNvPr id="3" name="Content Placeholder 2"/>
          <p:cNvSpPr>
            <a:spLocks noGrp="1"/>
          </p:cNvSpPr>
          <p:nvPr>
            <p:ph idx="1"/>
          </p:nvPr>
        </p:nvSpPr>
        <p:spPr>
          <a:xfrm>
            <a:off x="0" y="1268760"/>
            <a:ext cx="9144000" cy="5589240"/>
          </a:xfrm>
          <a:solidFill>
            <a:srgbClr val="7030A0"/>
          </a:solidFill>
        </p:spPr>
        <p:txBody>
          <a:bodyPr>
            <a:normAutofit lnSpcReduction="10000"/>
          </a:bodyPr>
          <a:lstStyle/>
          <a:p>
            <a:pPr lvl="0">
              <a:buClr>
                <a:srgbClr val="0BD0D9"/>
              </a:buClr>
              <a:buFont typeface="Wingdings" pitchFamily="2" charset="2"/>
              <a:buChar char="ü"/>
            </a:pPr>
            <a:r>
              <a:rPr lang="en-GB" sz="2800" dirty="0">
                <a:solidFill>
                  <a:prstClr val="black"/>
                </a:solidFill>
              </a:rPr>
              <a:t>Over the 53 years of the existence of Nigeria, the average </a:t>
            </a:r>
            <a:r>
              <a:rPr lang="en-GB" sz="2800" b="1" dirty="0">
                <a:solidFill>
                  <a:prstClr val="black"/>
                </a:solidFill>
              </a:rPr>
              <a:t>Percentage of Total Annual Budgetary Allocation to Education (PTABAE)</a:t>
            </a:r>
            <a:r>
              <a:rPr lang="en-GB" sz="2800" dirty="0">
                <a:solidFill>
                  <a:prstClr val="black"/>
                </a:solidFill>
              </a:rPr>
              <a:t> is </a:t>
            </a:r>
            <a:r>
              <a:rPr lang="en-GB" sz="2800" b="1" dirty="0">
                <a:solidFill>
                  <a:schemeClr val="tx2">
                    <a:lumMod val="40000"/>
                    <a:lumOff val="60000"/>
                  </a:schemeClr>
                </a:solidFill>
              </a:rPr>
              <a:t>self-destructively low as </a:t>
            </a:r>
            <a:r>
              <a:rPr lang="en-GB" sz="2800" b="1" dirty="0" smtClean="0">
                <a:solidFill>
                  <a:schemeClr val="tx2">
                    <a:lumMod val="40000"/>
                    <a:lumOff val="60000"/>
                  </a:schemeClr>
                </a:solidFill>
              </a:rPr>
              <a:t>5.72</a:t>
            </a:r>
            <a:r>
              <a:rPr lang="en-GB" sz="2800" dirty="0" smtClean="0">
                <a:solidFill>
                  <a:prstClr val="black"/>
                </a:solidFill>
              </a:rPr>
              <a:t>. </a:t>
            </a:r>
            <a:r>
              <a:rPr lang="en-GB" sz="2800" dirty="0">
                <a:solidFill>
                  <a:prstClr val="black"/>
                </a:solidFill>
              </a:rPr>
              <a:t>A close look at the PTABAE shows an </a:t>
            </a:r>
            <a:r>
              <a:rPr lang="en-GB" sz="2800" b="1" dirty="0">
                <a:solidFill>
                  <a:prstClr val="black"/>
                </a:solidFill>
              </a:rPr>
              <a:t>Allocation Trend that: </a:t>
            </a:r>
          </a:p>
          <a:p>
            <a:pPr lvl="0">
              <a:buClr>
                <a:srgbClr val="0BD0D9"/>
              </a:buClr>
              <a:buFont typeface="Wingdings" pitchFamily="2" charset="2"/>
              <a:buChar char="ü"/>
            </a:pPr>
            <a:r>
              <a:rPr lang="en-GB" sz="2800" b="1" dirty="0">
                <a:solidFill>
                  <a:prstClr val="black"/>
                </a:solidFill>
              </a:rPr>
              <a:t>Is abysmally retrogressive</a:t>
            </a:r>
            <a:r>
              <a:rPr lang="en-GB" sz="2800" dirty="0">
                <a:solidFill>
                  <a:prstClr val="black"/>
                </a:solidFill>
              </a:rPr>
              <a:t>; </a:t>
            </a:r>
          </a:p>
          <a:p>
            <a:pPr lvl="0">
              <a:buClr>
                <a:srgbClr val="0BD0D9"/>
              </a:buClr>
              <a:buFont typeface="Wingdings" pitchFamily="2" charset="2"/>
              <a:buChar char="ü"/>
            </a:pPr>
            <a:r>
              <a:rPr lang="en-GB" sz="2800" b="1" dirty="0">
                <a:solidFill>
                  <a:prstClr val="black"/>
                </a:solidFill>
              </a:rPr>
              <a:t>Is intended to destroy all the goodness of education; </a:t>
            </a:r>
          </a:p>
          <a:p>
            <a:pPr lvl="0">
              <a:buClr>
                <a:srgbClr val="0BD0D9"/>
              </a:buClr>
              <a:buFont typeface="Wingdings" pitchFamily="2" charset="2"/>
              <a:buChar char="ü"/>
            </a:pPr>
            <a:r>
              <a:rPr lang="en-GB" sz="2800" b="1" dirty="0">
                <a:solidFill>
                  <a:prstClr val="black"/>
                </a:solidFill>
              </a:rPr>
              <a:t>Negates the values education holds; </a:t>
            </a:r>
          </a:p>
          <a:p>
            <a:pPr lvl="0">
              <a:buClr>
                <a:srgbClr val="0BD0D9"/>
              </a:buClr>
              <a:buFont typeface="Wingdings" pitchFamily="2" charset="2"/>
              <a:buChar char="ü"/>
            </a:pPr>
            <a:r>
              <a:rPr lang="en-GB" sz="2800" b="1" dirty="0">
                <a:solidFill>
                  <a:prstClr val="black"/>
                </a:solidFill>
              </a:rPr>
              <a:t>Is malicious to the citizenry; </a:t>
            </a:r>
          </a:p>
          <a:p>
            <a:pPr lvl="0">
              <a:buClr>
                <a:srgbClr val="0BD0D9"/>
              </a:buClr>
              <a:buFont typeface="Wingdings" pitchFamily="2" charset="2"/>
              <a:buChar char="ü"/>
            </a:pPr>
            <a:r>
              <a:rPr lang="en-GB" sz="2800" b="1" dirty="0">
                <a:solidFill>
                  <a:prstClr val="black"/>
                </a:solidFill>
              </a:rPr>
              <a:t>Reflects a deliberate attempt to cripple education; </a:t>
            </a:r>
          </a:p>
          <a:p>
            <a:pPr lvl="0">
              <a:buClr>
                <a:srgbClr val="0BD0D9"/>
              </a:buClr>
              <a:buFont typeface="Wingdings" pitchFamily="2" charset="2"/>
              <a:buChar char="ü"/>
            </a:pPr>
            <a:r>
              <a:rPr lang="en-GB" sz="2800" b="1" dirty="0">
                <a:solidFill>
                  <a:prstClr val="black"/>
                </a:solidFill>
              </a:rPr>
              <a:t>Is adopted to kill our national development</a:t>
            </a:r>
            <a:r>
              <a:rPr lang="en-GB" sz="2800" dirty="0">
                <a:solidFill>
                  <a:prstClr val="black"/>
                </a:solidFill>
              </a:rPr>
              <a:t>.</a:t>
            </a:r>
          </a:p>
          <a:p>
            <a:pPr marL="0" indent="0">
              <a:buNone/>
            </a:pPr>
            <a:endParaRPr lang="en-GB" dirty="0"/>
          </a:p>
        </p:txBody>
      </p:sp>
      <p:pic>
        <p:nvPicPr>
          <p:cNvPr id="4" name="Picture 3" descr="https://encrypted-tbn3.gstatic.com/images?q=tbn:ANd9GcRYbo-tXkhwUuZL9DgXDvbli313BNU0mlB5HJSqmpvKO7tcssUvh7ONqsg">
            <a:hlinkClick r:id="rId2" tgtFrame="&quot;_blank&quot;"/>
          </p:cNvPr>
          <p:cNvPicPr/>
          <p:nvPr/>
        </p:nvPicPr>
        <p:blipFill>
          <a:blip r:embed="rId3" cstate="print"/>
          <a:srcRect/>
          <a:stretch>
            <a:fillRect/>
          </a:stretch>
        </p:blipFill>
        <p:spPr bwMode="auto">
          <a:xfrm>
            <a:off x="8382001" y="0"/>
            <a:ext cx="761999" cy="762000"/>
          </a:xfrm>
          <a:prstGeom prst="rect">
            <a:avLst/>
          </a:prstGeom>
          <a:noFill/>
          <a:ln w="9525">
            <a:noFill/>
            <a:miter lim="800000"/>
            <a:headEnd/>
            <a:tailEnd/>
          </a:ln>
        </p:spPr>
      </p:pic>
      <p:pic>
        <p:nvPicPr>
          <p:cNvPr id="5" name="il_fi" descr="http://flagspot.net/images/n/ng).gif"/>
          <p:cNvPicPr/>
          <p:nvPr/>
        </p:nvPicPr>
        <p:blipFill>
          <a:blip r:embed="rId4" cstate="print"/>
          <a:srcRect/>
          <a:stretch>
            <a:fillRect/>
          </a:stretch>
        </p:blipFill>
        <p:spPr bwMode="auto">
          <a:xfrm>
            <a:off x="0" y="0"/>
            <a:ext cx="762000"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19208723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62000"/>
            <a:ext cx="8244408" cy="290736"/>
          </a:xfrm>
        </p:spPr>
        <p:txBody>
          <a:bodyPr>
            <a:noAutofit/>
          </a:bodyPr>
          <a:lstStyle/>
          <a:p>
            <a:r>
              <a:rPr lang="en-GB" sz="2800" dirty="0" smtClean="0"/>
              <a:t>Percentage of Annual Budgetary Allocation to Education </a:t>
            </a:r>
            <a:endParaRPr lang="en-GB" sz="28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486231468"/>
              </p:ext>
            </p:extLst>
          </p:nvPr>
        </p:nvGraphicFramePr>
        <p:xfrm>
          <a:off x="215899" y="1185069"/>
          <a:ext cx="8712201" cy="5613400"/>
        </p:xfrm>
        <a:graphic>
          <a:graphicData uri="http://schemas.openxmlformats.org/drawingml/2006/table">
            <a:tbl>
              <a:tblPr firstRow="1" firstCol="1" bandRow="1"/>
              <a:tblGrid>
                <a:gridCol w="1001840"/>
                <a:gridCol w="976477"/>
                <a:gridCol w="1077929"/>
                <a:gridCol w="1166699"/>
                <a:gridCol w="1077929"/>
                <a:gridCol w="1166699"/>
                <a:gridCol w="1077929"/>
                <a:gridCol w="1166699"/>
              </a:tblGrid>
              <a:tr h="330200">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Year</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Year</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Year</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Year</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30200">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1960</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6.02</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1976</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8.71</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1992</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3.86</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2008</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13.00</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30200">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1961</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6.15</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1977</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3.12</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1993</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5.62</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2009</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6.54</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30200">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1962</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5.19</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1978</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11.44</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1994</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7.13</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2010</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6.40</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30200">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1963</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3.43</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1979</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3.70</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1995</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7.20</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2011</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1.69</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30200">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1964</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3.65</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1980</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4.95</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1996</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12.32</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2012</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10.00</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30200">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1965</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3.57</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1981</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6.45</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1997</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17.59</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2013</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8.70</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30200">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1966</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4.23</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1982</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8.09</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1998</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10.27</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30200">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1967</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4.88</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1983</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4.04</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1999</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11.12</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30200">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1968</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2.84</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1984</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4.49</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2000</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8.36</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30200">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1969</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2.20</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1985</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3.79</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2001</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7.00</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30200">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1970</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0.69</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1986</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2.69</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2002</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5.90</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30200">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1971</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0.53</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1987</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1.93</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2003</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1.83</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30200">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1972</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0.62</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1988</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2.40</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2004</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10.5</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30200">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1973</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0.88</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1989</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3.55</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2005</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9.30</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30200">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1974</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2.96</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1990</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2.83</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2006</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11.00</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30200">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1975</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4.57</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1991</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1.09</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2007</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8.09</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a:lnSpc>
                          <a:spcPct val="150000"/>
                        </a:lnSpc>
                        <a:spcAft>
                          <a:spcPts val="0"/>
                        </a:spcAft>
                      </a:pPr>
                      <a:r>
                        <a:rPr lang="en-GB" sz="1400" kern="1200" dirty="0">
                          <a:solidFill>
                            <a:srgbClr val="000000"/>
                          </a:solidFill>
                          <a:effectLst/>
                          <a:latin typeface="Times New Roman"/>
                          <a:ea typeface="Times New Roman"/>
                          <a:cs typeface="Times New Roman"/>
                        </a:rPr>
                        <a:t> </a:t>
                      </a:r>
                      <a:endParaRPr lang="en-GB"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pic>
        <p:nvPicPr>
          <p:cNvPr id="5" name="Picture 4" descr="https://encrypted-tbn3.gstatic.com/images?q=tbn:ANd9GcRYbo-tXkhwUuZL9DgXDvbli313BNU0mlB5HJSqmpvKO7tcssUvh7ONqsg">
            <a:hlinkClick r:id="rId2" tgtFrame="&quot;_blank&quot;"/>
          </p:cNvPr>
          <p:cNvPicPr/>
          <p:nvPr/>
        </p:nvPicPr>
        <p:blipFill>
          <a:blip r:embed="rId3" cstate="print"/>
          <a:srcRect/>
          <a:stretch>
            <a:fillRect/>
          </a:stretch>
        </p:blipFill>
        <p:spPr bwMode="auto">
          <a:xfrm>
            <a:off x="8382001" y="0"/>
            <a:ext cx="761999" cy="762000"/>
          </a:xfrm>
          <a:prstGeom prst="rect">
            <a:avLst/>
          </a:prstGeom>
          <a:noFill/>
          <a:ln w="9525">
            <a:noFill/>
            <a:miter lim="800000"/>
            <a:headEnd/>
            <a:tailEnd/>
          </a:ln>
        </p:spPr>
      </p:pic>
      <p:pic>
        <p:nvPicPr>
          <p:cNvPr id="6" name="il_fi" descr="http://flagspot.net/images/n/ng).gif"/>
          <p:cNvPicPr/>
          <p:nvPr/>
        </p:nvPicPr>
        <p:blipFill>
          <a:blip r:embed="rId4" cstate="print"/>
          <a:srcRect/>
          <a:stretch>
            <a:fillRect/>
          </a:stretch>
        </p:blipFill>
        <p:spPr bwMode="auto">
          <a:xfrm>
            <a:off x="0" y="0"/>
            <a:ext cx="762000" cy="762000"/>
          </a:xfrm>
          <a:prstGeom prst="rect">
            <a:avLst/>
          </a:prstGeom>
          <a:noFill/>
          <a:ln w="9525">
            <a:noFill/>
            <a:miter lim="800000"/>
            <a:headEnd/>
            <a:tailEnd/>
          </a:ln>
        </p:spPr>
      </p:pic>
      <p:sp>
        <p:nvSpPr>
          <p:cNvPr id="7" name="TextBox 6"/>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3760098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704088"/>
            <a:ext cx="7427168" cy="420656"/>
          </a:xfrm>
        </p:spPr>
        <p:txBody>
          <a:bodyPr>
            <a:normAutofit/>
          </a:bodyPr>
          <a:lstStyle/>
          <a:p>
            <a:r>
              <a:rPr lang="en-GB" sz="2400" b="1" dirty="0" smtClean="0"/>
              <a:t>PTABAE of 20 World Bank Sampled Countries</a:t>
            </a:r>
            <a:endParaRPr lang="en-GB" sz="2400"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119255285"/>
              </p:ext>
            </p:extLst>
          </p:nvPr>
        </p:nvGraphicFramePr>
        <p:xfrm>
          <a:off x="0" y="1196750"/>
          <a:ext cx="9144000" cy="5877903"/>
        </p:xfrm>
        <a:graphic>
          <a:graphicData uri="http://schemas.openxmlformats.org/drawingml/2006/table">
            <a:tbl>
              <a:tblPr firstRow="1" firstCol="1" bandRow="1">
                <a:tableStyleId>{5C22544A-7EE6-4342-B048-85BDC9FD1C3A}</a:tableStyleId>
              </a:tblPr>
              <a:tblGrid>
                <a:gridCol w="1218284"/>
                <a:gridCol w="2503270"/>
                <a:gridCol w="4032503"/>
                <a:gridCol w="1389943"/>
              </a:tblGrid>
              <a:tr h="269583">
                <a:tc>
                  <a:txBody>
                    <a:bodyPr/>
                    <a:lstStyle/>
                    <a:p>
                      <a:pPr algn="just">
                        <a:lnSpc>
                          <a:spcPct val="115000"/>
                        </a:lnSpc>
                        <a:spcAft>
                          <a:spcPts val="0"/>
                        </a:spcAft>
                      </a:pPr>
                      <a:r>
                        <a:rPr lang="en-GB" sz="1200" dirty="0">
                          <a:effectLst/>
                        </a:rPr>
                        <a:t>S/No.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dirty="0">
                          <a:effectLst/>
                        </a:rPr>
                        <a:t>Country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dirty="0">
                          <a:effectLst/>
                        </a:rPr>
                        <a:t>% Budget allocation to education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200" dirty="0">
                          <a:effectLst/>
                        </a:rPr>
                        <a:t>Position </a:t>
                      </a:r>
                      <a:endParaRPr lang="en-GB" sz="11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1.</a:t>
                      </a:r>
                      <a:r>
                        <a:rPr lang="en-GB" sz="700" dirty="0">
                          <a:effectLst/>
                        </a:rPr>
                        <a:t>      </a:t>
                      </a: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Ghana </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31.0</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a:t>
                      </a:r>
                      <a:r>
                        <a:rPr lang="en-GB" sz="1600" baseline="30000" dirty="0">
                          <a:effectLst/>
                        </a:rPr>
                        <a:t>st</a:t>
                      </a:r>
                      <a:r>
                        <a:rPr lang="en-GB" sz="1600" dirty="0">
                          <a:effectLst/>
                        </a:rPr>
                        <a:t> </a:t>
                      </a:r>
                      <a:endParaRPr lang="en-GB" sz="16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2.</a:t>
                      </a:r>
                      <a:r>
                        <a:rPr lang="en-GB" sz="700" dirty="0">
                          <a:effectLst/>
                        </a:rPr>
                        <a:t>      </a:t>
                      </a: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Cote d’ Ivore </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30.0</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2</a:t>
                      </a:r>
                      <a:r>
                        <a:rPr lang="en-GB" sz="1600" baseline="30000" dirty="0">
                          <a:effectLst/>
                        </a:rPr>
                        <a:t>nd</a:t>
                      </a:r>
                      <a:r>
                        <a:rPr lang="en-GB" sz="1600" dirty="0">
                          <a:effectLst/>
                        </a:rPr>
                        <a:t> </a:t>
                      </a:r>
                      <a:endParaRPr lang="en-GB" sz="16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3.</a:t>
                      </a:r>
                      <a:r>
                        <a:rPr lang="en-GB" sz="700" dirty="0">
                          <a:effectLst/>
                        </a:rPr>
                        <a:t>      </a:t>
                      </a: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Uganda </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27.0</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3</a:t>
                      </a:r>
                      <a:r>
                        <a:rPr lang="en-GB" sz="1600" baseline="30000" dirty="0">
                          <a:effectLst/>
                        </a:rPr>
                        <a:t>rd</a:t>
                      </a:r>
                      <a:r>
                        <a:rPr lang="en-GB" sz="1600" dirty="0">
                          <a:effectLst/>
                        </a:rPr>
                        <a:t> </a:t>
                      </a:r>
                      <a:endParaRPr lang="en-GB" sz="16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4.</a:t>
                      </a:r>
                      <a:r>
                        <a:rPr lang="en-GB" sz="700" dirty="0">
                          <a:effectLst/>
                        </a:rPr>
                        <a:t>      </a:t>
                      </a: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Morocco </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26.4</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4</a:t>
                      </a:r>
                      <a:r>
                        <a:rPr lang="en-GB" sz="1600" baseline="30000" dirty="0">
                          <a:effectLst/>
                        </a:rPr>
                        <a:t>th</a:t>
                      </a:r>
                      <a:r>
                        <a:rPr lang="en-GB" sz="1600" dirty="0">
                          <a:effectLst/>
                        </a:rPr>
                        <a:t> </a:t>
                      </a:r>
                      <a:endParaRPr lang="en-GB" sz="16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5.</a:t>
                      </a:r>
                      <a:r>
                        <a:rPr lang="en-GB" sz="700" dirty="0">
                          <a:effectLst/>
                        </a:rPr>
                        <a:t>      </a:t>
                      </a: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South Africa</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25.8</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5</a:t>
                      </a:r>
                      <a:r>
                        <a:rPr lang="en-GB" sz="1600" baseline="30000" dirty="0">
                          <a:effectLst/>
                        </a:rPr>
                        <a:t>th</a:t>
                      </a:r>
                      <a:r>
                        <a:rPr lang="en-GB" sz="1600" dirty="0">
                          <a:effectLst/>
                        </a:rPr>
                        <a:t> </a:t>
                      </a:r>
                      <a:endParaRPr lang="en-GB" sz="16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6.</a:t>
                      </a:r>
                      <a:r>
                        <a:rPr lang="en-GB" sz="700" dirty="0">
                          <a:effectLst/>
                        </a:rPr>
                        <a:t>      </a:t>
                      </a: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Swaziland </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24.6</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6</a:t>
                      </a:r>
                      <a:r>
                        <a:rPr lang="en-GB" sz="1600" baseline="30000" dirty="0">
                          <a:effectLst/>
                        </a:rPr>
                        <a:t>th</a:t>
                      </a:r>
                      <a:r>
                        <a:rPr lang="en-GB" sz="1600" dirty="0">
                          <a:effectLst/>
                        </a:rPr>
                        <a:t>  </a:t>
                      </a:r>
                      <a:endParaRPr lang="en-GB" sz="16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7.</a:t>
                      </a:r>
                      <a:r>
                        <a:rPr lang="en-GB" sz="700" dirty="0">
                          <a:effectLst/>
                        </a:rPr>
                        <a:t>      </a:t>
                      </a: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Mexico </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24.3</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7</a:t>
                      </a:r>
                      <a:r>
                        <a:rPr lang="en-GB" sz="1600" baseline="30000" dirty="0">
                          <a:effectLst/>
                        </a:rPr>
                        <a:t>th</a:t>
                      </a:r>
                      <a:r>
                        <a:rPr lang="en-GB" sz="1600" dirty="0">
                          <a:effectLst/>
                        </a:rPr>
                        <a:t> </a:t>
                      </a:r>
                      <a:endParaRPr lang="en-GB" sz="16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8.</a:t>
                      </a:r>
                      <a:r>
                        <a:rPr lang="en-GB" sz="700" dirty="0">
                          <a:effectLst/>
                        </a:rPr>
                        <a:t>      </a:t>
                      </a: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Kenya </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23.0</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8</a:t>
                      </a:r>
                      <a:r>
                        <a:rPr lang="en-GB" sz="1600" baseline="30000" dirty="0">
                          <a:effectLst/>
                        </a:rPr>
                        <a:t>th</a:t>
                      </a:r>
                      <a:r>
                        <a:rPr lang="en-GB" sz="1600" dirty="0">
                          <a:effectLst/>
                        </a:rPr>
                        <a:t> </a:t>
                      </a:r>
                      <a:endParaRPr lang="en-GB" sz="16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9.</a:t>
                      </a:r>
                      <a:r>
                        <a:rPr lang="en-GB" sz="700" dirty="0">
                          <a:effectLst/>
                        </a:rPr>
                        <a:t>      </a:t>
                      </a: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United Arab Emirate </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22.5</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9</a:t>
                      </a:r>
                      <a:r>
                        <a:rPr lang="en-GB" sz="1600" baseline="30000" dirty="0">
                          <a:effectLst/>
                        </a:rPr>
                        <a:t>th</a:t>
                      </a:r>
                      <a:r>
                        <a:rPr lang="en-GB" sz="1600" dirty="0">
                          <a:effectLst/>
                        </a:rPr>
                        <a:t> </a:t>
                      </a:r>
                      <a:endParaRPr lang="en-GB" sz="16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10.</a:t>
                      </a:r>
                      <a:r>
                        <a:rPr lang="en-GB" sz="700" dirty="0">
                          <a:effectLst/>
                        </a:rPr>
                        <a:t>  </a:t>
                      </a: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Botswana </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19.0</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10</a:t>
                      </a:r>
                      <a:r>
                        <a:rPr lang="en-GB" sz="1600" baseline="30000" dirty="0">
                          <a:effectLst/>
                        </a:rPr>
                        <a:t>th</a:t>
                      </a:r>
                      <a:r>
                        <a:rPr lang="en-GB" sz="1600" dirty="0">
                          <a:effectLst/>
                        </a:rPr>
                        <a:t> </a:t>
                      </a:r>
                      <a:endParaRPr lang="en-GB" sz="16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11.</a:t>
                      </a:r>
                      <a:r>
                        <a:rPr lang="en-GB" sz="700" dirty="0">
                          <a:effectLst/>
                        </a:rPr>
                        <a:t>  </a:t>
                      </a: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Iran</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17.7</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11</a:t>
                      </a:r>
                      <a:r>
                        <a:rPr lang="en-GB" sz="1600" baseline="30000" dirty="0">
                          <a:effectLst/>
                        </a:rPr>
                        <a:t>th</a:t>
                      </a:r>
                      <a:r>
                        <a:rPr lang="en-GB" sz="1600" dirty="0">
                          <a:effectLst/>
                        </a:rPr>
                        <a:t> </a:t>
                      </a:r>
                      <a:endParaRPr lang="en-GB" sz="16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12.</a:t>
                      </a:r>
                      <a:r>
                        <a:rPr lang="en-GB" sz="700" dirty="0">
                          <a:effectLst/>
                        </a:rPr>
                        <a:t>  </a:t>
                      </a: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USA</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17.1</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12</a:t>
                      </a:r>
                      <a:r>
                        <a:rPr lang="en-GB" sz="1600" baseline="30000" dirty="0">
                          <a:effectLst/>
                        </a:rPr>
                        <a:t>th</a:t>
                      </a:r>
                      <a:r>
                        <a:rPr lang="en-GB" sz="1600" dirty="0">
                          <a:effectLst/>
                        </a:rPr>
                        <a:t> </a:t>
                      </a:r>
                      <a:endParaRPr lang="en-GB" sz="16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13.</a:t>
                      </a:r>
                      <a:r>
                        <a:rPr lang="en-GB" sz="700" dirty="0">
                          <a:effectLst/>
                        </a:rPr>
                        <a:t>  </a:t>
                      </a: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Tunisia </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17.0</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13</a:t>
                      </a:r>
                      <a:r>
                        <a:rPr lang="en-GB" sz="1600" baseline="30000" dirty="0">
                          <a:effectLst/>
                        </a:rPr>
                        <a:t>th</a:t>
                      </a:r>
                      <a:r>
                        <a:rPr lang="en-GB" sz="1600" dirty="0">
                          <a:effectLst/>
                        </a:rPr>
                        <a:t> </a:t>
                      </a:r>
                      <a:endParaRPr lang="en-GB" sz="16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14.</a:t>
                      </a:r>
                      <a:r>
                        <a:rPr lang="en-GB" sz="700" dirty="0">
                          <a:effectLst/>
                        </a:rPr>
                        <a:t>  </a:t>
                      </a: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Lesotho </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17.0</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14</a:t>
                      </a:r>
                      <a:r>
                        <a:rPr lang="en-GB" sz="1600" baseline="30000" dirty="0">
                          <a:effectLst/>
                        </a:rPr>
                        <a:t>th</a:t>
                      </a:r>
                      <a:r>
                        <a:rPr lang="en-GB" sz="1600" dirty="0">
                          <a:effectLst/>
                        </a:rPr>
                        <a:t> </a:t>
                      </a:r>
                      <a:endParaRPr lang="en-GB" sz="16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15.</a:t>
                      </a:r>
                      <a:r>
                        <a:rPr lang="en-GB" sz="700" dirty="0">
                          <a:effectLst/>
                        </a:rPr>
                        <a:t>  </a:t>
                      </a: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Burkina Faso </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16.8</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15</a:t>
                      </a:r>
                      <a:r>
                        <a:rPr lang="en-GB" sz="1600" baseline="30000" dirty="0">
                          <a:effectLst/>
                        </a:rPr>
                        <a:t>th</a:t>
                      </a:r>
                      <a:r>
                        <a:rPr lang="en-GB" sz="1600" dirty="0">
                          <a:effectLst/>
                        </a:rPr>
                        <a:t> </a:t>
                      </a:r>
                      <a:endParaRPr lang="en-GB" sz="16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16.</a:t>
                      </a:r>
                      <a:r>
                        <a:rPr lang="en-GB" sz="700" dirty="0">
                          <a:effectLst/>
                        </a:rPr>
                        <a:t>  </a:t>
                      </a: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Norway </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16.2</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16</a:t>
                      </a:r>
                      <a:r>
                        <a:rPr lang="en-GB" sz="1600" baseline="30000" dirty="0">
                          <a:effectLst/>
                        </a:rPr>
                        <a:t>th</a:t>
                      </a:r>
                      <a:r>
                        <a:rPr lang="en-GB" sz="1600" dirty="0">
                          <a:effectLst/>
                        </a:rPr>
                        <a:t> </a:t>
                      </a:r>
                      <a:endParaRPr lang="en-GB" sz="16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17.</a:t>
                      </a:r>
                      <a:r>
                        <a:rPr lang="en-GB" sz="700" dirty="0">
                          <a:effectLst/>
                        </a:rPr>
                        <a:t>  </a:t>
                      </a: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Colombia </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15.6</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17</a:t>
                      </a:r>
                      <a:r>
                        <a:rPr lang="en-GB" sz="1600" baseline="30000" dirty="0">
                          <a:effectLst/>
                        </a:rPr>
                        <a:t>th</a:t>
                      </a:r>
                      <a:r>
                        <a:rPr lang="en-GB" sz="1600" dirty="0">
                          <a:effectLst/>
                        </a:rPr>
                        <a:t> </a:t>
                      </a:r>
                      <a:endParaRPr lang="en-GB" sz="16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18.</a:t>
                      </a:r>
                      <a:r>
                        <a:rPr lang="en-GB" sz="700" dirty="0">
                          <a:effectLst/>
                        </a:rPr>
                        <a:t>  </a:t>
                      </a: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Nicaragua </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15.0</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18</a:t>
                      </a:r>
                      <a:r>
                        <a:rPr lang="en-GB" sz="1600" baseline="30000" dirty="0">
                          <a:effectLst/>
                        </a:rPr>
                        <a:t>th</a:t>
                      </a:r>
                      <a:r>
                        <a:rPr lang="en-GB" sz="1600" dirty="0">
                          <a:effectLst/>
                        </a:rPr>
                        <a:t> </a:t>
                      </a:r>
                      <a:endParaRPr lang="en-GB" sz="16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19.</a:t>
                      </a:r>
                      <a:r>
                        <a:rPr lang="en-GB" sz="700" dirty="0">
                          <a:effectLst/>
                        </a:rPr>
                        <a:t>  </a:t>
                      </a: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India </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12.7</a:t>
                      </a:r>
                      <a:endParaRPr lang="en-GB"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effectLst/>
                        </a:rPr>
                        <a:t>19</a:t>
                      </a:r>
                      <a:r>
                        <a:rPr lang="en-GB" sz="1600" baseline="30000" dirty="0">
                          <a:effectLst/>
                        </a:rPr>
                        <a:t>th</a:t>
                      </a:r>
                      <a:r>
                        <a:rPr lang="en-GB" sz="1600" dirty="0">
                          <a:effectLst/>
                        </a:rPr>
                        <a:t> </a:t>
                      </a:r>
                      <a:endParaRPr lang="en-GB" sz="1600" dirty="0">
                        <a:effectLst/>
                        <a:latin typeface="Calibri"/>
                        <a:ea typeface="Calibri"/>
                        <a:cs typeface="Times New Roman"/>
                      </a:endParaRPr>
                    </a:p>
                  </a:txBody>
                  <a:tcPr marL="68580" marR="68580" marT="0" marB="0"/>
                </a:tc>
              </a:tr>
              <a:tr h="269583">
                <a:tc>
                  <a:txBody>
                    <a:bodyPr/>
                    <a:lstStyle/>
                    <a:p>
                      <a:pPr marL="457200" indent="-228600" algn="just">
                        <a:lnSpc>
                          <a:spcPct val="115000"/>
                        </a:lnSpc>
                        <a:spcAft>
                          <a:spcPts val="0"/>
                        </a:spcAft>
                      </a:pPr>
                      <a:r>
                        <a:rPr lang="en-GB" sz="1200" dirty="0">
                          <a:effectLst/>
                        </a:rPr>
                        <a:t>20. 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solidFill>
                            <a:srgbClr val="FF0000"/>
                          </a:solidFill>
                          <a:effectLst/>
                        </a:rPr>
                        <a:t>Nigeria </a:t>
                      </a:r>
                      <a:endParaRPr lang="en-GB" sz="1600" dirty="0">
                        <a:solidFill>
                          <a:srgbClr val="FF000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solidFill>
                            <a:srgbClr val="FF0000"/>
                          </a:solidFill>
                          <a:effectLst/>
                        </a:rPr>
                        <a:t>8.4</a:t>
                      </a:r>
                      <a:endParaRPr lang="en-GB" sz="1600" dirty="0">
                        <a:solidFill>
                          <a:srgbClr val="FF000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600" dirty="0">
                          <a:solidFill>
                            <a:srgbClr val="FF0000"/>
                          </a:solidFill>
                          <a:effectLst/>
                        </a:rPr>
                        <a:t>20</a:t>
                      </a:r>
                      <a:r>
                        <a:rPr lang="en-GB" sz="1600" baseline="30000" dirty="0">
                          <a:solidFill>
                            <a:srgbClr val="FF0000"/>
                          </a:solidFill>
                          <a:effectLst/>
                        </a:rPr>
                        <a:t>th</a:t>
                      </a:r>
                      <a:r>
                        <a:rPr lang="en-GB" sz="1600" dirty="0">
                          <a:solidFill>
                            <a:srgbClr val="FF0000"/>
                          </a:solidFill>
                          <a:effectLst/>
                        </a:rPr>
                        <a:t> (Last)</a:t>
                      </a:r>
                      <a:endParaRPr lang="en-GB" sz="1600" dirty="0">
                        <a:solidFill>
                          <a:srgbClr val="FF0000"/>
                        </a:solidFill>
                        <a:effectLst/>
                        <a:latin typeface="Calibri"/>
                        <a:ea typeface="Calibri"/>
                        <a:cs typeface="Times New Roman"/>
                      </a:endParaRPr>
                    </a:p>
                  </a:txBody>
                  <a:tcPr marL="68580" marR="68580" marT="0" marB="0"/>
                </a:tc>
              </a:tr>
            </a:tbl>
          </a:graphicData>
        </a:graphic>
      </p:graphicFrame>
      <p:pic>
        <p:nvPicPr>
          <p:cNvPr id="5" name="Picture 4" descr="https://encrypted-tbn3.gstatic.com/images?q=tbn:ANd9GcRYbo-tXkhwUuZL9DgXDvbli313BNU0mlB5HJSqmpvKO7tcssUvh7ONqsg">
            <a:hlinkClick r:id="rId2" tgtFrame="&quot;_blank&quot;"/>
          </p:cNvPr>
          <p:cNvPicPr/>
          <p:nvPr/>
        </p:nvPicPr>
        <p:blipFill>
          <a:blip r:embed="rId3" cstate="print"/>
          <a:srcRect/>
          <a:stretch>
            <a:fillRect/>
          </a:stretch>
        </p:blipFill>
        <p:spPr bwMode="auto">
          <a:xfrm>
            <a:off x="8382001" y="0"/>
            <a:ext cx="761999" cy="762000"/>
          </a:xfrm>
          <a:prstGeom prst="rect">
            <a:avLst/>
          </a:prstGeom>
          <a:noFill/>
          <a:ln w="9525">
            <a:noFill/>
            <a:miter lim="800000"/>
            <a:headEnd/>
            <a:tailEnd/>
          </a:ln>
        </p:spPr>
      </p:pic>
      <p:pic>
        <p:nvPicPr>
          <p:cNvPr id="6" name="il_fi" descr="http://flagspot.net/images/n/ng).gif"/>
          <p:cNvPicPr/>
          <p:nvPr/>
        </p:nvPicPr>
        <p:blipFill>
          <a:blip r:embed="rId4" cstate="print"/>
          <a:srcRect/>
          <a:stretch>
            <a:fillRect/>
          </a:stretch>
        </p:blipFill>
        <p:spPr bwMode="auto">
          <a:xfrm>
            <a:off x="0" y="0"/>
            <a:ext cx="762000" cy="762000"/>
          </a:xfrm>
          <a:prstGeom prst="rect">
            <a:avLst/>
          </a:prstGeom>
          <a:noFill/>
          <a:ln w="9525">
            <a:noFill/>
            <a:miter lim="800000"/>
            <a:headEnd/>
            <a:tailEnd/>
          </a:ln>
        </p:spPr>
      </p:pic>
      <p:sp>
        <p:nvSpPr>
          <p:cNvPr id="7" name="TextBox 6"/>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897401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001000" cy="609600"/>
          </a:xfrm>
        </p:spPr>
        <p:txBody>
          <a:bodyPr>
            <a:normAutofit/>
          </a:bodyPr>
          <a:lstStyle/>
          <a:p>
            <a:r>
              <a:rPr lang="en-GB" sz="2800" b="1" dirty="0" smtClean="0"/>
              <a:t>AESTHETICS OF THE NIGERIAN EDUCATION</a:t>
            </a:r>
            <a:endParaRPr lang="en-US" sz="2800"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44448261"/>
              </p:ext>
            </p:extLst>
          </p:nvPr>
        </p:nvGraphicFramePr>
        <p:xfrm>
          <a:off x="0" y="13716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l_fi" descr="http://flagspot.net/images/n/ng).gif"/>
          <p:cNvPicPr/>
          <p:nvPr/>
        </p:nvPicPr>
        <p:blipFill>
          <a:blip r:embed="rId7"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8" tgtFrame="&quot;_blank&quot;"/>
          </p:cNvPr>
          <p:cNvPicPr/>
          <p:nvPr/>
        </p:nvPicPr>
        <p:blipFill>
          <a:blip r:embed="rId9"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4272900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001000" cy="609600"/>
          </a:xfrm>
        </p:spPr>
        <p:txBody>
          <a:bodyPr>
            <a:normAutofit/>
          </a:bodyPr>
          <a:lstStyle/>
          <a:p>
            <a:r>
              <a:rPr lang="en-GB" sz="2800" b="1" dirty="0" smtClean="0"/>
              <a:t>PERCEIVED QUALITY OF NIGERIAN EDUCATION</a:t>
            </a:r>
            <a:endParaRPr lang="en-US" sz="2800"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922158725"/>
              </p:ext>
            </p:extLst>
          </p:nvPr>
        </p:nvGraphicFramePr>
        <p:xfrm>
          <a:off x="0" y="13716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l_fi" descr="http://flagspot.net/images/n/ng).gif"/>
          <p:cNvPicPr/>
          <p:nvPr/>
        </p:nvPicPr>
        <p:blipFill>
          <a:blip r:embed="rId7"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8" tgtFrame="&quot;_blank&quot;"/>
          </p:cNvPr>
          <p:cNvPicPr/>
          <p:nvPr/>
        </p:nvPicPr>
        <p:blipFill>
          <a:blip r:embed="rId9"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29499402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04088"/>
            <a:ext cx="8964488" cy="564672"/>
          </a:xfrm>
        </p:spPr>
        <p:txBody>
          <a:bodyPr>
            <a:normAutofit fontScale="90000"/>
          </a:bodyPr>
          <a:lstStyle/>
          <a:p>
            <a:r>
              <a:rPr lang="en-GB" dirty="0" smtClean="0"/>
              <a:t>Nigeria Spends for Studying Abroad </a:t>
            </a:r>
            <a:endParaRPr lang="en-GB"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791320845"/>
              </p:ext>
            </p:extLst>
          </p:nvPr>
        </p:nvGraphicFramePr>
        <p:xfrm>
          <a:off x="107504" y="1340768"/>
          <a:ext cx="9036496"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pic>
        <p:nvPicPr>
          <p:cNvPr id="6" name="Picture 5" descr="https://encrypted-tbn3.gstatic.com/images?q=tbn:ANd9GcRYbo-tXkhwUuZL9DgXDvbli313BNU0mlB5HJSqmpvKO7tcssUvh7ONqsg">
            <a:hlinkClick r:id="rId6" tgtFrame="&quot;_blank&quot;"/>
          </p:cNvPr>
          <p:cNvPicPr/>
          <p:nvPr/>
        </p:nvPicPr>
        <p:blipFill>
          <a:blip r:embed="rId7" cstate="print"/>
          <a:srcRect/>
          <a:stretch>
            <a:fillRect/>
          </a:stretch>
        </p:blipFill>
        <p:spPr bwMode="auto">
          <a:xfrm>
            <a:off x="8382001" y="0"/>
            <a:ext cx="761999" cy="762000"/>
          </a:xfrm>
          <a:prstGeom prst="rect">
            <a:avLst/>
          </a:prstGeom>
          <a:noFill/>
          <a:ln w="9525">
            <a:noFill/>
            <a:miter lim="800000"/>
            <a:headEnd/>
            <a:tailEnd/>
          </a:ln>
        </p:spPr>
      </p:pic>
      <p:pic>
        <p:nvPicPr>
          <p:cNvPr id="7" name="il_fi" descr="http://flagspot.net/images/n/ng).gif"/>
          <p:cNvPicPr/>
          <p:nvPr/>
        </p:nvPicPr>
        <p:blipFill>
          <a:blip r:embed="rId8" cstate="print"/>
          <a:srcRect/>
          <a:stretch>
            <a:fillRect/>
          </a:stretch>
        </p:blipFill>
        <p:spPr bwMode="auto">
          <a:xfrm>
            <a:off x="0" y="0"/>
            <a:ext cx="762000" cy="762000"/>
          </a:xfrm>
          <a:prstGeom prst="rect">
            <a:avLst/>
          </a:prstGeom>
          <a:noFill/>
          <a:ln w="9525">
            <a:noFill/>
            <a:miter lim="800000"/>
            <a:headEnd/>
            <a:tailEnd/>
          </a:ln>
        </p:spPr>
      </p:pic>
    </p:spTree>
    <p:extLst>
      <p:ext uri="{BB962C8B-B14F-4D97-AF65-F5344CB8AC3E}">
        <p14:creationId xmlns="" xmlns:p14="http://schemas.microsoft.com/office/powerpoint/2010/main" val="320000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a:bodyPr>
          <a:lstStyle/>
          <a:p>
            <a:r>
              <a:rPr lang="en-GB" sz="3200" b="1" dirty="0" smtClean="0"/>
              <a:t>Quality Assurance (QA) &amp; Quality Control (QC)</a:t>
            </a:r>
            <a:endParaRPr lang="en-US" sz="3200" b="1"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970978690"/>
              </p:ext>
            </p:extLst>
          </p:nvPr>
        </p:nvGraphicFramePr>
        <p:xfrm>
          <a:off x="0" y="1371600"/>
          <a:ext cx="9144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r>
              <a:rPr lang="en-GB" dirty="0" smtClean="0"/>
              <a:t>Synopsis on Quality </a:t>
            </a:r>
            <a:endParaRPr lang="en-GB"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182766915"/>
              </p:ext>
            </p:extLst>
          </p:nvPr>
        </p:nvGraphicFramePr>
        <p:xfrm>
          <a:off x="0" y="1412776"/>
          <a:ext cx="9144000"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839498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001000" cy="609600"/>
          </a:xfrm>
        </p:spPr>
        <p:txBody>
          <a:bodyPr>
            <a:normAutofit/>
          </a:bodyPr>
          <a:lstStyle/>
          <a:p>
            <a:r>
              <a:rPr lang="en-GB" sz="2800" b="1" dirty="0" smtClean="0"/>
              <a:t>TOOLS FOR QUALITY ASSURANCE/QUALITY CONTROL</a:t>
            </a:r>
            <a:endParaRPr lang="en-US" sz="2800"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4102061626"/>
              </p:ext>
            </p:extLst>
          </p:nvPr>
        </p:nvGraphicFramePr>
        <p:xfrm>
          <a:off x="0" y="1371600"/>
          <a:ext cx="9144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extLst>
      <p:ext uri="{BB962C8B-B14F-4D97-AF65-F5344CB8AC3E}">
        <p14:creationId xmlns="" xmlns:p14="http://schemas.microsoft.com/office/powerpoint/2010/main" val="25432934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 xmlns:p14="http://schemas.microsoft.com/office/powerpoint/2010/main" val="3110304575"/>
              </p:ext>
            </p:extLst>
          </p:nvPr>
        </p:nvGraphicFramePr>
        <p:xfrm>
          <a:off x="0" y="764704"/>
          <a:ext cx="91440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44624"/>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fontScale="90000"/>
          </a:bodyPr>
          <a:lstStyle/>
          <a:p>
            <a:r>
              <a:rPr lang="en-GB" dirty="0" smtClean="0"/>
              <a:t>PDCA CYCLE AS TOOL FOR QA/QC</a:t>
            </a:r>
            <a:endParaRPr lang="en-GB"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235303151"/>
              </p:ext>
            </p:extLst>
          </p:nvPr>
        </p:nvGraphicFramePr>
        <p:xfrm>
          <a:off x="0" y="1340768"/>
          <a:ext cx="9144000"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27384"/>
            <a:ext cx="762000" cy="762000"/>
          </a:xfrm>
          <a:prstGeom prst="rect">
            <a:avLst/>
          </a:prstGeom>
          <a:noFill/>
          <a:ln w="9525">
            <a:noFill/>
            <a:miter lim="800000"/>
            <a:headEnd/>
            <a:tailEnd/>
          </a:ln>
        </p:spPr>
      </p:pic>
      <p:pic>
        <p:nvPicPr>
          <p:cNvPr id="6" name="Picture 5"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Tree>
    <p:extLst>
      <p:ext uri="{BB962C8B-B14F-4D97-AF65-F5344CB8AC3E}">
        <p14:creationId xmlns="" xmlns:p14="http://schemas.microsoft.com/office/powerpoint/2010/main" val="39597592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ie 30"/>
          <p:cNvSpPr/>
          <p:nvPr/>
        </p:nvSpPr>
        <p:spPr>
          <a:xfrm flipH="1" flipV="1">
            <a:off x="2819400" y="1793593"/>
            <a:ext cx="3157183" cy="3054179"/>
          </a:xfrm>
          <a:prstGeom prst="pie">
            <a:avLst>
              <a:gd name="adj1" fmla="val 10825543"/>
              <a:gd name="adj2" fmla="val 1620000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1"/>
              </a:solidFill>
            </a:endParaRPr>
          </a:p>
        </p:txBody>
      </p:sp>
      <p:sp>
        <p:nvSpPr>
          <p:cNvPr id="35" name="Rectangle 1"/>
          <p:cNvSpPr>
            <a:spLocks noChangeArrowheads="1"/>
          </p:cNvSpPr>
          <p:nvPr/>
        </p:nvSpPr>
        <p:spPr bwMode="auto">
          <a:xfrm>
            <a:off x="381000" y="715090"/>
            <a:ext cx="248576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PLAN</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 Design or revise business process components to improve results</a:t>
            </a: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Pie 35"/>
          <p:cNvSpPr/>
          <p:nvPr/>
        </p:nvSpPr>
        <p:spPr>
          <a:xfrm rot="5400000" flipV="1">
            <a:off x="2885091" y="1771119"/>
            <a:ext cx="3157183" cy="3054179"/>
          </a:xfrm>
          <a:prstGeom prst="pie">
            <a:avLst>
              <a:gd name="adj1" fmla="val 10825543"/>
              <a:gd name="adj2" fmla="val 16200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FFFF00"/>
              </a:solidFill>
            </a:endParaRPr>
          </a:p>
        </p:txBody>
      </p:sp>
      <p:sp>
        <p:nvSpPr>
          <p:cNvPr id="37" name="Pie 36"/>
          <p:cNvSpPr/>
          <p:nvPr/>
        </p:nvSpPr>
        <p:spPr>
          <a:xfrm flipV="1">
            <a:off x="2914119" y="1767114"/>
            <a:ext cx="3157183" cy="3054179"/>
          </a:xfrm>
          <a:prstGeom prst="pie">
            <a:avLst>
              <a:gd name="adj1" fmla="val 10825543"/>
              <a:gd name="adj2" fmla="val 1620000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1"/>
              </a:solidFill>
            </a:endParaRPr>
          </a:p>
        </p:txBody>
      </p:sp>
      <p:cxnSp>
        <p:nvCxnSpPr>
          <p:cNvPr id="38" name="Straight Connector 37"/>
          <p:cNvCxnSpPr/>
          <p:nvPr/>
        </p:nvCxnSpPr>
        <p:spPr>
          <a:xfrm flipV="1">
            <a:off x="1403648" y="3276600"/>
            <a:ext cx="653752" cy="17603"/>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851282" y="3307005"/>
            <a:ext cx="578218" cy="1526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2" idx="4"/>
          </p:cNvCxnSpPr>
          <p:nvPr/>
        </p:nvCxnSpPr>
        <p:spPr>
          <a:xfrm flipH="1">
            <a:off x="4449168" y="5699735"/>
            <a:ext cx="1814" cy="555174"/>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462094" y="398956"/>
            <a:ext cx="1588" cy="544153"/>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2050682" y="975335"/>
            <a:ext cx="4800600" cy="4724400"/>
            <a:chOff x="2057400" y="990600"/>
            <a:chExt cx="4800600" cy="4724400"/>
          </a:xfrm>
        </p:grpSpPr>
        <p:grpSp>
          <p:nvGrpSpPr>
            <p:cNvPr id="43" name="Group 42"/>
            <p:cNvGrpSpPr/>
            <p:nvPr/>
          </p:nvGrpSpPr>
          <p:grpSpPr>
            <a:xfrm>
              <a:off x="2057400" y="990600"/>
              <a:ext cx="4800600" cy="4724400"/>
              <a:chOff x="3048001" y="2133600"/>
              <a:chExt cx="2819400" cy="2895599"/>
            </a:xfrm>
          </p:grpSpPr>
          <p:sp>
            <p:nvSpPr>
              <p:cNvPr id="52" name="Oval 51"/>
              <p:cNvSpPr/>
              <p:nvPr/>
            </p:nvSpPr>
            <p:spPr>
              <a:xfrm>
                <a:off x="3048001" y="2133600"/>
                <a:ext cx="2819400" cy="28955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Arc 52"/>
              <p:cNvSpPr/>
              <p:nvPr/>
            </p:nvSpPr>
            <p:spPr>
              <a:xfrm>
                <a:off x="3429001" y="2438399"/>
                <a:ext cx="2057400" cy="2209800"/>
              </a:xfrm>
              <a:prstGeom prst="arc">
                <a:avLst>
                  <a:gd name="adj1" fmla="val 14132534"/>
                  <a:gd name="adj2" fmla="val 8821226"/>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Oval 53"/>
              <p:cNvSpPr/>
              <p:nvPr/>
            </p:nvSpPr>
            <p:spPr>
              <a:xfrm>
                <a:off x="3581401" y="2590799"/>
                <a:ext cx="1752600" cy="1905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 name="Straight Connector 54"/>
              <p:cNvCxnSpPr>
                <a:stCxn id="54" idx="2"/>
                <a:endCxn id="54" idx="6"/>
              </p:cNvCxnSpPr>
              <p:nvPr/>
            </p:nvCxnSpPr>
            <p:spPr>
              <a:xfrm rot="10800000" flipH="1">
                <a:off x="3581401" y="3543299"/>
                <a:ext cx="1752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4" idx="0"/>
                <a:endCxn id="54" idx="4"/>
              </p:cNvCxnSpPr>
              <p:nvPr/>
            </p:nvCxnSpPr>
            <p:spPr>
              <a:xfrm rot="16200000" flipH="1">
                <a:off x="3505201" y="3543299"/>
                <a:ext cx="1905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3238500" y="2174719"/>
              <a:ext cx="1043609" cy="720881"/>
            </a:xfrm>
            <a:prstGeom prst="rect">
              <a:avLst/>
            </a:prstGeom>
            <a:noFill/>
          </p:spPr>
          <p:txBody>
            <a:bodyPr wrap="square" rtlCol="0">
              <a:spAutoFit/>
            </a:bodyPr>
            <a:lstStyle/>
            <a:p>
              <a:pPr algn="ctr"/>
              <a:r>
                <a:rPr lang="en-US" sz="2800" b="1" dirty="0" smtClean="0">
                  <a:latin typeface="+mj-lt"/>
                </a:rPr>
                <a:t>P</a:t>
              </a:r>
              <a:endParaRPr lang="en-US" sz="2800" b="1" dirty="0">
                <a:latin typeface="+mj-lt"/>
              </a:endParaRPr>
            </a:p>
          </p:txBody>
        </p:sp>
        <p:sp>
          <p:nvSpPr>
            <p:cNvPr id="45" name="TextBox 44"/>
            <p:cNvSpPr txBox="1"/>
            <p:nvPr/>
          </p:nvSpPr>
          <p:spPr>
            <a:xfrm>
              <a:off x="4343400" y="2174719"/>
              <a:ext cx="1043609" cy="720881"/>
            </a:xfrm>
            <a:prstGeom prst="rect">
              <a:avLst/>
            </a:prstGeom>
            <a:noFill/>
          </p:spPr>
          <p:txBody>
            <a:bodyPr wrap="square" rtlCol="0">
              <a:spAutoFit/>
            </a:bodyPr>
            <a:lstStyle/>
            <a:p>
              <a:pPr algn="ctr"/>
              <a:r>
                <a:rPr lang="en-US" sz="2800" b="1" dirty="0" smtClean="0">
                  <a:latin typeface="+mj-lt"/>
                </a:rPr>
                <a:t>D</a:t>
              </a:r>
              <a:endParaRPr lang="en-US" sz="2800" b="1" dirty="0">
                <a:latin typeface="+mj-lt"/>
              </a:endParaRPr>
            </a:p>
          </p:txBody>
        </p:sp>
        <p:sp>
          <p:nvSpPr>
            <p:cNvPr id="46" name="TextBox 45"/>
            <p:cNvSpPr txBox="1"/>
            <p:nvPr/>
          </p:nvSpPr>
          <p:spPr>
            <a:xfrm>
              <a:off x="3205370" y="3300308"/>
              <a:ext cx="1043609" cy="720881"/>
            </a:xfrm>
            <a:prstGeom prst="rect">
              <a:avLst/>
            </a:prstGeom>
            <a:noFill/>
          </p:spPr>
          <p:txBody>
            <a:bodyPr wrap="square" rtlCol="0">
              <a:spAutoFit/>
            </a:bodyPr>
            <a:lstStyle/>
            <a:p>
              <a:pPr algn="ctr"/>
              <a:r>
                <a:rPr lang="en-US" sz="2800" b="1" dirty="0" smtClean="0">
                  <a:latin typeface="+mj-lt"/>
                </a:rPr>
                <a:t>A</a:t>
              </a:r>
              <a:endParaRPr lang="en-US" sz="2800" b="1" dirty="0">
                <a:latin typeface="+mj-lt"/>
              </a:endParaRPr>
            </a:p>
          </p:txBody>
        </p:sp>
        <p:sp>
          <p:nvSpPr>
            <p:cNvPr id="47" name="TextBox 46"/>
            <p:cNvSpPr txBox="1"/>
            <p:nvPr/>
          </p:nvSpPr>
          <p:spPr>
            <a:xfrm>
              <a:off x="4371975" y="3309833"/>
              <a:ext cx="1043609" cy="720881"/>
            </a:xfrm>
            <a:prstGeom prst="rect">
              <a:avLst/>
            </a:prstGeom>
            <a:noFill/>
          </p:spPr>
          <p:txBody>
            <a:bodyPr wrap="square" rtlCol="0">
              <a:spAutoFit/>
            </a:bodyPr>
            <a:lstStyle/>
            <a:p>
              <a:pPr algn="ctr"/>
              <a:r>
                <a:rPr lang="en-US" sz="2800" b="1" dirty="0" smtClean="0">
                  <a:latin typeface="+mj-lt"/>
                </a:rPr>
                <a:t>C</a:t>
              </a:r>
              <a:endParaRPr lang="en-US" sz="2800" b="1" dirty="0">
                <a:latin typeface="+mj-lt"/>
              </a:endParaRPr>
            </a:p>
          </p:txBody>
        </p:sp>
        <p:sp>
          <p:nvSpPr>
            <p:cNvPr id="48" name="TextBox 47"/>
            <p:cNvSpPr txBox="1"/>
            <p:nvPr/>
          </p:nvSpPr>
          <p:spPr>
            <a:xfrm>
              <a:off x="3586370" y="2614285"/>
              <a:ext cx="757030" cy="369332"/>
            </a:xfrm>
            <a:prstGeom prst="rect">
              <a:avLst/>
            </a:prstGeom>
            <a:noFill/>
          </p:spPr>
          <p:txBody>
            <a:bodyPr wrap="square" rtlCol="0">
              <a:spAutoFit/>
            </a:bodyPr>
            <a:lstStyle/>
            <a:p>
              <a:r>
                <a:rPr lang="en-US" b="1" dirty="0" smtClean="0">
                  <a:latin typeface="Arial Narrow" pitchFamily="34" charset="0"/>
                </a:rPr>
                <a:t>Plan</a:t>
              </a:r>
              <a:endParaRPr lang="en-US" b="1" dirty="0">
                <a:latin typeface="Arial Narrow" pitchFamily="34" charset="0"/>
              </a:endParaRPr>
            </a:p>
          </p:txBody>
        </p:sp>
        <p:sp>
          <p:nvSpPr>
            <p:cNvPr id="49" name="TextBox 48"/>
            <p:cNvSpPr txBox="1"/>
            <p:nvPr/>
          </p:nvSpPr>
          <p:spPr>
            <a:xfrm>
              <a:off x="4666423" y="2609850"/>
              <a:ext cx="591378" cy="369332"/>
            </a:xfrm>
            <a:prstGeom prst="rect">
              <a:avLst/>
            </a:prstGeom>
            <a:noFill/>
          </p:spPr>
          <p:txBody>
            <a:bodyPr wrap="square" rtlCol="0">
              <a:spAutoFit/>
            </a:bodyPr>
            <a:lstStyle/>
            <a:p>
              <a:r>
                <a:rPr lang="en-US" b="1" dirty="0" smtClean="0">
                  <a:latin typeface="Arial Narrow" pitchFamily="34" charset="0"/>
                </a:rPr>
                <a:t>Do </a:t>
              </a:r>
              <a:endParaRPr lang="en-US" b="1" dirty="0">
                <a:latin typeface="Arial Narrow" pitchFamily="34" charset="0"/>
              </a:endParaRPr>
            </a:p>
          </p:txBody>
        </p:sp>
        <p:sp>
          <p:nvSpPr>
            <p:cNvPr id="50" name="TextBox 49"/>
            <p:cNvSpPr txBox="1"/>
            <p:nvPr/>
          </p:nvSpPr>
          <p:spPr>
            <a:xfrm>
              <a:off x="3529220" y="3743325"/>
              <a:ext cx="604630" cy="369332"/>
            </a:xfrm>
            <a:prstGeom prst="rect">
              <a:avLst/>
            </a:prstGeom>
            <a:noFill/>
          </p:spPr>
          <p:txBody>
            <a:bodyPr wrap="square" rtlCol="0">
              <a:spAutoFit/>
            </a:bodyPr>
            <a:lstStyle/>
            <a:p>
              <a:r>
                <a:rPr lang="en-US" b="1" dirty="0" smtClean="0">
                  <a:latin typeface="Arial Narrow" pitchFamily="34" charset="0"/>
                </a:rPr>
                <a:t>Act </a:t>
              </a:r>
              <a:endParaRPr lang="en-US" b="1" dirty="0">
                <a:latin typeface="Arial Narrow" pitchFamily="34" charset="0"/>
              </a:endParaRPr>
            </a:p>
          </p:txBody>
        </p:sp>
        <p:sp>
          <p:nvSpPr>
            <p:cNvPr id="51" name="TextBox 50"/>
            <p:cNvSpPr txBox="1"/>
            <p:nvPr/>
          </p:nvSpPr>
          <p:spPr>
            <a:xfrm>
              <a:off x="4709491" y="3733800"/>
              <a:ext cx="853109" cy="369332"/>
            </a:xfrm>
            <a:prstGeom prst="rect">
              <a:avLst/>
            </a:prstGeom>
            <a:noFill/>
          </p:spPr>
          <p:txBody>
            <a:bodyPr wrap="square" rtlCol="0">
              <a:spAutoFit/>
            </a:bodyPr>
            <a:lstStyle/>
            <a:p>
              <a:r>
                <a:rPr lang="en-US" b="1" dirty="0" smtClean="0">
                  <a:latin typeface="Arial Narrow" pitchFamily="34" charset="0"/>
                </a:rPr>
                <a:t>Check </a:t>
              </a:r>
              <a:endParaRPr lang="en-US" b="1" dirty="0">
                <a:latin typeface="Arial Narrow" pitchFamily="34" charset="0"/>
              </a:endParaRPr>
            </a:p>
          </p:txBody>
        </p:sp>
      </p:grpSp>
      <p:sp>
        <p:nvSpPr>
          <p:cNvPr id="58" name="Rectangle 1"/>
          <p:cNvSpPr>
            <a:spLocks noChangeArrowheads="1"/>
          </p:cNvSpPr>
          <p:nvPr/>
        </p:nvSpPr>
        <p:spPr bwMode="auto">
          <a:xfrm>
            <a:off x="6324600" y="769203"/>
            <a:ext cx="22098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DO</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Implement the plan and measure its performance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1"/>
          <p:cNvSpPr>
            <a:spLocks noChangeArrowheads="1"/>
          </p:cNvSpPr>
          <p:nvPr/>
        </p:nvSpPr>
        <p:spPr bwMode="auto">
          <a:xfrm>
            <a:off x="533400" y="4728627"/>
            <a:ext cx="21336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ACT</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 Decide on changes needed to improve the process &amp;</a:t>
            </a:r>
            <a:r>
              <a:rPr kumimoji="0" lang="en-US" sz="2000" b="0" i="0" u="none" strike="noStrike" cap="none" normalizeH="0" dirty="0" smtClean="0">
                <a:ln>
                  <a:noFill/>
                </a:ln>
                <a:solidFill>
                  <a:schemeClr val="tx1"/>
                </a:solidFill>
                <a:effectLst/>
                <a:latin typeface="+mj-lt"/>
                <a:ea typeface="Calibri" pitchFamily="34" charset="0"/>
                <a:cs typeface="Times New Roman" pitchFamily="18" charset="0"/>
              </a:rPr>
              <a:t> implement</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Rectangle 1"/>
          <p:cNvSpPr>
            <a:spLocks noChangeArrowheads="1"/>
          </p:cNvSpPr>
          <p:nvPr/>
        </p:nvSpPr>
        <p:spPr bwMode="auto">
          <a:xfrm>
            <a:off x="6324600" y="4876800"/>
            <a:ext cx="2286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CHECK</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 Assess,</a:t>
            </a:r>
            <a:r>
              <a:rPr kumimoji="0" lang="en-US" sz="2000" b="0" i="0" u="none" strike="noStrike" cap="none" normalizeH="0" dirty="0" smtClean="0">
                <a:ln>
                  <a:noFill/>
                </a:ln>
                <a:solidFill>
                  <a:schemeClr val="tx1"/>
                </a:solidFill>
                <a:effectLst/>
                <a:latin typeface="+mj-lt"/>
                <a:ea typeface="Calibri" pitchFamily="34" charset="0"/>
                <a:cs typeface="Times New Roman" pitchFamily="18" charset="0"/>
              </a:rPr>
              <a:t> take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measurements and report the results to decision makers</a:t>
            </a:r>
            <a:endPar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29" name="Picture 28"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sp>
        <p:nvSpPr>
          <p:cNvPr id="30" name="TextBox 29"/>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121"/>
          <p:cNvGrpSpPr/>
          <p:nvPr/>
        </p:nvGrpSpPr>
        <p:grpSpPr>
          <a:xfrm>
            <a:off x="2590800" y="990600"/>
            <a:ext cx="3581400" cy="3581400"/>
            <a:chOff x="1295400" y="438150"/>
            <a:chExt cx="4800600" cy="4876800"/>
          </a:xfrm>
        </p:grpSpPr>
        <p:sp>
          <p:nvSpPr>
            <p:cNvPr id="123" name="Pie 122"/>
            <p:cNvSpPr/>
            <p:nvPr/>
          </p:nvSpPr>
          <p:spPr>
            <a:xfrm rot="16200000">
              <a:off x="1377460" y="727738"/>
              <a:ext cx="4644571" cy="4451838"/>
            </a:xfrm>
            <a:prstGeom prst="pie">
              <a:avLst>
                <a:gd name="adj1" fmla="val 10825543"/>
                <a:gd name="adj2" fmla="val 16200000"/>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1"/>
                </a:solidFill>
              </a:endParaRPr>
            </a:p>
          </p:txBody>
        </p:sp>
        <p:sp>
          <p:nvSpPr>
            <p:cNvPr id="124" name="Pie 123"/>
            <p:cNvSpPr/>
            <p:nvPr/>
          </p:nvSpPr>
          <p:spPr>
            <a:xfrm rot="10800000" flipV="1">
              <a:off x="1463308" y="609600"/>
              <a:ext cx="4451838" cy="4644571"/>
            </a:xfrm>
            <a:prstGeom prst="pie">
              <a:avLst>
                <a:gd name="adj1" fmla="val 10825543"/>
                <a:gd name="adj2" fmla="val 16200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1"/>
                </a:solidFill>
              </a:endParaRPr>
            </a:p>
          </p:txBody>
        </p:sp>
        <p:sp>
          <p:nvSpPr>
            <p:cNvPr id="125" name="Pie 124"/>
            <p:cNvSpPr/>
            <p:nvPr/>
          </p:nvSpPr>
          <p:spPr>
            <a:xfrm rot="5400000" flipV="1">
              <a:off x="1377462" y="705967"/>
              <a:ext cx="4644571" cy="4451838"/>
            </a:xfrm>
            <a:prstGeom prst="pie">
              <a:avLst>
                <a:gd name="adj1" fmla="val 10825543"/>
                <a:gd name="adj2" fmla="val 1620000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1"/>
                </a:solidFill>
              </a:endParaRPr>
            </a:p>
          </p:txBody>
        </p:sp>
        <p:grpSp>
          <p:nvGrpSpPr>
            <p:cNvPr id="126" name="Group 102"/>
            <p:cNvGrpSpPr/>
            <p:nvPr/>
          </p:nvGrpSpPr>
          <p:grpSpPr>
            <a:xfrm>
              <a:off x="1295400" y="438150"/>
              <a:ext cx="4800600" cy="4876800"/>
              <a:chOff x="2809216" y="1676400"/>
              <a:chExt cx="3286784" cy="3200400"/>
            </a:xfrm>
          </p:grpSpPr>
          <p:sp>
            <p:nvSpPr>
              <p:cNvPr id="139" name="Arc 138"/>
              <p:cNvSpPr/>
              <p:nvPr/>
            </p:nvSpPr>
            <p:spPr>
              <a:xfrm rot="21352931">
                <a:off x="2895599" y="1676400"/>
                <a:ext cx="3124201" cy="3200400"/>
              </a:xfrm>
              <a:prstGeom prst="arc">
                <a:avLst>
                  <a:gd name="adj1" fmla="val 5363536"/>
                  <a:gd name="adj2" fmla="val 11273909"/>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p>
            </p:txBody>
          </p:sp>
          <p:sp>
            <p:nvSpPr>
              <p:cNvPr id="140" name="TextBox 57"/>
              <p:cNvSpPr txBox="1"/>
              <p:nvPr/>
            </p:nvSpPr>
            <p:spPr>
              <a:xfrm>
                <a:off x="4724400" y="2514600"/>
                <a:ext cx="757030" cy="357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latin typeface="Arial Narrow" pitchFamily="34" charset="0"/>
                  </a:rPr>
                  <a:t>PLAN</a:t>
                </a:r>
                <a:endParaRPr lang="en-US" sz="2000" b="1" dirty="0">
                  <a:latin typeface="Arial Narrow" pitchFamily="34" charset="0"/>
                </a:endParaRPr>
              </a:p>
            </p:txBody>
          </p:sp>
          <p:sp>
            <p:nvSpPr>
              <p:cNvPr id="141" name="TextBox 59"/>
              <p:cNvSpPr txBox="1"/>
              <p:nvPr/>
            </p:nvSpPr>
            <p:spPr>
              <a:xfrm>
                <a:off x="3429000" y="2514600"/>
                <a:ext cx="604630" cy="357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latin typeface="Arial Narrow" pitchFamily="34" charset="0"/>
                  </a:rPr>
                  <a:t>ACT </a:t>
                </a:r>
                <a:endParaRPr lang="en-US" sz="2000" b="1" dirty="0">
                  <a:latin typeface="Arial Narrow" pitchFamily="34" charset="0"/>
                </a:endParaRPr>
              </a:p>
            </p:txBody>
          </p:sp>
          <p:sp>
            <p:nvSpPr>
              <p:cNvPr id="142" name="Arc 141"/>
              <p:cNvSpPr/>
              <p:nvPr/>
            </p:nvSpPr>
            <p:spPr>
              <a:xfrm rot="5079293">
                <a:off x="2967037" y="1681165"/>
                <a:ext cx="3057525" cy="3200400"/>
              </a:xfrm>
              <a:prstGeom prst="arc">
                <a:avLst>
                  <a:gd name="adj1" fmla="val 5363536"/>
                  <a:gd name="adj2" fmla="val 11273909"/>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p>
            </p:txBody>
          </p:sp>
          <p:sp>
            <p:nvSpPr>
              <p:cNvPr id="143" name="Arc 142"/>
              <p:cNvSpPr/>
              <p:nvPr/>
            </p:nvSpPr>
            <p:spPr>
              <a:xfrm rot="16200000">
                <a:off x="2847315" y="1714499"/>
                <a:ext cx="3124201" cy="3200400"/>
              </a:xfrm>
              <a:prstGeom prst="arc">
                <a:avLst>
                  <a:gd name="adj1" fmla="val 5381633"/>
                  <a:gd name="adj2" fmla="val 10999407"/>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p>
            </p:txBody>
          </p:sp>
          <p:sp>
            <p:nvSpPr>
              <p:cNvPr id="144" name="Arc 143"/>
              <p:cNvSpPr/>
              <p:nvPr/>
            </p:nvSpPr>
            <p:spPr>
              <a:xfrm rot="10800000">
                <a:off x="2895601" y="1752600"/>
                <a:ext cx="3131403" cy="3124200"/>
              </a:xfrm>
              <a:prstGeom prst="arc">
                <a:avLst>
                  <a:gd name="adj1" fmla="val 5363536"/>
                  <a:gd name="adj2" fmla="val 11101542"/>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p>
            </p:txBody>
          </p:sp>
        </p:grpSp>
        <p:sp>
          <p:nvSpPr>
            <p:cNvPr id="127" name="TextBox 95"/>
            <p:cNvSpPr txBox="1"/>
            <p:nvPr/>
          </p:nvSpPr>
          <p:spPr>
            <a:xfrm>
              <a:off x="2089346" y="3708400"/>
              <a:ext cx="1246031" cy="544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latin typeface="Arial Narrow" pitchFamily="34" charset="0"/>
                </a:rPr>
                <a:t>CHECK </a:t>
              </a:r>
              <a:endParaRPr lang="en-US" sz="2000" b="1" dirty="0">
                <a:latin typeface="Arial Narrow" pitchFamily="34" charset="0"/>
              </a:endParaRPr>
            </a:p>
          </p:txBody>
        </p:sp>
        <p:grpSp>
          <p:nvGrpSpPr>
            <p:cNvPr id="128" name="Group 104"/>
            <p:cNvGrpSpPr/>
            <p:nvPr/>
          </p:nvGrpSpPr>
          <p:grpSpPr>
            <a:xfrm>
              <a:off x="3886202" y="3124200"/>
              <a:ext cx="1523998" cy="1524000"/>
              <a:chOff x="7010400" y="3124200"/>
              <a:chExt cx="1523998" cy="1524000"/>
            </a:xfrm>
          </p:grpSpPr>
          <p:grpSp>
            <p:nvGrpSpPr>
              <p:cNvPr id="129" name="Group 105"/>
              <p:cNvGrpSpPr/>
              <p:nvPr/>
            </p:nvGrpSpPr>
            <p:grpSpPr>
              <a:xfrm>
                <a:off x="7063698" y="3178628"/>
                <a:ext cx="1416615" cy="1460501"/>
                <a:chOff x="2924176" y="1790699"/>
                <a:chExt cx="3055203" cy="3067052"/>
              </a:xfrm>
            </p:grpSpPr>
            <p:sp>
              <p:nvSpPr>
                <p:cNvPr id="135" name="Pie 134"/>
                <p:cNvSpPr/>
                <p:nvPr/>
              </p:nvSpPr>
              <p:spPr>
                <a:xfrm rot="16200000">
                  <a:off x="2931378" y="1790700"/>
                  <a:ext cx="3048000" cy="3048000"/>
                </a:xfrm>
                <a:prstGeom prst="pie">
                  <a:avLst>
                    <a:gd name="adj1" fmla="val 10825543"/>
                    <a:gd name="adj2" fmla="val 16200000"/>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1"/>
                    </a:solidFill>
                  </a:endParaRPr>
                </a:p>
              </p:txBody>
            </p:sp>
            <p:sp>
              <p:nvSpPr>
                <p:cNvPr id="136" name="Pie 135"/>
                <p:cNvSpPr/>
                <p:nvPr/>
              </p:nvSpPr>
              <p:spPr>
                <a:xfrm rot="10800000">
                  <a:off x="2931378" y="1790699"/>
                  <a:ext cx="3048000" cy="3048000"/>
                </a:xfrm>
                <a:prstGeom prst="pie">
                  <a:avLst>
                    <a:gd name="adj1" fmla="val 10825543"/>
                    <a:gd name="adj2" fmla="val 16200000"/>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1"/>
                    </a:solidFill>
                  </a:endParaRPr>
                </a:p>
              </p:txBody>
            </p:sp>
            <p:sp>
              <p:nvSpPr>
                <p:cNvPr id="137" name="Pie 136"/>
                <p:cNvSpPr/>
                <p:nvPr/>
              </p:nvSpPr>
              <p:spPr>
                <a:xfrm rot="5400000" flipV="1">
                  <a:off x="2931379" y="1809751"/>
                  <a:ext cx="3048000" cy="3048000"/>
                </a:xfrm>
                <a:prstGeom prst="pie">
                  <a:avLst>
                    <a:gd name="adj1" fmla="val 10825543"/>
                    <a:gd name="adj2" fmla="val 1620000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1"/>
                    </a:solidFill>
                  </a:endParaRPr>
                </a:p>
              </p:txBody>
            </p:sp>
            <p:sp>
              <p:nvSpPr>
                <p:cNvPr id="138" name="Pie 137"/>
                <p:cNvSpPr/>
                <p:nvPr/>
              </p:nvSpPr>
              <p:spPr>
                <a:xfrm rot="10800000" flipV="1">
                  <a:off x="2924176" y="1809750"/>
                  <a:ext cx="3048000" cy="3048000"/>
                </a:xfrm>
                <a:prstGeom prst="pie">
                  <a:avLst>
                    <a:gd name="adj1" fmla="val 10825543"/>
                    <a:gd name="adj2" fmla="val 16200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1"/>
                    </a:solidFill>
                  </a:endParaRPr>
                </a:p>
              </p:txBody>
            </p:sp>
          </p:grpSp>
          <p:sp>
            <p:nvSpPr>
              <p:cNvPr id="130" name="Arc 129"/>
              <p:cNvSpPr/>
              <p:nvPr/>
            </p:nvSpPr>
            <p:spPr>
              <a:xfrm rot="21352931">
                <a:off x="7050454" y="3124200"/>
                <a:ext cx="1448613" cy="1524000"/>
              </a:xfrm>
              <a:prstGeom prst="arc">
                <a:avLst>
                  <a:gd name="adj1" fmla="val 5363536"/>
                  <a:gd name="adj2" fmla="val 1127390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p>
            </p:txBody>
          </p:sp>
          <p:sp>
            <p:nvSpPr>
              <p:cNvPr id="131" name="TextBox 83"/>
              <p:cNvSpPr txBox="1"/>
              <p:nvPr/>
            </p:nvSpPr>
            <p:spPr>
              <a:xfrm>
                <a:off x="7467598" y="3657600"/>
                <a:ext cx="714373" cy="5448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latin typeface="Arial Narrow" pitchFamily="34" charset="0"/>
                  </a:rPr>
                  <a:t>DO </a:t>
                </a:r>
                <a:endParaRPr lang="en-US" sz="2000" b="1" dirty="0">
                  <a:latin typeface="Arial Narrow" pitchFamily="34" charset="0"/>
                </a:endParaRPr>
              </a:p>
            </p:txBody>
          </p:sp>
          <p:sp>
            <p:nvSpPr>
              <p:cNvPr id="132" name="Arc 131"/>
              <p:cNvSpPr/>
              <p:nvPr/>
            </p:nvSpPr>
            <p:spPr>
              <a:xfrm rot="5207804">
                <a:off x="7064444" y="3146497"/>
                <a:ext cx="1455964" cy="1483945"/>
              </a:xfrm>
              <a:prstGeom prst="arc">
                <a:avLst>
                  <a:gd name="adj1" fmla="val 5363536"/>
                  <a:gd name="adj2" fmla="val 1127390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p>
            </p:txBody>
          </p:sp>
          <p:sp>
            <p:nvSpPr>
              <p:cNvPr id="133" name="Arc 132"/>
              <p:cNvSpPr/>
              <p:nvPr/>
            </p:nvSpPr>
            <p:spPr>
              <a:xfrm rot="16023029">
                <a:off x="7008515" y="3162370"/>
                <a:ext cx="1487715" cy="1483945"/>
              </a:xfrm>
              <a:prstGeom prst="arc">
                <a:avLst>
                  <a:gd name="adj1" fmla="val 5363536"/>
                  <a:gd name="adj2" fmla="val 11273909"/>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p>
            </p:txBody>
          </p:sp>
          <p:sp>
            <p:nvSpPr>
              <p:cNvPr id="134" name="Arc 133"/>
              <p:cNvSpPr/>
              <p:nvPr/>
            </p:nvSpPr>
            <p:spPr>
              <a:xfrm rot="10800000">
                <a:off x="7050455" y="3160486"/>
                <a:ext cx="1451953" cy="1487714"/>
              </a:xfrm>
              <a:prstGeom prst="arc">
                <a:avLst>
                  <a:gd name="adj1" fmla="val 5363536"/>
                  <a:gd name="adj2" fmla="val 11273909"/>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p>
            </p:txBody>
          </p:sp>
        </p:grpSp>
      </p:grpSp>
      <p:sp>
        <p:nvSpPr>
          <p:cNvPr id="145" name="Rectangle 3"/>
          <p:cNvSpPr>
            <a:spLocks noChangeArrowheads="1"/>
          </p:cNvSpPr>
          <p:nvPr/>
        </p:nvSpPr>
        <p:spPr bwMode="auto">
          <a:xfrm>
            <a:off x="1371600" y="4784467"/>
            <a:ext cx="72328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Wheel within a wheel for test-running of units</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 name="il_fi" descr="http://flagspot.net/images/n/ng).gif"/>
          <p:cNvPicPr/>
          <p:nvPr/>
        </p:nvPicPr>
        <p:blipFill>
          <a:blip r:embed="rId3" cstate="print"/>
          <a:srcRect/>
          <a:stretch>
            <a:fillRect/>
          </a:stretch>
        </p:blipFill>
        <p:spPr bwMode="auto">
          <a:xfrm>
            <a:off x="0" y="0"/>
            <a:ext cx="762000" cy="762000"/>
          </a:xfrm>
          <a:prstGeom prst="rect">
            <a:avLst/>
          </a:prstGeom>
          <a:noFill/>
          <a:ln w="9525">
            <a:noFill/>
            <a:miter lim="800000"/>
            <a:headEnd/>
            <a:tailEnd/>
          </a:ln>
        </p:spPr>
      </p:pic>
      <p:pic>
        <p:nvPicPr>
          <p:cNvPr id="27" name="Picture 26" descr="https://encrypted-tbn3.gstatic.com/images?q=tbn:ANd9GcRYbo-tXkhwUuZL9DgXDvbli313BNU0mlB5HJSqmpvKO7tcssUvh7ONqsg">
            <a:hlinkClick r:id="rId4" tgtFrame="&quot;_blank&quot;"/>
          </p:cNvPr>
          <p:cNvPicPr/>
          <p:nvPr/>
        </p:nvPicPr>
        <p:blipFill>
          <a:blip r:embed="rId5" cstate="print"/>
          <a:srcRect/>
          <a:stretch>
            <a:fillRect/>
          </a:stretch>
        </p:blipFill>
        <p:spPr bwMode="auto">
          <a:xfrm>
            <a:off x="8382001" y="0"/>
            <a:ext cx="761999" cy="762000"/>
          </a:xfrm>
          <a:prstGeom prst="rect">
            <a:avLst/>
          </a:prstGeom>
          <a:noFill/>
          <a:ln w="9525">
            <a:noFill/>
            <a:miter lim="800000"/>
            <a:headEnd/>
            <a:tailEnd/>
          </a:ln>
        </p:spPr>
      </p:pic>
      <p:sp>
        <p:nvSpPr>
          <p:cNvPr id="28" name="TextBox 27"/>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r>
              <a:rPr lang="en-GB" b="1" dirty="0" smtClean="0"/>
              <a:t>PDCA Implementation in School</a:t>
            </a:r>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954367673"/>
              </p:ext>
            </p:extLst>
          </p:nvPr>
        </p:nvGraphicFramePr>
        <p:xfrm>
          <a:off x="0" y="1196752"/>
          <a:ext cx="9144000"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6021288"/>
          </a:xfrm>
        </p:spPr>
        <p:txBody>
          <a:bodyPr>
            <a:normAutofit/>
          </a:bodyPr>
          <a:lstStyle/>
          <a:p>
            <a:pPr marL="0" indent="0" algn="just">
              <a:buNone/>
            </a:pPr>
            <a:r>
              <a:rPr lang="en-GB" sz="2800" b="1" i="1" dirty="0" smtClean="0">
                <a:solidFill>
                  <a:srgbClr val="FF0000"/>
                </a:solidFill>
              </a:rPr>
              <a:t>Do</a:t>
            </a:r>
            <a:r>
              <a:rPr lang="en-GB" sz="2800" b="1" dirty="0" smtClean="0">
                <a:solidFill>
                  <a:srgbClr val="FF0000"/>
                </a:solidFill>
              </a:rPr>
              <a:t>: </a:t>
            </a:r>
            <a:r>
              <a:rPr lang="en-GB" sz="2800" dirty="0" smtClean="0"/>
              <a:t>Execute the changes designed to solve the problems on a small or experimental scale first. Confirm that each unit of the experimentation is working maximally in meeting the desired objectives. </a:t>
            </a:r>
          </a:p>
          <a:p>
            <a:pPr algn="just"/>
            <a:r>
              <a:rPr lang="en-GB" sz="2800" dirty="0" smtClean="0"/>
              <a:t>Student input (personality disposition),</a:t>
            </a:r>
          </a:p>
          <a:p>
            <a:pPr algn="just"/>
            <a:r>
              <a:rPr lang="en-GB" sz="2800" dirty="0" smtClean="0"/>
              <a:t>Instructional materials and methods, </a:t>
            </a:r>
          </a:p>
          <a:p>
            <a:pPr algn="just"/>
            <a:r>
              <a:rPr lang="en-GB" sz="2800" dirty="0" smtClean="0"/>
              <a:t>Teachers input (qualification, motivation), </a:t>
            </a:r>
          </a:p>
          <a:p>
            <a:pPr algn="just"/>
            <a:r>
              <a:rPr lang="en-GB" sz="2800" dirty="0" smtClean="0"/>
              <a:t>Environment</a:t>
            </a:r>
            <a:r>
              <a:rPr lang="en-GB" sz="2800" dirty="0"/>
              <a:t> </a:t>
            </a:r>
            <a:r>
              <a:rPr lang="en-GB" sz="2800" dirty="0" smtClean="0"/>
              <a:t>and facilities, </a:t>
            </a:r>
          </a:p>
          <a:p>
            <a:pPr algn="just"/>
            <a:r>
              <a:rPr lang="en-GB" sz="2800" dirty="0" smtClean="0"/>
              <a:t>Administration, </a:t>
            </a:r>
          </a:p>
          <a:p>
            <a:pPr algn="just"/>
            <a:r>
              <a:rPr lang="en-GB" sz="2800" dirty="0" smtClean="0"/>
              <a:t>Curriculum, </a:t>
            </a:r>
          </a:p>
          <a:p>
            <a:pPr algn="just"/>
            <a:r>
              <a:rPr lang="en-GB" sz="2800" dirty="0" smtClean="0"/>
              <a:t>Measurement instruments</a:t>
            </a:r>
            <a:endParaRPr lang="en-US" sz="2800" dirty="0"/>
          </a:p>
        </p:txBody>
      </p:sp>
      <p:pic>
        <p:nvPicPr>
          <p:cNvPr id="4"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 xmlns:p14="http://schemas.microsoft.com/office/powerpoint/2010/main" val="3405868889"/>
              </p:ext>
            </p:extLst>
          </p:nvPr>
        </p:nvGraphicFramePr>
        <p:xfrm>
          <a:off x="457200" y="914400"/>
          <a:ext cx="8077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 xmlns:p14="http://schemas.microsoft.com/office/powerpoint/2010/main" val="524800184"/>
              </p:ext>
            </p:extLst>
          </p:nvPr>
        </p:nvGraphicFramePr>
        <p:xfrm>
          <a:off x="0" y="914400"/>
          <a:ext cx="903649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636680"/>
          </a:xfrm>
        </p:spPr>
        <p:txBody>
          <a:bodyPr>
            <a:normAutofit fontScale="90000"/>
          </a:bodyPr>
          <a:lstStyle/>
          <a:p>
            <a:r>
              <a:rPr lang="en-GB" i="1" dirty="0" smtClean="0"/>
              <a:t>QA &amp; QC Contd.</a:t>
            </a:r>
            <a:endParaRPr lang="en-GB" i="1"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453394015"/>
              </p:ext>
            </p:extLst>
          </p:nvPr>
        </p:nvGraphicFramePr>
        <p:xfrm>
          <a:off x="0" y="1556792"/>
          <a:ext cx="9144000"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Autofit/>
          </a:bodyPr>
          <a:lstStyle/>
          <a:p>
            <a:r>
              <a:rPr lang="en-US" sz="3200" b="1" dirty="0" smtClean="0"/>
              <a:t>USURPATION OF QUALITY CONTROL FROM HIGHER EDUCATION FOR COMPARABILITY OF STANDARDS</a:t>
            </a:r>
            <a:endParaRPr lang="en-US" sz="3200"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3118027295"/>
              </p:ext>
            </p:extLst>
          </p:nvPr>
        </p:nvGraphicFramePr>
        <p:xfrm>
          <a:off x="0" y="1935480"/>
          <a:ext cx="9144000" cy="492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Autofit/>
          </a:bodyPr>
          <a:lstStyle/>
          <a:p>
            <a:r>
              <a:rPr lang="en-GB" sz="3200" b="1" dirty="0" smtClean="0"/>
              <a:t>Examples of Govt. and other Agencies’ Involvement in QA/QC</a:t>
            </a:r>
            <a:endParaRPr lang="en-US" sz="3200"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254023747"/>
              </p:ext>
            </p:extLst>
          </p:nvPr>
        </p:nvGraphicFramePr>
        <p:xfrm>
          <a:off x="0" y="1935480"/>
          <a:ext cx="9144000" cy="492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 xmlns:p14="http://schemas.microsoft.com/office/powerpoint/2010/main" val="355291023"/>
              </p:ext>
            </p:extLst>
          </p:nvPr>
        </p:nvGraphicFramePr>
        <p:xfrm>
          <a:off x="0" y="1008743"/>
          <a:ext cx="9144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547664" y="-891480"/>
            <a:ext cx="6264696" cy="288032"/>
          </a:xfrm>
        </p:spPr>
        <p:txBody>
          <a:bodyPr>
            <a:normAutofit fontScale="90000"/>
          </a:bodyPr>
          <a:lstStyle/>
          <a:p>
            <a:endParaRPr lang="en-GB"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788171903"/>
              </p:ext>
            </p:extLst>
          </p:nvPr>
        </p:nvGraphicFramePr>
        <p:xfrm>
          <a:off x="0" y="762000"/>
          <a:ext cx="9144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https://encrypted-tbn3.gstatic.com/images?q=tbn:ANd9GcRYbo-tXkhwUuZL9DgXDvbli313BNU0mlB5HJSqmpvKO7tcssUvh7ONqsg">
            <a:hlinkClick r:id="rId6" tgtFrame="&quot;_blank&quot;"/>
          </p:cNvPr>
          <p:cNvPicPr/>
          <p:nvPr/>
        </p:nvPicPr>
        <p:blipFill>
          <a:blip r:embed="rId7" cstate="print"/>
          <a:srcRect/>
          <a:stretch>
            <a:fillRect/>
          </a:stretch>
        </p:blipFill>
        <p:spPr bwMode="auto">
          <a:xfrm>
            <a:off x="8382001" y="0"/>
            <a:ext cx="761999" cy="762000"/>
          </a:xfrm>
          <a:prstGeom prst="rect">
            <a:avLst/>
          </a:prstGeom>
          <a:noFill/>
          <a:ln w="9525">
            <a:noFill/>
            <a:miter lim="800000"/>
            <a:headEnd/>
            <a:tailEnd/>
          </a:ln>
        </p:spPr>
      </p:pic>
      <p:pic>
        <p:nvPicPr>
          <p:cNvPr id="5" name="il_fi" descr="http://flagspot.net/images/n/ng).gif"/>
          <p:cNvPicPr/>
          <p:nvPr/>
        </p:nvPicPr>
        <p:blipFill>
          <a:blip r:embed="rId8" cstate="print"/>
          <a:srcRect/>
          <a:stretch>
            <a:fillRect/>
          </a:stretch>
        </p:blipFill>
        <p:spPr bwMode="auto">
          <a:xfrm>
            <a:off x="0" y="0"/>
            <a:ext cx="762000" cy="762000"/>
          </a:xfrm>
          <a:prstGeom prst="rect">
            <a:avLst/>
          </a:prstGeom>
          <a:noFill/>
          <a:ln w="9525">
            <a:noFill/>
            <a:miter lim="800000"/>
            <a:headEnd/>
            <a:tailEnd/>
          </a:ln>
        </p:spPr>
      </p:pic>
    </p:spTree>
    <p:extLst>
      <p:ext uri="{BB962C8B-B14F-4D97-AF65-F5344CB8AC3E}">
        <p14:creationId xmlns="" xmlns:p14="http://schemas.microsoft.com/office/powerpoint/2010/main" val="3461148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t>Reasons for Government and other Agencies Involvement in QA/QC</a:t>
            </a:r>
            <a:endParaRPr lang="en-US" sz="3200"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866259941"/>
              </p:ext>
            </p:extLst>
          </p:nvPr>
        </p:nvGraphicFramePr>
        <p:xfrm>
          <a:off x="0" y="1935480"/>
          <a:ext cx="9144000" cy="492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 xmlns:p14="http://schemas.microsoft.com/office/powerpoint/2010/main" val="3283209860"/>
              </p:ext>
            </p:extLst>
          </p:nvPr>
        </p:nvGraphicFramePr>
        <p:xfrm>
          <a:off x="0" y="1097280"/>
          <a:ext cx="9144000"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t>INTERNATIONALIZATION OF NAEC’S HIGHER EDUCATION QA/QC</a:t>
            </a:r>
            <a:endParaRPr lang="en-US" sz="3200"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3124165999"/>
              </p:ext>
            </p:extLst>
          </p:nvPr>
        </p:nvGraphicFramePr>
        <p:xfrm>
          <a:off x="21770" y="1935480"/>
          <a:ext cx="9122229" cy="492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Autofit/>
          </a:bodyPr>
          <a:lstStyle/>
          <a:p>
            <a:r>
              <a:rPr lang="en-US" sz="3200" b="1" dirty="0" smtClean="0"/>
              <a:t>SUPREMACY OF EVALUATION IN QA/QC</a:t>
            </a:r>
            <a:endParaRPr lang="en-US" sz="3200"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820745848"/>
              </p:ext>
            </p:extLst>
          </p:nvPr>
        </p:nvGraphicFramePr>
        <p:xfrm>
          <a:off x="0" y="1268760"/>
          <a:ext cx="914400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3385745043"/>
      </p:ext>
    </p:extLst>
  </p:cSld>
  <p:clrMapOvr>
    <a:masterClrMapping/>
  </p:clrMapOvr>
  <p:transition>
    <p:pull dir="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 xmlns:p14="http://schemas.microsoft.com/office/powerpoint/2010/main" val="1073164048"/>
              </p:ext>
            </p:extLst>
          </p:nvPr>
        </p:nvGraphicFramePr>
        <p:xfrm>
          <a:off x="0" y="762000"/>
          <a:ext cx="9144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3419057842"/>
      </p:ext>
    </p:extLst>
  </p:cSld>
  <p:clrMapOvr>
    <a:masterClrMapping/>
  </p:clrMapOvr>
  <p:transition>
    <p:pull dir="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graphicFrame>
        <p:nvGraphicFramePr>
          <p:cNvPr id="2" name="Content Placeholder 1"/>
          <p:cNvGraphicFramePr>
            <a:graphicFrameLocks noGrp="1"/>
          </p:cNvGraphicFramePr>
          <p:nvPr>
            <p:ph idx="1"/>
            <p:extLst>
              <p:ext uri="{D42A27DB-BD31-4B8C-83A1-F6EECF244321}">
                <p14:modId xmlns="" xmlns:p14="http://schemas.microsoft.com/office/powerpoint/2010/main" val="1869631622"/>
              </p:ext>
            </p:extLst>
          </p:nvPr>
        </p:nvGraphicFramePr>
        <p:xfrm>
          <a:off x="0" y="1052736"/>
          <a:ext cx="9144000" cy="58052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943550565"/>
      </p:ext>
    </p:extLst>
  </p:cSld>
  <p:clrMapOvr>
    <a:masterClrMapping/>
  </p:clrMapOvr>
  <p:transition>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434752"/>
          </a:xfrm>
        </p:spPr>
        <p:txBody>
          <a:bodyPr>
            <a:normAutofit fontScale="90000"/>
          </a:bodyPr>
          <a:lstStyle/>
          <a:p>
            <a:r>
              <a:rPr lang="en-GB" sz="3200" b="1" dirty="0" smtClean="0"/>
              <a:t>QUALITY</a:t>
            </a:r>
            <a:endParaRPr lang="en-US" sz="32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003540667"/>
              </p:ext>
            </p:extLst>
          </p:nvPr>
        </p:nvGraphicFramePr>
        <p:xfrm>
          <a:off x="0" y="1268760"/>
          <a:ext cx="914400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6" name="Picture 5"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7" name="TextBox 6"/>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graphicFrame>
        <p:nvGraphicFramePr>
          <p:cNvPr id="3" name="Content Placeholder 2"/>
          <p:cNvGraphicFramePr>
            <a:graphicFrameLocks noGrp="1"/>
          </p:cNvGraphicFramePr>
          <p:nvPr>
            <p:ph idx="1"/>
            <p:extLst>
              <p:ext uri="{D42A27DB-BD31-4B8C-83A1-F6EECF244321}">
                <p14:modId xmlns="" xmlns:p14="http://schemas.microsoft.com/office/powerpoint/2010/main" val="2991277327"/>
              </p:ext>
            </p:extLst>
          </p:nvPr>
        </p:nvGraphicFramePr>
        <p:xfrm>
          <a:off x="0" y="914400"/>
          <a:ext cx="9144000" cy="5943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1181850288"/>
      </p:ext>
    </p:extLst>
  </p:cSld>
  <p:clrMapOvr>
    <a:masterClrMapping/>
  </p:clrMapOvr>
  <p:transition>
    <p:pull dir="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graphicFrame>
        <p:nvGraphicFramePr>
          <p:cNvPr id="2" name="Content Placeholder 1"/>
          <p:cNvGraphicFramePr>
            <a:graphicFrameLocks noGrp="1"/>
          </p:cNvGraphicFramePr>
          <p:nvPr>
            <p:ph idx="1"/>
            <p:extLst>
              <p:ext uri="{D42A27DB-BD31-4B8C-83A1-F6EECF244321}">
                <p14:modId xmlns="" xmlns:p14="http://schemas.microsoft.com/office/powerpoint/2010/main" val="1937022577"/>
              </p:ext>
            </p:extLst>
          </p:nvPr>
        </p:nvGraphicFramePr>
        <p:xfrm>
          <a:off x="0" y="914400"/>
          <a:ext cx="9144000" cy="5943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347469227"/>
      </p:ext>
    </p:extLst>
  </p:cSld>
  <p:clrMapOvr>
    <a:masterClrMapping/>
  </p:clrMapOvr>
  <p:transition>
    <p:pull dir="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sp>
        <p:nvSpPr>
          <p:cNvPr id="7" name="Title 6"/>
          <p:cNvSpPr>
            <a:spLocks noGrp="1"/>
          </p:cNvSpPr>
          <p:nvPr>
            <p:ph type="title"/>
          </p:nvPr>
        </p:nvSpPr>
        <p:spPr>
          <a:xfrm>
            <a:off x="761999" y="501134"/>
            <a:ext cx="7974789" cy="479594"/>
          </a:xfrm>
        </p:spPr>
        <p:txBody>
          <a:bodyPr>
            <a:noAutofit/>
          </a:bodyPr>
          <a:lstStyle/>
          <a:p>
            <a:r>
              <a:rPr lang="en-US" sz="4000" b="1" dirty="0" smtClean="0"/>
              <a:t>Uses of evaluation</a:t>
            </a:r>
            <a:endParaRPr lang="en-GB" sz="4000"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2530847202"/>
              </p:ext>
            </p:extLst>
          </p:nvPr>
        </p:nvGraphicFramePr>
        <p:xfrm>
          <a:off x="0" y="980728"/>
          <a:ext cx="9144000" cy="58772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2512302050"/>
      </p:ext>
    </p:extLst>
  </p:cSld>
  <p:clrMapOvr>
    <a:masterClrMapping/>
  </p:clrMapOvr>
  <p:transition>
    <p:pull dir="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04088"/>
            <a:ext cx="7787208" cy="492664"/>
          </a:xfrm>
        </p:spPr>
        <p:txBody>
          <a:bodyPr>
            <a:noAutofit/>
          </a:bodyPr>
          <a:lstStyle/>
          <a:p>
            <a:r>
              <a:rPr lang="en-GB" sz="3600" i="1" dirty="0" smtClean="0"/>
              <a:t>Uses of Evaluation Contd.</a:t>
            </a:r>
            <a:endParaRPr lang="en-GB" sz="3600" i="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279735824"/>
              </p:ext>
            </p:extLst>
          </p:nvPr>
        </p:nvGraphicFramePr>
        <p:xfrm>
          <a:off x="0" y="1196752"/>
          <a:ext cx="9144000"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https://encrypted-tbn3.gstatic.com/images?q=tbn:ANd9GcRYbo-tXkhwUuZL9DgXDvbli313BNU0mlB5HJSqmpvKO7tcssUvh7ONqsg">
            <a:hlinkClick r:id="rId6" tgtFrame="&quot;_blank&quot;"/>
          </p:cNvPr>
          <p:cNvPicPr/>
          <p:nvPr/>
        </p:nvPicPr>
        <p:blipFill>
          <a:blip r:embed="rId7" cstate="print"/>
          <a:srcRect/>
          <a:stretch>
            <a:fillRect/>
          </a:stretch>
        </p:blipFill>
        <p:spPr bwMode="auto">
          <a:xfrm>
            <a:off x="8382001" y="0"/>
            <a:ext cx="761999" cy="762000"/>
          </a:xfrm>
          <a:prstGeom prst="rect">
            <a:avLst/>
          </a:prstGeom>
          <a:noFill/>
          <a:ln w="9525">
            <a:noFill/>
            <a:miter lim="800000"/>
            <a:headEnd/>
            <a:tailEnd/>
          </a:ln>
        </p:spPr>
      </p:pic>
      <p:pic>
        <p:nvPicPr>
          <p:cNvPr id="6" name="il_fi" descr="http://flagspot.net/images/n/ng).gif"/>
          <p:cNvPicPr/>
          <p:nvPr/>
        </p:nvPicPr>
        <p:blipFill>
          <a:blip r:embed="rId8" cstate="print"/>
          <a:srcRect/>
          <a:stretch>
            <a:fillRect/>
          </a:stretch>
        </p:blipFill>
        <p:spPr bwMode="auto">
          <a:xfrm>
            <a:off x="0" y="0"/>
            <a:ext cx="762000" cy="762000"/>
          </a:xfrm>
          <a:prstGeom prst="rect">
            <a:avLst/>
          </a:prstGeom>
          <a:noFill/>
          <a:ln w="9525">
            <a:noFill/>
            <a:miter lim="800000"/>
            <a:headEnd/>
            <a:tailEnd/>
          </a:ln>
        </p:spPr>
      </p:pic>
    </p:spTree>
    <p:extLst>
      <p:ext uri="{BB962C8B-B14F-4D97-AF65-F5344CB8AC3E}">
        <p14:creationId xmlns="" xmlns:p14="http://schemas.microsoft.com/office/powerpoint/2010/main" val="3176166269"/>
      </p:ext>
    </p:extLst>
  </p:cSld>
  <p:clrMapOvr>
    <a:masterClrMapping/>
  </p:clrMapOvr>
  <p:transition>
    <p:pull dir="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sp>
        <p:nvSpPr>
          <p:cNvPr id="7" name="Title 6"/>
          <p:cNvSpPr>
            <a:spLocks noGrp="1"/>
          </p:cNvSpPr>
          <p:nvPr>
            <p:ph type="title"/>
          </p:nvPr>
        </p:nvSpPr>
        <p:spPr>
          <a:xfrm>
            <a:off x="457200" y="762000"/>
            <a:ext cx="8229600" cy="506760"/>
          </a:xfrm>
        </p:spPr>
        <p:txBody>
          <a:bodyPr>
            <a:noAutofit/>
          </a:bodyPr>
          <a:lstStyle/>
          <a:p>
            <a:r>
              <a:rPr lang="en-US" sz="4000" b="1" dirty="0" smtClean="0"/>
              <a:t>EVALUATION MODELS</a:t>
            </a:r>
            <a:endParaRPr lang="en-GB" sz="3600" dirty="0"/>
          </a:p>
        </p:txBody>
      </p:sp>
      <p:graphicFrame>
        <p:nvGraphicFramePr>
          <p:cNvPr id="2" name="Content Placeholder 1"/>
          <p:cNvGraphicFramePr>
            <a:graphicFrameLocks noGrp="1"/>
          </p:cNvGraphicFramePr>
          <p:nvPr>
            <p:ph idx="1"/>
            <p:extLst>
              <p:ext uri="{D42A27DB-BD31-4B8C-83A1-F6EECF244321}">
                <p14:modId xmlns="" xmlns:p14="http://schemas.microsoft.com/office/powerpoint/2010/main" val="2375520694"/>
              </p:ext>
            </p:extLst>
          </p:nvPr>
        </p:nvGraphicFramePr>
        <p:xfrm>
          <a:off x="0" y="1268760"/>
          <a:ext cx="9144000" cy="55892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4215909828"/>
      </p:ext>
    </p:extLst>
  </p:cSld>
  <p:clrMapOvr>
    <a:masterClrMapping/>
  </p:clrMapOvr>
  <p:transition>
    <p:pull dir="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sp>
        <p:nvSpPr>
          <p:cNvPr id="7" name="Title 6"/>
          <p:cNvSpPr>
            <a:spLocks noGrp="1"/>
          </p:cNvSpPr>
          <p:nvPr>
            <p:ph type="title"/>
          </p:nvPr>
        </p:nvSpPr>
        <p:spPr>
          <a:xfrm>
            <a:off x="457200" y="762000"/>
            <a:ext cx="8229600" cy="506760"/>
          </a:xfrm>
        </p:spPr>
        <p:txBody>
          <a:bodyPr>
            <a:noAutofit/>
          </a:bodyPr>
          <a:lstStyle/>
          <a:p>
            <a:r>
              <a:rPr lang="en-US" sz="4000" b="1" dirty="0" smtClean="0"/>
              <a:t>SUMMATIVE EVALUATION MODEL</a:t>
            </a:r>
            <a:endParaRPr lang="en-GB" sz="4000" dirty="0" smtClean="0"/>
          </a:p>
        </p:txBody>
      </p:sp>
      <p:graphicFrame>
        <p:nvGraphicFramePr>
          <p:cNvPr id="9" name="Content Placeholder 8"/>
          <p:cNvGraphicFramePr>
            <a:graphicFrameLocks noGrp="1"/>
          </p:cNvGraphicFramePr>
          <p:nvPr>
            <p:ph idx="1"/>
            <p:extLst>
              <p:ext uri="{D42A27DB-BD31-4B8C-83A1-F6EECF244321}">
                <p14:modId xmlns="" xmlns:p14="http://schemas.microsoft.com/office/powerpoint/2010/main" val="3443645807"/>
              </p:ext>
            </p:extLst>
          </p:nvPr>
        </p:nvGraphicFramePr>
        <p:xfrm>
          <a:off x="0" y="1340768"/>
          <a:ext cx="9144000" cy="55172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2440735959"/>
      </p:ext>
    </p:extLst>
  </p:cSld>
  <p:clrMapOvr>
    <a:masterClrMapping/>
  </p:clrMapOvr>
  <p:transition>
    <p:pull dir="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171"/>
          <p:cNvSpPr/>
          <p:nvPr/>
        </p:nvSpPr>
        <p:spPr>
          <a:xfrm>
            <a:off x="990600" y="1524000"/>
            <a:ext cx="7010400" cy="31242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il_fi" descr="http://flagspot.net/images/n/ng).gif"/>
          <p:cNvPicPr/>
          <p:nvPr/>
        </p:nvPicPr>
        <p:blipFill>
          <a:blip r:embed="rId3"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4" tgtFrame="&quot;_blank&quot;"/>
          </p:cNvPr>
          <p:cNvPicPr/>
          <p:nvPr/>
        </p:nvPicPr>
        <p:blipFill>
          <a:blip r:embed="rId5" cstate="print"/>
          <a:srcRect/>
          <a:stretch>
            <a:fillRect/>
          </a:stretch>
        </p:blipFill>
        <p:spPr bwMode="auto">
          <a:xfrm>
            <a:off x="8382001" y="0"/>
            <a:ext cx="761999" cy="762000"/>
          </a:xfrm>
          <a:prstGeom prst="rect">
            <a:avLst/>
          </a:prstGeom>
          <a:noFill/>
          <a:ln w="9525">
            <a:noFill/>
            <a:miter lim="800000"/>
            <a:headEnd/>
            <a:tailEnd/>
          </a:ln>
        </p:spPr>
      </p:pic>
      <p:grpSp>
        <p:nvGrpSpPr>
          <p:cNvPr id="1028" name="Group 4"/>
          <p:cNvGrpSpPr>
            <a:grpSpLocks noChangeAspect="1"/>
          </p:cNvGrpSpPr>
          <p:nvPr/>
        </p:nvGrpSpPr>
        <p:grpSpPr bwMode="auto">
          <a:xfrm>
            <a:off x="990600" y="1524000"/>
            <a:ext cx="7240588" cy="3932238"/>
            <a:chOff x="624" y="1843"/>
            <a:chExt cx="4561" cy="2477"/>
          </a:xfrm>
        </p:grpSpPr>
        <p:sp>
          <p:nvSpPr>
            <p:cNvPr id="1027" name="AutoShape 3"/>
            <p:cNvSpPr>
              <a:spLocks noChangeAspect="1" noChangeArrowheads="1" noTextEdit="1"/>
            </p:cNvSpPr>
            <p:nvPr/>
          </p:nvSpPr>
          <p:spPr bwMode="auto">
            <a:xfrm>
              <a:off x="624" y="2160"/>
              <a:ext cx="4512" cy="2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29" name="Rectangle 5"/>
            <p:cNvSpPr>
              <a:spLocks noChangeArrowheads="1"/>
            </p:cNvSpPr>
            <p:nvPr/>
          </p:nvSpPr>
          <p:spPr bwMode="auto">
            <a:xfrm>
              <a:off x="5058" y="3592"/>
              <a:ext cx="127" cy="2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030" name="Freeform 6"/>
            <p:cNvSpPr>
              <a:spLocks noEditPoints="1"/>
            </p:cNvSpPr>
            <p:nvPr/>
          </p:nvSpPr>
          <p:spPr bwMode="auto">
            <a:xfrm>
              <a:off x="893" y="2433"/>
              <a:ext cx="241" cy="274"/>
            </a:xfrm>
            <a:custGeom>
              <a:avLst/>
              <a:gdLst/>
              <a:ahLst/>
              <a:cxnLst>
                <a:cxn ang="0">
                  <a:pos x="3" y="110"/>
                </a:cxn>
                <a:cxn ang="0">
                  <a:pos x="15" y="72"/>
                </a:cxn>
                <a:cxn ang="0">
                  <a:pos x="35" y="41"/>
                </a:cxn>
                <a:cxn ang="0">
                  <a:pos x="63" y="17"/>
                </a:cxn>
                <a:cxn ang="0">
                  <a:pos x="96" y="3"/>
                </a:cxn>
                <a:cxn ang="0">
                  <a:pos x="133" y="1"/>
                </a:cxn>
                <a:cxn ang="0">
                  <a:pos x="167" y="11"/>
                </a:cxn>
                <a:cxn ang="0">
                  <a:pos x="197" y="31"/>
                </a:cxn>
                <a:cxn ang="0">
                  <a:pos x="221" y="60"/>
                </a:cxn>
                <a:cxn ang="0">
                  <a:pos x="236" y="96"/>
                </a:cxn>
                <a:cxn ang="0">
                  <a:pos x="241" y="137"/>
                </a:cxn>
                <a:cxn ang="0">
                  <a:pos x="236" y="177"/>
                </a:cxn>
                <a:cxn ang="0">
                  <a:pos x="221" y="213"/>
                </a:cxn>
                <a:cxn ang="0">
                  <a:pos x="198" y="242"/>
                </a:cxn>
                <a:cxn ang="0">
                  <a:pos x="168" y="263"/>
                </a:cxn>
                <a:cxn ang="0">
                  <a:pos x="133" y="273"/>
                </a:cxn>
                <a:cxn ang="0">
                  <a:pos x="97" y="271"/>
                </a:cxn>
                <a:cxn ang="0">
                  <a:pos x="64" y="257"/>
                </a:cxn>
                <a:cxn ang="0">
                  <a:pos x="36" y="234"/>
                </a:cxn>
                <a:cxn ang="0">
                  <a:pos x="15" y="203"/>
                </a:cxn>
                <a:cxn ang="0">
                  <a:pos x="3" y="165"/>
                </a:cxn>
                <a:cxn ang="0">
                  <a:pos x="13" y="149"/>
                </a:cxn>
                <a:cxn ang="0">
                  <a:pos x="21" y="185"/>
                </a:cxn>
                <a:cxn ang="0">
                  <a:pos x="37" y="215"/>
                </a:cxn>
                <a:cxn ang="0">
                  <a:pos x="60" y="239"/>
                </a:cxn>
                <a:cxn ang="0">
                  <a:pos x="88" y="254"/>
                </a:cxn>
                <a:cxn ang="0">
                  <a:pos x="121" y="260"/>
                </a:cxn>
                <a:cxn ang="0">
                  <a:pos x="153" y="254"/>
                </a:cxn>
                <a:cxn ang="0">
                  <a:pos x="181" y="239"/>
                </a:cxn>
                <a:cxn ang="0">
                  <a:pos x="204" y="215"/>
                </a:cxn>
                <a:cxn ang="0">
                  <a:pos x="220" y="185"/>
                </a:cxn>
                <a:cxn ang="0">
                  <a:pos x="228" y="150"/>
                </a:cxn>
                <a:cxn ang="0">
                  <a:pos x="227" y="113"/>
                </a:cxn>
                <a:cxn ang="0">
                  <a:pos x="216" y="79"/>
                </a:cxn>
                <a:cxn ang="0">
                  <a:pos x="197" y="50"/>
                </a:cxn>
                <a:cxn ang="0">
                  <a:pos x="173" y="29"/>
                </a:cxn>
                <a:cxn ang="0">
                  <a:pos x="143" y="17"/>
                </a:cxn>
                <a:cxn ang="0">
                  <a:pos x="110" y="15"/>
                </a:cxn>
                <a:cxn ang="0">
                  <a:pos x="79" y="24"/>
                </a:cxn>
                <a:cxn ang="0">
                  <a:pos x="52" y="42"/>
                </a:cxn>
                <a:cxn ang="0">
                  <a:pos x="31" y="68"/>
                </a:cxn>
                <a:cxn ang="0">
                  <a:pos x="18" y="100"/>
                </a:cxn>
                <a:cxn ang="0">
                  <a:pos x="13" y="137"/>
                </a:cxn>
              </a:cxnLst>
              <a:rect l="0" t="0" r="r" b="b"/>
              <a:pathLst>
                <a:path w="241" h="274">
                  <a:moveTo>
                    <a:pt x="0" y="137"/>
                  </a:moveTo>
                  <a:lnTo>
                    <a:pt x="1" y="123"/>
                  </a:lnTo>
                  <a:lnTo>
                    <a:pt x="3" y="110"/>
                  </a:lnTo>
                  <a:lnTo>
                    <a:pt x="6" y="97"/>
                  </a:lnTo>
                  <a:lnTo>
                    <a:pt x="10" y="84"/>
                  </a:lnTo>
                  <a:lnTo>
                    <a:pt x="15" y="72"/>
                  </a:lnTo>
                  <a:lnTo>
                    <a:pt x="21" y="61"/>
                  </a:lnTo>
                  <a:lnTo>
                    <a:pt x="28" y="50"/>
                  </a:lnTo>
                  <a:lnTo>
                    <a:pt x="35" y="41"/>
                  </a:lnTo>
                  <a:lnTo>
                    <a:pt x="44" y="32"/>
                  </a:lnTo>
                  <a:lnTo>
                    <a:pt x="53" y="24"/>
                  </a:lnTo>
                  <a:lnTo>
                    <a:pt x="63" y="17"/>
                  </a:lnTo>
                  <a:lnTo>
                    <a:pt x="74" y="11"/>
                  </a:lnTo>
                  <a:lnTo>
                    <a:pt x="85" y="6"/>
                  </a:lnTo>
                  <a:lnTo>
                    <a:pt x="96" y="3"/>
                  </a:lnTo>
                  <a:lnTo>
                    <a:pt x="108" y="1"/>
                  </a:lnTo>
                  <a:lnTo>
                    <a:pt x="121" y="0"/>
                  </a:lnTo>
                  <a:lnTo>
                    <a:pt x="133" y="1"/>
                  </a:lnTo>
                  <a:lnTo>
                    <a:pt x="145" y="3"/>
                  </a:lnTo>
                  <a:lnTo>
                    <a:pt x="156" y="6"/>
                  </a:lnTo>
                  <a:lnTo>
                    <a:pt x="167" y="11"/>
                  </a:lnTo>
                  <a:lnTo>
                    <a:pt x="178" y="16"/>
                  </a:lnTo>
                  <a:lnTo>
                    <a:pt x="188" y="23"/>
                  </a:lnTo>
                  <a:lnTo>
                    <a:pt x="197" y="31"/>
                  </a:lnTo>
                  <a:lnTo>
                    <a:pt x="206" y="40"/>
                  </a:lnTo>
                  <a:lnTo>
                    <a:pt x="214" y="50"/>
                  </a:lnTo>
                  <a:lnTo>
                    <a:pt x="221" y="60"/>
                  </a:lnTo>
                  <a:lnTo>
                    <a:pt x="227" y="72"/>
                  </a:lnTo>
                  <a:lnTo>
                    <a:pt x="232" y="84"/>
                  </a:lnTo>
                  <a:lnTo>
                    <a:pt x="236" y="96"/>
                  </a:lnTo>
                  <a:lnTo>
                    <a:pt x="239" y="109"/>
                  </a:lnTo>
                  <a:lnTo>
                    <a:pt x="241" y="123"/>
                  </a:lnTo>
                  <a:lnTo>
                    <a:pt x="241" y="137"/>
                  </a:lnTo>
                  <a:lnTo>
                    <a:pt x="241" y="151"/>
                  </a:lnTo>
                  <a:lnTo>
                    <a:pt x="239" y="164"/>
                  </a:lnTo>
                  <a:lnTo>
                    <a:pt x="236" y="177"/>
                  </a:lnTo>
                  <a:lnTo>
                    <a:pt x="232" y="190"/>
                  </a:lnTo>
                  <a:lnTo>
                    <a:pt x="227" y="202"/>
                  </a:lnTo>
                  <a:lnTo>
                    <a:pt x="221" y="213"/>
                  </a:lnTo>
                  <a:lnTo>
                    <a:pt x="214" y="224"/>
                  </a:lnTo>
                  <a:lnTo>
                    <a:pt x="206" y="234"/>
                  </a:lnTo>
                  <a:lnTo>
                    <a:pt x="198" y="242"/>
                  </a:lnTo>
                  <a:lnTo>
                    <a:pt x="188" y="250"/>
                  </a:lnTo>
                  <a:lnTo>
                    <a:pt x="179" y="257"/>
                  </a:lnTo>
                  <a:lnTo>
                    <a:pt x="168" y="263"/>
                  </a:lnTo>
                  <a:lnTo>
                    <a:pt x="157" y="268"/>
                  </a:lnTo>
                  <a:lnTo>
                    <a:pt x="146" y="271"/>
                  </a:lnTo>
                  <a:lnTo>
                    <a:pt x="133" y="273"/>
                  </a:lnTo>
                  <a:lnTo>
                    <a:pt x="121" y="274"/>
                  </a:lnTo>
                  <a:lnTo>
                    <a:pt x="109" y="273"/>
                  </a:lnTo>
                  <a:lnTo>
                    <a:pt x="97" y="271"/>
                  </a:lnTo>
                  <a:lnTo>
                    <a:pt x="85" y="268"/>
                  </a:lnTo>
                  <a:lnTo>
                    <a:pt x="74" y="263"/>
                  </a:lnTo>
                  <a:lnTo>
                    <a:pt x="64" y="257"/>
                  </a:lnTo>
                  <a:lnTo>
                    <a:pt x="54" y="251"/>
                  </a:lnTo>
                  <a:lnTo>
                    <a:pt x="44" y="243"/>
                  </a:lnTo>
                  <a:lnTo>
                    <a:pt x="36" y="234"/>
                  </a:lnTo>
                  <a:lnTo>
                    <a:pt x="28" y="224"/>
                  </a:lnTo>
                  <a:lnTo>
                    <a:pt x="21" y="214"/>
                  </a:lnTo>
                  <a:lnTo>
                    <a:pt x="15" y="203"/>
                  </a:lnTo>
                  <a:lnTo>
                    <a:pt x="10" y="190"/>
                  </a:lnTo>
                  <a:lnTo>
                    <a:pt x="6" y="178"/>
                  </a:lnTo>
                  <a:lnTo>
                    <a:pt x="3" y="165"/>
                  </a:lnTo>
                  <a:lnTo>
                    <a:pt x="1" y="151"/>
                  </a:lnTo>
                  <a:lnTo>
                    <a:pt x="0" y="137"/>
                  </a:lnTo>
                  <a:close/>
                  <a:moveTo>
                    <a:pt x="13" y="149"/>
                  </a:moveTo>
                  <a:lnTo>
                    <a:pt x="15" y="161"/>
                  </a:lnTo>
                  <a:lnTo>
                    <a:pt x="17" y="173"/>
                  </a:lnTo>
                  <a:lnTo>
                    <a:pt x="21" y="185"/>
                  </a:lnTo>
                  <a:lnTo>
                    <a:pt x="26" y="195"/>
                  </a:lnTo>
                  <a:lnTo>
                    <a:pt x="31" y="205"/>
                  </a:lnTo>
                  <a:lnTo>
                    <a:pt x="37" y="215"/>
                  </a:lnTo>
                  <a:lnTo>
                    <a:pt x="44" y="224"/>
                  </a:lnTo>
                  <a:lnTo>
                    <a:pt x="52" y="232"/>
                  </a:lnTo>
                  <a:lnTo>
                    <a:pt x="60" y="239"/>
                  </a:lnTo>
                  <a:lnTo>
                    <a:pt x="69" y="245"/>
                  </a:lnTo>
                  <a:lnTo>
                    <a:pt x="79" y="250"/>
                  </a:lnTo>
                  <a:lnTo>
                    <a:pt x="88" y="254"/>
                  </a:lnTo>
                  <a:lnTo>
                    <a:pt x="99" y="257"/>
                  </a:lnTo>
                  <a:lnTo>
                    <a:pt x="109" y="259"/>
                  </a:lnTo>
                  <a:lnTo>
                    <a:pt x="121" y="260"/>
                  </a:lnTo>
                  <a:lnTo>
                    <a:pt x="132" y="259"/>
                  </a:lnTo>
                  <a:lnTo>
                    <a:pt x="142" y="258"/>
                  </a:lnTo>
                  <a:lnTo>
                    <a:pt x="153" y="254"/>
                  </a:lnTo>
                  <a:lnTo>
                    <a:pt x="163" y="250"/>
                  </a:lnTo>
                  <a:lnTo>
                    <a:pt x="172" y="245"/>
                  </a:lnTo>
                  <a:lnTo>
                    <a:pt x="181" y="239"/>
                  </a:lnTo>
                  <a:lnTo>
                    <a:pt x="189" y="232"/>
                  </a:lnTo>
                  <a:lnTo>
                    <a:pt x="197" y="224"/>
                  </a:lnTo>
                  <a:lnTo>
                    <a:pt x="204" y="215"/>
                  </a:lnTo>
                  <a:lnTo>
                    <a:pt x="210" y="206"/>
                  </a:lnTo>
                  <a:lnTo>
                    <a:pt x="216" y="196"/>
                  </a:lnTo>
                  <a:lnTo>
                    <a:pt x="220" y="185"/>
                  </a:lnTo>
                  <a:lnTo>
                    <a:pt x="224" y="174"/>
                  </a:lnTo>
                  <a:lnTo>
                    <a:pt x="227" y="162"/>
                  </a:lnTo>
                  <a:lnTo>
                    <a:pt x="228" y="150"/>
                  </a:lnTo>
                  <a:lnTo>
                    <a:pt x="229" y="137"/>
                  </a:lnTo>
                  <a:lnTo>
                    <a:pt x="229" y="125"/>
                  </a:lnTo>
                  <a:lnTo>
                    <a:pt x="227" y="113"/>
                  </a:lnTo>
                  <a:lnTo>
                    <a:pt x="224" y="101"/>
                  </a:lnTo>
                  <a:lnTo>
                    <a:pt x="221" y="89"/>
                  </a:lnTo>
                  <a:lnTo>
                    <a:pt x="216" y="79"/>
                  </a:lnTo>
                  <a:lnTo>
                    <a:pt x="211" y="69"/>
                  </a:lnTo>
                  <a:lnTo>
                    <a:pt x="205" y="59"/>
                  </a:lnTo>
                  <a:lnTo>
                    <a:pt x="197" y="50"/>
                  </a:lnTo>
                  <a:lnTo>
                    <a:pt x="190" y="42"/>
                  </a:lnTo>
                  <a:lnTo>
                    <a:pt x="182" y="35"/>
                  </a:lnTo>
                  <a:lnTo>
                    <a:pt x="173" y="29"/>
                  </a:lnTo>
                  <a:lnTo>
                    <a:pt x="163" y="24"/>
                  </a:lnTo>
                  <a:lnTo>
                    <a:pt x="153" y="20"/>
                  </a:lnTo>
                  <a:lnTo>
                    <a:pt x="143" y="17"/>
                  </a:lnTo>
                  <a:lnTo>
                    <a:pt x="132" y="15"/>
                  </a:lnTo>
                  <a:lnTo>
                    <a:pt x="121" y="14"/>
                  </a:lnTo>
                  <a:lnTo>
                    <a:pt x="110" y="15"/>
                  </a:lnTo>
                  <a:lnTo>
                    <a:pt x="99" y="16"/>
                  </a:lnTo>
                  <a:lnTo>
                    <a:pt x="89" y="20"/>
                  </a:lnTo>
                  <a:lnTo>
                    <a:pt x="79" y="24"/>
                  </a:lnTo>
                  <a:lnTo>
                    <a:pt x="70" y="29"/>
                  </a:lnTo>
                  <a:lnTo>
                    <a:pt x="61" y="35"/>
                  </a:lnTo>
                  <a:lnTo>
                    <a:pt x="52" y="42"/>
                  </a:lnTo>
                  <a:lnTo>
                    <a:pt x="45" y="50"/>
                  </a:lnTo>
                  <a:lnTo>
                    <a:pt x="38" y="59"/>
                  </a:lnTo>
                  <a:lnTo>
                    <a:pt x="31" y="68"/>
                  </a:lnTo>
                  <a:lnTo>
                    <a:pt x="26" y="78"/>
                  </a:lnTo>
                  <a:lnTo>
                    <a:pt x="21" y="89"/>
                  </a:lnTo>
                  <a:lnTo>
                    <a:pt x="18" y="100"/>
                  </a:lnTo>
                  <a:lnTo>
                    <a:pt x="15" y="112"/>
                  </a:lnTo>
                  <a:lnTo>
                    <a:pt x="13" y="124"/>
                  </a:lnTo>
                  <a:lnTo>
                    <a:pt x="13" y="137"/>
                  </a:lnTo>
                  <a:lnTo>
                    <a:pt x="13" y="149"/>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31" name="Freeform 7"/>
            <p:cNvSpPr>
              <a:spLocks noEditPoints="1"/>
            </p:cNvSpPr>
            <p:nvPr/>
          </p:nvSpPr>
          <p:spPr bwMode="auto">
            <a:xfrm>
              <a:off x="646" y="2500"/>
              <a:ext cx="4265" cy="1249"/>
            </a:xfrm>
            <a:custGeom>
              <a:avLst/>
              <a:gdLst/>
              <a:ahLst/>
              <a:cxnLst>
                <a:cxn ang="0">
                  <a:pos x="982" y="253"/>
                </a:cxn>
                <a:cxn ang="0">
                  <a:pos x="28" y="253"/>
                </a:cxn>
                <a:cxn ang="0">
                  <a:pos x="56" y="225"/>
                </a:cxn>
                <a:cxn ang="0">
                  <a:pos x="56" y="4747"/>
                </a:cxn>
                <a:cxn ang="0">
                  <a:pos x="28" y="4719"/>
                </a:cxn>
                <a:cxn ang="0">
                  <a:pos x="18467" y="4719"/>
                </a:cxn>
                <a:cxn ang="0">
                  <a:pos x="18467" y="4774"/>
                </a:cxn>
                <a:cxn ang="0">
                  <a:pos x="28" y="4774"/>
                </a:cxn>
                <a:cxn ang="0">
                  <a:pos x="0" y="4747"/>
                </a:cxn>
                <a:cxn ang="0">
                  <a:pos x="0" y="225"/>
                </a:cxn>
                <a:cxn ang="0">
                  <a:pos x="28" y="197"/>
                </a:cxn>
                <a:cxn ang="0">
                  <a:pos x="982" y="197"/>
                </a:cxn>
                <a:cxn ang="0">
                  <a:pos x="982" y="253"/>
                </a:cxn>
                <a:cxn ang="0">
                  <a:pos x="666" y="8"/>
                </a:cxn>
                <a:cxn ang="0">
                  <a:pos x="1037" y="225"/>
                </a:cxn>
                <a:cxn ang="0">
                  <a:pos x="666" y="442"/>
                </a:cxn>
                <a:cxn ang="0">
                  <a:pos x="629" y="432"/>
                </a:cxn>
                <a:cxn ang="0">
                  <a:pos x="639" y="394"/>
                </a:cxn>
                <a:cxn ang="0">
                  <a:pos x="969" y="201"/>
                </a:cxn>
                <a:cxn ang="0">
                  <a:pos x="969" y="249"/>
                </a:cxn>
                <a:cxn ang="0">
                  <a:pos x="639" y="56"/>
                </a:cxn>
                <a:cxn ang="0">
                  <a:pos x="629" y="18"/>
                </a:cxn>
                <a:cxn ang="0">
                  <a:pos x="666" y="8"/>
                </a:cxn>
              </a:cxnLst>
              <a:rect l="0" t="0" r="r" b="b"/>
              <a:pathLst>
                <a:path w="18467" h="4774">
                  <a:moveTo>
                    <a:pt x="982" y="253"/>
                  </a:moveTo>
                  <a:lnTo>
                    <a:pt x="28" y="253"/>
                  </a:lnTo>
                  <a:lnTo>
                    <a:pt x="56" y="225"/>
                  </a:lnTo>
                  <a:lnTo>
                    <a:pt x="56" y="4747"/>
                  </a:lnTo>
                  <a:lnTo>
                    <a:pt x="28" y="4719"/>
                  </a:lnTo>
                  <a:lnTo>
                    <a:pt x="18467" y="4719"/>
                  </a:lnTo>
                  <a:lnTo>
                    <a:pt x="18467" y="4774"/>
                  </a:lnTo>
                  <a:lnTo>
                    <a:pt x="28" y="4774"/>
                  </a:lnTo>
                  <a:cubicBezTo>
                    <a:pt x="13" y="4774"/>
                    <a:pt x="0" y="4762"/>
                    <a:pt x="0" y="4747"/>
                  </a:cubicBezTo>
                  <a:lnTo>
                    <a:pt x="0" y="225"/>
                  </a:lnTo>
                  <a:cubicBezTo>
                    <a:pt x="0" y="210"/>
                    <a:pt x="13" y="197"/>
                    <a:pt x="28" y="197"/>
                  </a:cubicBezTo>
                  <a:lnTo>
                    <a:pt x="982" y="197"/>
                  </a:lnTo>
                  <a:lnTo>
                    <a:pt x="982" y="253"/>
                  </a:lnTo>
                  <a:close/>
                  <a:moveTo>
                    <a:pt x="666" y="8"/>
                  </a:moveTo>
                  <a:lnTo>
                    <a:pt x="1037" y="225"/>
                  </a:lnTo>
                  <a:lnTo>
                    <a:pt x="666" y="442"/>
                  </a:lnTo>
                  <a:cubicBezTo>
                    <a:pt x="653" y="450"/>
                    <a:pt x="637" y="445"/>
                    <a:pt x="629" y="432"/>
                  </a:cubicBezTo>
                  <a:cubicBezTo>
                    <a:pt x="621" y="419"/>
                    <a:pt x="626" y="402"/>
                    <a:pt x="639" y="394"/>
                  </a:cubicBezTo>
                  <a:lnTo>
                    <a:pt x="969" y="201"/>
                  </a:lnTo>
                  <a:lnTo>
                    <a:pt x="969" y="249"/>
                  </a:lnTo>
                  <a:lnTo>
                    <a:pt x="639" y="56"/>
                  </a:lnTo>
                  <a:cubicBezTo>
                    <a:pt x="626" y="48"/>
                    <a:pt x="621" y="31"/>
                    <a:pt x="629" y="18"/>
                  </a:cubicBezTo>
                  <a:cubicBezTo>
                    <a:pt x="637" y="5"/>
                    <a:pt x="653" y="0"/>
                    <a:pt x="666" y="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32" name="Freeform 8"/>
            <p:cNvSpPr>
              <a:spLocks noEditPoints="1"/>
            </p:cNvSpPr>
            <p:nvPr/>
          </p:nvSpPr>
          <p:spPr bwMode="auto">
            <a:xfrm>
              <a:off x="645" y="2500"/>
              <a:ext cx="4267" cy="1250"/>
            </a:xfrm>
            <a:custGeom>
              <a:avLst/>
              <a:gdLst/>
              <a:ahLst/>
              <a:cxnLst>
                <a:cxn ang="0">
                  <a:pos x="8" y="67"/>
                </a:cxn>
                <a:cxn ang="0">
                  <a:pos x="15" y="59"/>
                </a:cxn>
                <a:cxn ang="0">
                  <a:pos x="7" y="1235"/>
                </a:cxn>
                <a:cxn ang="0">
                  <a:pos x="4267" y="1234"/>
                </a:cxn>
                <a:cxn ang="0">
                  <a:pos x="8" y="1250"/>
                </a:cxn>
                <a:cxn ang="0">
                  <a:pos x="5" y="1249"/>
                </a:cxn>
                <a:cxn ang="0">
                  <a:pos x="1" y="1245"/>
                </a:cxn>
                <a:cxn ang="0">
                  <a:pos x="0" y="1241"/>
                </a:cxn>
                <a:cxn ang="0">
                  <a:pos x="1" y="56"/>
                </a:cxn>
                <a:cxn ang="0">
                  <a:pos x="3" y="53"/>
                </a:cxn>
                <a:cxn ang="0">
                  <a:pos x="7" y="51"/>
                </a:cxn>
                <a:cxn ang="0">
                  <a:pos x="229" y="52"/>
                </a:cxn>
                <a:cxn ang="0">
                  <a:pos x="228" y="53"/>
                </a:cxn>
                <a:cxn ang="0">
                  <a:pos x="5" y="53"/>
                </a:cxn>
                <a:cxn ang="0">
                  <a:pos x="4" y="55"/>
                </a:cxn>
                <a:cxn ang="0">
                  <a:pos x="2" y="59"/>
                </a:cxn>
                <a:cxn ang="0">
                  <a:pos x="2" y="1241"/>
                </a:cxn>
                <a:cxn ang="0">
                  <a:pos x="4" y="1246"/>
                </a:cxn>
                <a:cxn ang="0">
                  <a:pos x="5" y="1247"/>
                </a:cxn>
                <a:cxn ang="0">
                  <a:pos x="4266" y="1248"/>
                </a:cxn>
                <a:cxn ang="0">
                  <a:pos x="4266" y="1235"/>
                </a:cxn>
                <a:cxn ang="0">
                  <a:pos x="15" y="1241"/>
                </a:cxn>
                <a:cxn ang="0">
                  <a:pos x="15" y="60"/>
                </a:cxn>
                <a:cxn ang="0">
                  <a:pos x="228" y="65"/>
                </a:cxn>
                <a:cxn ang="0">
                  <a:pos x="155" y="1"/>
                </a:cxn>
                <a:cxn ang="0">
                  <a:pos x="241" y="60"/>
                </a:cxn>
                <a:cxn ang="0">
                  <a:pos x="153" y="118"/>
                </a:cxn>
                <a:cxn ang="0">
                  <a:pos x="150" y="118"/>
                </a:cxn>
                <a:cxn ang="0">
                  <a:pos x="146" y="114"/>
                </a:cxn>
                <a:cxn ang="0">
                  <a:pos x="145" y="111"/>
                </a:cxn>
                <a:cxn ang="0">
                  <a:pos x="146" y="105"/>
                </a:cxn>
                <a:cxn ang="0">
                  <a:pos x="148" y="102"/>
                </a:cxn>
                <a:cxn ang="0">
                  <a:pos x="226" y="65"/>
                </a:cxn>
                <a:cxn ang="0">
                  <a:pos x="148" y="16"/>
                </a:cxn>
                <a:cxn ang="0">
                  <a:pos x="145" y="11"/>
                </a:cxn>
                <a:cxn ang="0">
                  <a:pos x="145" y="7"/>
                </a:cxn>
                <a:cxn ang="0">
                  <a:pos x="147" y="2"/>
                </a:cxn>
                <a:cxn ang="0">
                  <a:pos x="150" y="0"/>
                </a:cxn>
                <a:cxn ang="0">
                  <a:pos x="155" y="1"/>
                </a:cxn>
                <a:cxn ang="0">
                  <a:pos x="150" y="3"/>
                </a:cxn>
                <a:cxn ang="0">
                  <a:pos x="149" y="4"/>
                </a:cxn>
                <a:cxn ang="0">
                  <a:pos x="147" y="8"/>
                </a:cxn>
                <a:cxn ang="0">
                  <a:pos x="147" y="10"/>
                </a:cxn>
                <a:cxn ang="0">
                  <a:pos x="149" y="14"/>
                </a:cxn>
                <a:cxn ang="0">
                  <a:pos x="224" y="65"/>
                </a:cxn>
                <a:cxn ang="0">
                  <a:pos x="149" y="104"/>
                </a:cxn>
                <a:cxn ang="0">
                  <a:pos x="148" y="106"/>
                </a:cxn>
                <a:cxn ang="0">
                  <a:pos x="147" y="111"/>
                </a:cxn>
                <a:cxn ang="0">
                  <a:pos x="147" y="113"/>
                </a:cxn>
                <a:cxn ang="0">
                  <a:pos x="151" y="116"/>
                </a:cxn>
                <a:cxn ang="0">
                  <a:pos x="152" y="116"/>
                </a:cxn>
                <a:cxn ang="0">
                  <a:pos x="240" y="58"/>
                </a:cxn>
                <a:cxn ang="0">
                  <a:pos x="155" y="3"/>
                </a:cxn>
              </a:cxnLst>
              <a:rect l="0" t="0" r="r" b="b"/>
              <a:pathLst>
                <a:path w="4267" h="1250">
                  <a:moveTo>
                    <a:pt x="229" y="66"/>
                  </a:moveTo>
                  <a:lnTo>
                    <a:pt x="228" y="67"/>
                  </a:lnTo>
                  <a:lnTo>
                    <a:pt x="8" y="67"/>
                  </a:lnTo>
                  <a:lnTo>
                    <a:pt x="7" y="66"/>
                  </a:lnTo>
                  <a:lnTo>
                    <a:pt x="13" y="58"/>
                  </a:lnTo>
                  <a:lnTo>
                    <a:pt x="15" y="59"/>
                  </a:lnTo>
                  <a:lnTo>
                    <a:pt x="15" y="1241"/>
                  </a:lnTo>
                  <a:lnTo>
                    <a:pt x="13" y="1242"/>
                  </a:lnTo>
                  <a:lnTo>
                    <a:pt x="7" y="1235"/>
                  </a:lnTo>
                  <a:lnTo>
                    <a:pt x="8" y="1233"/>
                  </a:lnTo>
                  <a:lnTo>
                    <a:pt x="4266" y="1233"/>
                  </a:lnTo>
                  <a:lnTo>
                    <a:pt x="4267" y="1234"/>
                  </a:lnTo>
                  <a:lnTo>
                    <a:pt x="4267" y="1249"/>
                  </a:lnTo>
                  <a:lnTo>
                    <a:pt x="4266" y="1250"/>
                  </a:lnTo>
                  <a:lnTo>
                    <a:pt x="8" y="1250"/>
                  </a:lnTo>
                  <a:lnTo>
                    <a:pt x="7" y="1250"/>
                  </a:lnTo>
                  <a:lnTo>
                    <a:pt x="5" y="1249"/>
                  </a:lnTo>
                  <a:lnTo>
                    <a:pt x="5" y="1249"/>
                  </a:lnTo>
                  <a:lnTo>
                    <a:pt x="3" y="1248"/>
                  </a:lnTo>
                  <a:lnTo>
                    <a:pt x="2" y="1247"/>
                  </a:lnTo>
                  <a:lnTo>
                    <a:pt x="1" y="1245"/>
                  </a:lnTo>
                  <a:lnTo>
                    <a:pt x="1" y="1245"/>
                  </a:lnTo>
                  <a:lnTo>
                    <a:pt x="0" y="1242"/>
                  </a:lnTo>
                  <a:lnTo>
                    <a:pt x="0" y="1241"/>
                  </a:lnTo>
                  <a:lnTo>
                    <a:pt x="0" y="59"/>
                  </a:lnTo>
                  <a:lnTo>
                    <a:pt x="0" y="59"/>
                  </a:lnTo>
                  <a:lnTo>
                    <a:pt x="1" y="56"/>
                  </a:lnTo>
                  <a:lnTo>
                    <a:pt x="1" y="56"/>
                  </a:lnTo>
                  <a:lnTo>
                    <a:pt x="2" y="53"/>
                  </a:lnTo>
                  <a:lnTo>
                    <a:pt x="3" y="53"/>
                  </a:lnTo>
                  <a:lnTo>
                    <a:pt x="5" y="51"/>
                  </a:lnTo>
                  <a:lnTo>
                    <a:pt x="5" y="51"/>
                  </a:lnTo>
                  <a:lnTo>
                    <a:pt x="7" y="51"/>
                  </a:lnTo>
                  <a:lnTo>
                    <a:pt x="8" y="51"/>
                  </a:lnTo>
                  <a:lnTo>
                    <a:pt x="228" y="51"/>
                  </a:lnTo>
                  <a:lnTo>
                    <a:pt x="229" y="52"/>
                  </a:lnTo>
                  <a:lnTo>
                    <a:pt x="229" y="66"/>
                  </a:lnTo>
                  <a:close/>
                  <a:moveTo>
                    <a:pt x="227" y="52"/>
                  </a:moveTo>
                  <a:lnTo>
                    <a:pt x="228" y="53"/>
                  </a:lnTo>
                  <a:lnTo>
                    <a:pt x="8" y="53"/>
                  </a:lnTo>
                  <a:lnTo>
                    <a:pt x="8" y="53"/>
                  </a:lnTo>
                  <a:lnTo>
                    <a:pt x="5" y="53"/>
                  </a:lnTo>
                  <a:lnTo>
                    <a:pt x="6" y="53"/>
                  </a:lnTo>
                  <a:lnTo>
                    <a:pt x="4" y="55"/>
                  </a:lnTo>
                  <a:lnTo>
                    <a:pt x="4" y="55"/>
                  </a:lnTo>
                  <a:lnTo>
                    <a:pt x="3" y="57"/>
                  </a:lnTo>
                  <a:lnTo>
                    <a:pt x="3" y="56"/>
                  </a:lnTo>
                  <a:lnTo>
                    <a:pt x="2" y="59"/>
                  </a:lnTo>
                  <a:lnTo>
                    <a:pt x="2" y="59"/>
                  </a:lnTo>
                  <a:lnTo>
                    <a:pt x="2" y="1241"/>
                  </a:lnTo>
                  <a:lnTo>
                    <a:pt x="2" y="1241"/>
                  </a:lnTo>
                  <a:lnTo>
                    <a:pt x="3" y="1244"/>
                  </a:lnTo>
                  <a:lnTo>
                    <a:pt x="3" y="1244"/>
                  </a:lnTo>
                  <a:lnTo>
                    <a:pt x="4" y="1246"/>
                  </a:lnTo>
                  <a:lnTo>
                    <a:pt x="4" y="1246"/>
                  </a:lnTo>
                  <a:lnTo>
                    <a:pt x="6" y="1247"/>
                  </a:lnTo>
                  <a:lnTo>
                    <a:pt x="5" y="1247"/>
                  </a:lnTo>
                  <a:lnTo>
                    <a:pt x="8" y="1248"/>
                  </a:lnTo>
                  <a:lnTo>
                    <a:pt x="8" y="1248"/>
                  </a:lnTo>
                  <a:lnTo>
                    <a:pt x="4266" y="1248"/>
                  </a:lnTo>
                  <a:lnTo>
                    <a:pt x="4265" y="1249"/>
                  </a:lnTo>
                  <a:lnTo>
                    <a:pt x="4265" y="1234"/>
                  </a:lnTo>
                  <a:lnTo>
                    <a:pt x="4266" y="1235"/>
                  </a:lnTo>
                  <a:lnTo>
                    <a:pt x="8" y="1235"/>
                  </a:lnTo>
                  <a:lnTo>
                    <a:pt x="8" y="1234"/>
                  </a:lnTo>
                  <a:lnTo>
                    <a:pt x="15" y="1241"/>
                  </a:lnTo>
                  <a:lnTo>
                    <a:pt x="13" y="1241"/>
                  </a:lnTo>
                  <a:lnTo>
                    <a:pt x="13" y="59"/>
                  </a:lnTo>
                  <a:lnTo>
                    <a:pt x="15" y="60"/>
                  </a:lnTo>
                  <a:lnTo>
                    <a:pt x="8" y="67"/>
                  </a:lnTo>
                  <a:lnTo>
                    <a:pt x="8" y="65"/>
                  </a:lnTo>
                  <a:lnTo>
                    <a:pt x="228" y="65"/>
                  </a:lnTo>
                  <a:lnTo>
                    <a:pt x="227" y="66"/>
                  </a:lnTo>
                  <a:lnTo>
                    <a:pt x="227" y="52"/>
                  </a:lnTo>
                  <a:close/>
                  <a:moveTo>
                    <a:pt x="155" y="1"/>
                  </a:moveTo>
                  <a:lnTo>
                    <a:pt x="155" y="2"/>
                  </a:lnTo>
                  <a:lnTo>
                    <a:pt x="241" y="58"/>
                  </a:lnTo>
                  <a:lnTo>
                    <a:pt x="241" y="60"/>
                  </a:lnTo>
                  <a:lnTo>
                    <a:pt x="155" y="117"/>
                  </a:lnTo>
                  <a:lnTo>
                    <a:pt x="155" y="117"/>
                  </a:lnTo>
                  <a:lnTo>
                    <a:pt x="153" y="118"/>
                  </a:lnTo>
                  <a:lnTo>
                    <a:pt x="153" y="118"/>
                  </a:lnTo>
                  <a:lnTo>
                    <a:pt x="150" y="118"/>
                  </a:lnTo>
                  <a:lnTo>
                    <a:pt x="150" y="118"/>
                  </a:lnTo>
                  <a:lnTo>
                    <a:pt x="148" y="116"/>
                  </a:lnTo>
                  <a:lnTo>
                    <a:pt x="147" y="116"/>
                  </a:lnTo>
                  <a:lnTo>
                    <a:pt x="146" y="114"/>
                  </a:lnTo>
                  <a:lnTo>
                    <a:pt x="146" y="114"/>
                  </a:lnTo>
                  <a:lnTo>
                    <a:pt x="145" y="111"/>
                  </a:lnTo>
                  <a:lnTo>
                    <a:pt x="145" y="111"/>
                  </a:lnTo>
                  <a:lnTo>
                    <a:pt x="145" y="108"/>
                  </a:lnTo>
                  <a:lnTo>
                    <a:pt x="145" y="107"/>
                  </a:lnTo>
                  <a:lnTo>
                    <a:pt x="146" y="105"/>
                  </a:lnTo>
                  <a:lnTo>
                    <a:pt x="146" y="105"/>
                  </a:lnTo>
                  <a:lnTo>
                    <a:pt x="148" y="103"/>
                  </a:lnTo>
                  <a:lnTo>
                    <a:pt x="148" y="102"/>
                  </a:lnTo>
                  <a:lnTo>
                    <a:pt x="224" y="52"/>
                  </a:lnTo>
                  <a:lnTo>
                    <a:pt x="226" y="53"/>
                  </a:lnTo>
                  <a:lnTo>
                    <a:pt x="226" y="65"/>
                  </a:lnTo>
                  <a:lnTo>
                    <a:pt x="224" y="66"/>
                  </a:lnTo>
                  <a:lnTo>
                    <a:pt x="148" y="16"/>
                  </a:lnTo>
                  <a:lnTo>
                    <a:pt x="148" y="16"/>
                  </a:lnTo>
                  <a:lnTo>
                    <a:pt x="146" y="14"/>
                  </a:lnTo>
                  <a:lnTo>
                    <a:pt x="146" y="14"/>
                  </a:lnTo>
                  <a:lnTo>
                    <a:pt x="145" y="11"/>
                  </a:lnTo>
                  <a:lnTo>
                    <a:pt x="145" y="11"/>
                  </a:lnTo>
                  <a:lnTo>
                    <a:pt x="145" y="8"/>
                  </a:lnTo>
                  <a:lnTo>
                    <a:pt x="145" y="7"/>
                  </a:lnTo>
                  <a:lnTo>
                    <a:pt x="146" y="5"/>
                  </a:lnTo>
                  <a:lnTo>
                    <a:pt x="146" y="4"/>
                  </a:lnTo>
                  <a:lnTo>
                    <a:pt x="147" y="2"/>
                  </a:lnTo>
                  <a:lnTo>
                    <a:pt x="148" y="2"/>
                  </a:lnTo>
                  <a:lnTo>
                    <a:pt x="150" y="1"/>
                  </a:lnTo>
                  <a:lnTo>
                    <a:pt x="150" y="0"/>
                  </a:lnTo>
                  <a:lnTo>
                    <a:pt x="153" y="0"/>
                  </a:lnTo>
                  <a:lnTo>
                    <a:pt x="153" y="0"/>
                  </a:lnTo>
                  <a:lnTo>
                    <a:pt x="155" y="1"/>
                  </a:lnTo>
                  <a:close/>
                  <a:moveTo>
                    <a:pt x="152" y="2"/>
                  </a:moveTo>
                  <a:lnTo>
                    <a:pt x="153" y="2"/>
                  </a:lnTo>
                  <a:lnTo>
                    <a:pt x="150" y="3"/>
                  </a:lnTo>
                  <a:lnTo>
                    <a:pt x="151" y="3"/>
                  </a:lnTo>
                  <a:lnTo>
                    <a:pt x="148" y="4"/>
                  </a:lnTo>
                  <a:lnTo>
                    <a:pt x="149" y="4"/>
                  </a:lnTo>
                  <a:lnTo>
                    <a:pt x="147" y="6"/>
                  </a:lnTo>
                  <a:lnTo>
                    <a:pt x="147" y="5"/>
                  </a:lnTo>
                  <a:lnTo>
                    <a:pt x="147" y="8"/>
                  </a:lnTo>
                  <a:lnTo>
                    <a:pt x="147" y="8"/>
                  </a:lnTo>
                  <a:lnTo>
                    <a:pt x="147" y="10"/>
                  </a:lnTo>
                  <a:lnTo>
                    <a:pt x="147" y="10"/>
                  </a:lnTo>
                  <a:lnTo>
                    <a:pt x="148" y="12"/>
                  </a:lnTo>
                  <a:lnTo>
                    <a:pt x="148" y="12"/>
                  </a:lnTo>
                  <a:lnTo>
                    <a:pt x="149" y="14"/>
                  </a:lnTo>
                  <a:lnTo>
                    <a:pt x="149" y="14"/>
                  </a:lnTo>
                  <a:lnTo>
                    <a:pt x="225" y="65"/>
                  </a:lnTo>
                  <a:lnTo>
                    <a:pt x="224" y="65"/>
                  </a:lnTo>
                  <a:lnTo>
                    <a:pt x="224" y="53"/>
                  </a:lnTo>
                  <a:lnTo>
                    <a:pt x="225" y="54"/>
                  </a:lnTo>
                  <a:lnTo>
                    <a:pt x="149" y="104"/>
                  </a:lnTo>
                  <a:lnTo>
                    <a:pt x="149" y="104"/>
                  </a:lnTo>
                  <a:lnTo>
                    <a:pt x="148" y="106"/>
                  </a:lnTo>
                  <a:lnTo>
                    <a:pt x="148" y="106"/>
                  </a:lnTo>
                  <a:lnTo>
                    <a:pt x="147" y="108"/>
                  </a:lnTo>
                  <a:lnTo>
                    <a:pt x="147" y="108"/>
                  </a:lnTo>
                  <a:lnTo>
                    <a:pt x="147" y="111"/>
                  </a:lnTo>
                  <a:lnTo>
                    <a:pt x="147" y="110"/>
                  </a:lnTo>
                  <a:lnTo>
                    <a:pt x="147" y="113"/>
                  </a:lnTo>
                  <a:lnTo>
                    <a:pt x="147" y="113"/>
                  </a:lnTo>
                  <a:lnTo>
                    <a:pt x="149" y="115"/>
                  </a:lnTo>
                  <a:lnTo>
                    <a:pt x="148" y="114"/>
                  </a:lnTo>
                  <a:lnTo>
                    <a:pt x="151" y="116"/>
                  </a:lnTo>
                  <a:lnTo>
                    <a:pt x="150" y="116"/>
                  </a:lnTo>
                  <a:lnTo>
                    <a:pt x="153" y="116"/>
                  </a:lnTo>
                  <a:lnTo>
                    <a:pt x="152" y="116"/>
                  </a:lnTo>
                  <a:lnTo>
                    <a:pt x="155" y="115"/>
                  </a:lnTo>
                  <a:lnTo>
                    <a:pt x="155" y="115"/>
                  </a:lnTo>
                  <a:lnTo>
                    <a:pt x="240" y="58"/>
                  </a:lnTo>
                  <a:lnTo>
                    <a:pt x="240" y="60"/>
                  </a:lnTo>
                  <a:lnTo>
                    <a:pt x="155" y="3"/>
                  </a:lnTo>
                  <a:lnTo>
                    <a:pt x="155" y="3"/>
                  </a:lnTo>
                  <a:lnTo>
                    <a:pt x="152" y="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33" name="Freeform 9"/>
            <p:cNvSpPr>
              <a:spLocks noEditPoints="1"/>
            </p:cNvSpPr>
            <p:nvPr/>
          </p:nvSpPr>
          <p:spPr bwMode="auto">
            <a:xfrm>
              <a:off x="953" y="2747"/>
              <a:ext cx="993" cy="468"/>
            </a:xfrm>
            <a:custGeom>
              <a:avLst/>
              <a:gdLst/>
              <a:ahLst/>
              <a:cxnLst>
                <a:cxn ang="0">
                  <a:pos x="501" y="109"/>
                </a:cxn>
                <a:cxn ang="0">
                  <a:pos x="501" y="3525"/>
                </a:cxn>
                <a:cxn ang="0">
                  <a:pos x="446" y="3470"/>
                </a:cxn>
                <a:cxn ang="0">
                  <a:pos x="8600" y="3470"/>
                </a:cxn>
                <a:cxn ang="0">
                  <a:pos x="8600" y="3580"/>
                </a:cxn>
                <a:cxn ang="0">
                  <a:pos x="446" y="3580"/>
                </a:cxn>
                <a:cxn ang="0">
                  <a:pos x="392" y="3525"/>
                </a:cxn>
                <a:cxn ang="0">
                  <a:pos x="392" y="109"/>
                </a:cxn>
                <a:cxn ang="0">
                  <a:pos x="501" y="109"/>
                </a:cxn>
                <a:cxn ang="0">
                  <a:pos x="15" y="743"/>
                </a:cxn>
                <a:cxn ang="0">
                  <a:pos x="446" y="0"/>
                </a:cxn>
                <a:cxn ang="0">
                  <a:pos x="879" y="743"/>
                </a:cxn>
                <a:cxn ang="0">
                  <a:pos x="859" y="818"/>
                </a:cxn>
                <a:cxn ang="0">
                  <a:pos x="784" y="798"/>
                </a:cxn>
                <a:cxn ang="0">
                  <a:pos x="399" y="137"/>
                </a:cxn>
                <a:cxn ang="0">
                  <a:pos x="494" y="137"/>
                </a:cxn>
                <a:cxn ang="0">
                  <a:pos x="109" y="798"/>
                </a:cxn>
                <a:cxn ang="0">
                  <a:pos x="34" y="818"/>
                </a:cxn>
                <a:cxn ang="0">
                  <a:pos x="15" y="743"/>
                </a:cxn>
              </a:cxnLst>
              <a:rect l="0" t="0" r="r" b="b"/>
              <a:pathLst>
                <a:path w="8600" h="3580">
                  <a:moveTo>
                    <a:pt x="501" y="109"/>
                  </a:moveTo>
                  <a:lnTo>
                    <a:pt x="501" y="3525"/>
                  </a:lnTo>
                  <a:lnTo>
                    <a:pt x="446" y="3470"/>
                  </a:lnTo>
                  <a:lnTo>
                    <a:pt x="8600" y="3470"/>
                  </a:lnTo>
                  <a:lnTo>
                    <a:pt x="8600" y="3580"/>
                  </a:lnTo>
                  <a:lnTo>
                    <a:pt x="446" y="3580"/>
                  </a:lnTo>
                  <a:cubicBezTo>
                    <a:pt x="417" y="3580"/>
                    <a:pt x="392" y="3555"/>
                    <a:pt x="392" y="3525"/>
                  </a:cubicBezTo>
                  <a:lnTo>
                    <a:pt x="392" y="109"/>
                  </a:lnTo>
                  <a:lnTo>
                    <a:pt x="501" y="109"/>
                  </a:lnTo>
                  <a:close/>
                  <a:moveTo>
                    <a:pt x="15" y="743"/>
                  </a:moveTo>
                  <a:lnTo>
                    <a:pt x="446" y="0"/>
                  </a:lnTo>
                  <a:lnTo>
                    <a:pt x="879" y="743"/>
                  </a:lnTo>
                  <a:cubicBezTo>
                    <a:pt x="893" y="769"/>
                    <a:pt x="885" y="803"/>
                    <a:pt x="859" y="818"/>
                  </a:cubicBezTo>
                  <a:cubicBezTo>
                    <a:pt x="832" y="833"/>
                    <a:pt x="799" y="825"/>
                    <a:pt x="784" y="798"/>
                  </a:cubicBezTo>
                  <a:lnTo>
                    <a:pt x="399" y="137"/>
                  </a:lnTo>
                  <a:lnTo>
                    <a:pt x="494" y="137"/>
                  </a:lnTo>
                  <a:lnTo>
                    <a:pt x="109" y="798"/>
                  </a:lnTo>
                  <a:cubicBezTo>
                    <a:pt x="95" y="825"/>
                    <a:pt x="61" y="833"/>
                    <a:pt x="34" y="818"/>
                  </a:cubicBezTo>
                  <a:cubicBezTo>
                    <a:pt x="8" y="803"/>
                    <a:pt x="0" y="769"/>
                    <a:pt x="15" y="74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34" name="Freeform 10"/>
            <p:cNvSpPr>
              <a:spLocks noEditPoints="1"/>
            </p:cNvSpPr>
            <p:nvPr/>
          </p:nvSpPr>
          <p:spPr bwMode="auto">
            <a:xfrm>
              <a:off x="953" y="2746"/>
              <a:ext cx="993" cy="470"/>
            </a:xfrm>
            <a:custGeom>
              <a:avLst/>
              <a:gdLst/>
              <a:ahLst/>
              <a:cxnLst>
                <a:cxn ang="0">
                  <a:pos x="58" y="462"/>
                </a:cxn>
                <a:cxn ang="0">
                  <a:pos x="51" y="454"/>
                </a:cxn>
                <a:cxn ang="0">
                  <a:pos x="993" y="469"/>
                </a:cxn>
                <a:cxn ang="0">
                  <a:pos x="51" y="470"/>
                </a:cxn>
                <a:cxn ang="0">
                  <a:pos x="46" y="468"/>
                </a:cxn>
                <a:cxn ang="0">
                  <a:pos x="45" y="465"/>
                </a:cxn>
                <a:cxn ang="0">
                  <a:pos x="44" y="15"/>
                </a:cxn>
                <a:cxn ang="0">
                  <a:pos x="45" y="16"/>
                </a:cxn>
                <a:cxn ang="0">
                  <a:pos x="46" y="462"/>
                </a:cxn>
                <a:cxn ang="0">
                  <a:pos x="48" y="466"/>
                </a:cxn>
                <a:cxn ang="0">
                  <a:pos x="49" y="468"/>
                </a:cxn>
                <a:cxn ang="0">
                  <a:pos x="993" y="468"/>
                </a:cxn>
                <a:cxn ang="0">
                  <a:pos x="993" y="456"/>
                </a:cxn>
                <a:cxn ang="0">
                  <a:pos x="58" y="461"/>
                </a:cxn>
                <a:cxn ang="0">
                  <a:pos x="57" y="16"/>
                </a:cxn>
                <a:cxn ang="0">
                  <a:pos x="1" y="98"/>
                </a:cxn>
                <a:cxn ang="0">
                  <a:pos x="102" y="98"/>
                </a:cxn>
                <a:cxn ang="0">
                  <a:pos x="103" y="101"/>
                </a:cxn>
                <a:cxn ang="0">
                  <a:pos x="102" y="107"/>
                </a:cxn>
                <a:cxn ang="0">
                  <a:pos x="99" y="109"/>
                </a:cxn>
                <a:cxn ang="0">
                  <a:pos x="94" y="110"/>
                </a:cxn>
                <a:cxn ang="0">
                  <a:pos x="91" y="108"/>
                </a:cxn>
                <a:cxn ang="0">
                  <a:pos x="45" y="19"/>
                </a:cxn>
                <a:cxn ang="0">
                  <a:pos x="57" y="19"/>
                </a:cxn>
                <a:cxn ang="0">
                  <a:pos x="11" y="108"/>
                </a:cxn>
                <a:cxn ang="0">
                  <a:pos x="8" y="110"/>
                </a:cxn>
                <a:cxn ang="0">
                  <a:pos x="3" y="109"/>
                </a:cxn>
                <a:cxn ang="0">
                  <a:pos x="1" y="107"/>
                </a:cxn>
                <a:cxn ang="0">
                  <a:pos x="0" y="101"/>
                </a:cxn>
                <a:cxn ang="0">
                  <a:pos x="1" y="101"/>
                </a:cxn>
                <a:cxn ang="0">
                  <a:pos x="2" y="103"/>
                </a:cxn>
                <a:cxn ang="0">
                  <a:pos x="4" y="107"/>
                </a:cxn>
                <a:cxn ang="0">
                  <a:pos x="6" y="108"/>
                </a:cxn>
                <a:cxn ang="0">
                  <a:pos x="10" y="107"/>
                </a:cxn>
                <a:cxn ang="0">
                  <a:pos x="11" y="105"/>
                </a:cxn>
                <a:cxn ang="0">
                  <a:pos x="46" y="20"/>
                </a:cxn>
                <a:cxn ang="0">
                  <a:pos x="91" y="105"/>
                </a:cxn>
                <a:cxn ang="0">
                  <a:pos x="94" y="108"/>
                </a:cxn>
                <a:cxn ang="0">
                  <a:pos x="96" y="108"/>
                </a:cxn>
                <a:cxn ang="0">
                  <a:pos x="100" y="105"/>
                </a:cxn>
                <a:cxn ang="0">
                  <a:pos x="101" y="104"/>
                </a:cxn>
                <a:cxn ang="0">
                  <a:pos x="100" y="98"/>
                </a:cxn>
                <a:cxn ang="0">
                  <a:pos x="52" y="1"/>
                </a:cxn>
                <a:cxn ang="0">
                  <a:pos x="1" y="101"/>
                </a:cxn>
              </a:cxnLst>
              <a:rect l="0" t="0" r="r" b="b"/>
              <a:pathLst>
                <a:path w="993" h="470">
                  <a:moveTo>
                    <a:pt x="57" y="14"/>
                  </a:moveTo>
                  <a:lnTo>
                    <a:pt x="58" y="15"/>
                  </a:lnTo>
                  <a:lnTo>
                    <a:pt x="58" y="462"/>
                  </a:lnTo>
                  <a:lnTo>
                    <a:pt x="57" y="463"/>
                  </a:lnTo>
                  <a:lnTo>
                    <a:pt x="51" y="455"/>
                  </a:lnTo>
                  <a:lnTo>
                    <a:pt x="51" y="454"/>
                  </a:lnTo>
                  <a:lnTo>
                    <a:pt x="993" y="454"/>
                  </a:lnTo>
                  <a:lnTo>
                    <a:pt x="993" y="455"/>
                  </a:lnTo>
                  <a:lnTo>
                    <a:pt x="993" y="469"/>
                  </a:lnTo>
                  <a:lnTo>
                    <a:pt x="993" y="470"/>
                  </a:lnTo>
                  <a:lnTo>
                    <a:pt x="51" y="470"/>
                  </a:lnTo>
                  <a:lnTo>
                    <a:pt x="51" y="470"/>
                  </a:lnTo>
                  <a:lnTo>
                    <a:pt x="49" y="470"/>
                  </a:lnTo>
                  <a:lnTo>
                    <a:pt x="48" y="469"/>
                  </a:lnTo>
                  <a:lnTo>
                    <a:pt x="46" y="468"/>
                  </a:lnTo>
                  <a:lnTo>
                    <a:pt x="46" y="468"/>
                  </a:lnTo>
                  <a:lnTo>
                    <a:pt x="45" y="465"/>
                  </a:lnTo>
                  <a:lnTo>
                    <a:pt x="45" y="465"/>
                  </a:lnTo>
                  <a:lnTo>
                    <a:pt x="44" y="462"/>
                  </a:lnTo>
                  <a:lnTo>
                    <a:pt x="44" y="462"/>
                  </a:lnTo>
                  <a:lnTo>
                    <a:pt x="44" y="15"/>
                  </a:lnTo>
                  <a:lnTo>
                    <a:pt x="45" y="14"/>
                  </a:lnTo>
                  <a:lnTo>
                    <a:pt x="57" y="14"/>
                  </a:lnTo>
                  <a:close/>
                  <a:moveTo>
                    <a:pt x="45" y="16"/>
                  </a:moveTo>
                  <a:lnTo>
                    <a:pt x="46" y="15"/>
                  </a:lnTo>
                  <a:lnTo>
                    <a:pt x="46" y="462"/>
                  </a:lnTo>
                  <a:lnTo>
                    <a:pt x="46" y="462"/>
                  </a:lnTo>
                  <a:lnTo>
                    <a:pt x="46" y="464"/>
                  </a:lnTo>
                  <a:lnTo>
                    <a:pt x="46" y="464"/>
                  </a:lnTo>
                  <a:lnTo>
                    <a:pt x="48" y="466"/>
                  </a:lnTo>
                  <a:lnTo>
                    <a:pt x="47" y="466"/>
                  </a:lnTo>
                  <a:lnTo>
                    <a:pt x="49" y="468"/>
                  </a:lnTo>
                  <a:lnTo>
                    <a:pt x="49" y="468"/>
                  </a:lnTo>
                  <a:lnTo>
                    <a:pt x="51" y="468"/>
                  </a:lnTo>
                  <a:lnTo>
                    <a:pt x="51" y="468"/>
                  </a:lnTo>
                  <a:lnTo>
                    <a:pt x="993" y="468"/>
                  </a:lnTo>
                  <a:lnTo>
                    <a:pt x="992" y="469"/>
                  </a:lnTo>
                  <a:lnTo>
                    <a:pt x="992" y="455"/>
                  </a:lnTo>
                  <a:lnTo>
                    <a:pt x="993" y="456"/>
                  </a:lnTo>
                  <a:lnTo>
                    <a:pt x="51" y="456"/>
                  </a:lnTo>
                  <a:lnTo>
                    <a:pt x="52" y="454"/>
                  </a:lnTo>
                  <a:lnTo>
                    <a:pt x="58" y="461"/>
                  </a:lnTo>
                  <a:lnTo>
                    <a:pt x="57" y="462"/>
                  </a:lnTo>
                  <a:lnTo>
                    <a:pt x="57" y="15"/>
                  </a:lnTo>
                  <a:lnTo>
                    <a:pt x="57" y="16"/>
                  </a:lnTo>
                  <a:lnTo>
                    <a:pt x="45" y="16"/>
                  </a:lnTo>
                  <a:close/>
                  <a:moveTo>
                    <a:pt x="1" y="98"/>
                  </a:moveTo>
                  <a:lnTo>
                    <a:pt x="1" y="98"/>
                  </a:lnTo>
                  <a:lnTo>
                    <a:pt x="50" y="0"/>
                  </a:lnTo>
                  <a:lnTo>
                    <a:pt x="52" y="0"/>
                  </a:lnTo>
                  <a:lnTo>
                    <a:pt x="102" y="98"/>
                  </a:lnTo>
                  <a:lnTo>
                    <a:pt x="102" y="98"/>
                  </a:lnTo>
                  <a:lnTo>
                    <a:pt x="103" y="101"/>
                  </a:lnTo>
                  <a:lnTo>
                    <a:pt x="103" y="101"/>
                  </a:lnTo>
                  <a:lnTo>
                    <a:pt x="103" y="104"/>
                  </a:lnTo>
                  <a:lnTo>
                    <a:pt x="103" y="104"/>
                  </a:lnTo>
                  <a:lnTo>
                    <a:pt x="102" y="107"/>
                  </a:lnTo>
                  <a:lnTo>
                    <a:pt x="101" y="107"/>
                  </a:lnTo>
                  <a:lnTo>
                    <a:pt x="99" y="109"/>
                  </a:lnTo>
                  <a:lnTo>
                    <a:pt x="99" y="109"/>
                  </a:lnTo>
                  <a:lnTo>
                    <a:pt x="97" y="110"/>
                  </a:lnTo>
                  <a:lnTo>
                    <a:pt x="96" y="110"/>
                  </a:lnTo>
                  <a:lnTo>
                    <a:pt x="94" y="110"/>
                  </a:lnTo>
                  <a:lnTo>
                    <a:pt x="94" y="110"/>
                  </a:lnTo>
                  <a:lnTo>
                    <a:pt x="91" y="109"/>
                  </a:lnTo>
                  <a:lnTo>
                    <a:pt x="91" y="108"/>
                  </a:lnTo>
                  <a:lnTo>
                    <a:pt x="89" y="106"/>
                  </a:lnTo>
                  <a:lnTo>
                    <a:pt x="89" y="106"/>
                  </a:lnTo>
                  <a:lnTo>
                    <a:pt x="45" y="19"/>
                  </a:lnTo>
                  <a:lnTo>
                    <a:pt x="46" y="18"/>
                  </a:lnTo>
                  <a:lnTo>
                    <a:pt x="57" y="18"/>
                  </a:lnTo>
                  <a:lnTo>
                    <a:pt x="57" y="19"/>
                  </a:lnTo>
                  <a:lnTo>
                    <a:pt x="13" y="106"/>
                  </a:lnTo>
                  <a:lnTo>
                    <a:pt x="13" y="106"/>
                  </a:lnTo>
                  <a:lnTo>
                    <a:pt x="11" y="108"/>
                  </a:lnTo>
                  <a:lnTo>
                    <a:pt x="11" y="109"/>
                  </a:lnTo>
                  <a:lnTo>
                    <a:pt x="9" y="110"/>
                  </a:lnTo>
                  <a:lnTo>
                    <a:pt x="8" y="110"/>
                  </a:lnTo>
                  <a:lnTo>
                    <a:pt x="6" y="110"/>
                  </a:lnTo>
                  <a:lnTo>
                    <a:pt x="6" y="110"/>
                  </a:lnTo>
                  <a:lnTo>
                    <a:pt x="3" y="109"/>
                  </a:lnTo>
                  <a:lnTo>
                    <a:pt x="3" y="109"/>
                  </a:lnTo>
                  <a:lnTo>
                    <a:pt x="1" y="107"/>
                  </a:lnTo>
                  <a:lnTo>
                    <a:pt x="1" y="107"/>
                  </a:lnTo>
                  <a:lnTo>
                    <a:pt x="0" y="104"/>
                  </a:lnTo>
                  <a:lnTo>
                    <a:pt x="0" y="104"/>
                  </a:lnTo>
                  <a:lnTo>
                    <a:pt x="0" y="101"/>
                  </a:lnTo>
                  <a:lnTo>
                    <a:pt x="0" y="101"/>
                  </a:lnTo>
                  <a:lnTo>
                    <a:pt x="1" y="98"/>
                  </a:lnTo>
                  <a:close/>
                  <a:moveTo>
                    <a:pt x="1" y="101"/>
                  </a:moveTo>
                  <a:lnTo>
                    <a:pt x="1" y="101"/>
                  </a:lnTo>
                  <a:lnTo>
                    <a:pt x="2" y="104"/>
                  </a:lnTo>
                  <a:lnTo>
                    <a:pt x="2" y="103"/>
                  </a:lnTo>
                  <a:lnTo>
                    <a:pt x="3" y="106"/>
                  </a:lnTo>
                  <a:lnTo>
                    <a:pt x="2" y="105"/>
                  </a:lnTo>
                  <a:lnTo>
                    <a:pt x="4" y="107"/>
                  </a:lnTo>
                  <a:lnTo>
                    <a:pt x="4" y="107"/>
                  </a:lnTo>
                  <a:lnTo>
                    <a:pt x="6" y="108"/>
                  </a:lnTo>
                  <a:lnTo>
                    <a:pt x="6" y="108"/>
                  </a:lnTo>
                  <a:lnTo>
                    <a:pt x="8" y="108"/>
                  </a:lnTo>
                  <a:lnTo>
                    <a:pt x="8" y="108"/>
                  </a:lnTo>
                  <a:lnTo>
                    <a:pt x="10" y="107"/>
                  </a:lnTo>
                  <a:lnTo>
                    <a:pt x="10" y="107"/>
                  </a:lnTo>
                  <a:lnTo>
                    <a:pt x="11" y="105"/>
                  </a:lnTo>
                  <a:lnTo>
                    <a:pt x="11" y="105"/>
                  </a:lnTo>
                  <a:lnTo>
                    <a:pt x="56" y="18"/>
                  </a:lnTo>
                  <a:lnTo>
                    <a:pt x="57" y="20"/>
                  </a:lnTo>
                  <a:lnTo>
                    <a:pt x="46" y="20"/>
                  </a:lnTo>
                  <a:lnTo>
                    <a:pt x="46" y="18"/>
                  </a:lnTo>
                  <a:lnTo>
                    <a:pt x="91" y="105"/>
                  </a:lnTo>
                  <a:lnTo>
                    <a:pt x="91" y="105"/>
                  </a:lnTo>
                  <a:lnTo>
                    <a:pt x="93" y="107"/>
                  </a:lnTo>
                  <a:lnTo>
                    <a:pt x="92" y="107"/>
                  </a:lnTo>
                  <a:lnTo>
                    <a:pt x="94" y="108"/>
                  </a:lnTo>
                  <a:lnTo>
                    <a:pt x="94" y="108"/>
                  </a:lnTo>
                  <a:lnTo>
                    <a:pt x="96" y="108"/>
                  </a:lnTo>
                  <a:lnTo>
                    <a:pt x="96" y="108"/>
                  </a:lnTo>
                  <a:lnTo>
                    <a:pt x="99" y="107"/>
                  </a:lnTo>
                  <a:lnTo>
                    <a:pt x="98" y="107"/>
                  </a:lnTo>
                  <a:lnTo>
                    <a:pt x="100" y="105"/>
                  </a:lnTo>
                  <a:lnTo>
                    <a:pt x="100" y="106"/>
                  </a:lnTo>
                  <a:lnTo>
                    <a:pt x="101" y="103"/>
                  </a:lnTo>
                  <a:lnTo>
                    <a:pt x="101" y="104"/>
                  </a:lnTo>
                  <a:lnTo>
                    <a:pt x="101" y="101"/>
                  </a:lnTo>
                  <a:lnTo>
                    <a:pt x="101" y="101"/>
                  </a:lnTo>
                  <a:lnTo>
                    <a:pt x="100" y="98"/>
                  </a:lnTo>
                  <a:lnTo>
                    <a:pt x="100" y="99"/>
                  </a:lnTo>
                  <a:lnTo>
                    <a:pt x="50" y="1"/>
                  </a:lnTo>
                  <a:lnTo>
                    <a:pt x="52" y="1"/>
                  </a:lnTo>
                  <a:lnTo>
                    <a:pt x="2" y="99"/>
                  </a:lnTo>
                  <a:lnTo>
                    <a:pt x="2" y="98"/>
                  </a:lnTo>
                  <a:lnTo>
                    <a:pt x="1" y="10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35" name="Freeform 11"/>
            <p:cNvSpPr>
              <a:spLocks noEditPoints="1"/>
            </p:cNvSpPr>
            <p:nvPr/>
          </p:nvSpPr>
          <p:spPr bwMode="auto">
            <a:xfrm>
              <a:off x="1133" y="2315"/>
              <a:ext cx="104" cy="489"/>
            </a:xfrm>
            <a:custGeom>
              <a:avLst/>
              <a:gdLst/>
              <a:ahLst/>
              <a:cxnLst>
                <a:cxn ang="0">
                  <a:pos x="502" y="110"/>
                </a:cxn>
                <a:cxn ang="0">
                  <a:pos x="502" y="3638"/>
                </a:cxn>
                <a:cxn ang="0">
                  <a:pos x="392" y="3638"/>
                </a:cxn>
                <a:cxn ang="0">
                  <a:pos x="392" y="110"/>
                </a:cxn>
                <a:cxn ang="0">
                  <a:pos x="502" y="110"/>
                </a:cxn>
                <a:cxn ang="0">
                  <a:pos x="15" y="744"/>
                </a:cxn>
                <a:cxn ang="0">
                  <a:pos x="447" y="0"/>
                </a:cxn>
                <a:cxn ang="0">
                  <a:pos x="879" y="744"/>
                </a:cxn>
                <a:cxn ang="0">
                  <a:pos x="859" y="819"/>
                </a:cxn>
                <a:cxn ang="0">
                  <a:pos x="784" y="799"/>
                </a:cxn>
                <a:cxn ang="0">
                  <a:pos x="400" y="138"/>
                </a:cxn>
                <a:cxn ang="0">
                  <a:pos x="494" y="138"/>
                </a:cxn>
                <a:cxn ang="0">
                  <a:pos x="110" y="799"/>
                </a:cxn>
                <a:cxn ang="0">
                  <a:pos x="35" y="819"/>
                </a:cxn>
                <a:cxn ang="0">
                  <a:pos x="15" y="744"/>
                </a:cxn>
                <a:cxn ang="0">
                  <a:pos x="879" y="3004"/>
                </a:cxn>
                <a:cxn ang="0">
                  <a:pos x="447" y="3747"/>
                </a:cxn>
                <a:cxn ang="0">
                  <a:pos x="15" y="3004"/>
                </a:cxn>
                <a:cxn ang="0">
                  <a:pos x="35" y="2928"/>
                </a:cxn>
                <a:cxn ang="0">
                  <a:pos x="110" y="2948"/>
                </a:cxn>
                <a:cxn ang="0">
                  <a:pos x="494" y="3610"/>
                </a:cxn>
                <a:cxn ang="0">
                  <a:pos x="400" y="3610"/>
                </a:cxn>
                <a:cxn ang="0">
                  <a:pos x="784" y="2948"/>
                </a:cxn>
                <a:cxn ang="0">
                  <a:pos x="859" y="2928"/>
                </a:cxn>
                <a:cxn ang="0">
                  <a:pos x="879" y="3004"/>
                </a:cxn>
              </a:cxnLst>
              <a:rect l="0" t="0" r="r" b="b"/>
              <a:pathLst>
                <a:path w="894" h="3747">
                  <a:moveTo>
                    <a:pt x="502" y="110"/>
                  </a:moveTo>
                  <a:lnTo>
                    <a:pt x="502" y="3638"/>
                  </a:lnTo>
                  <a:lnTo>
                    <a:pt x="392" y="3638"/>
                  </a:lnTo>
                  <a:lnTo>
                    <a:pt x="392" y="110"/>
                  </a:lnTo>
                  <a:lnTo>
                    <a:pt x="502" y="110"/>
                  </a:lnTo>
                  <a:close/>
                  <a:moveTo>
                    <a:pt x="15" y="744"/>
                  </a:moveTo>
                  <a:lnTo>
                    <a:pt x="447" y="0"/>
                  </a:lnTo>
                  <a:lnTo>
                    <a:pt x="879" y="744"/>
                  </a:lnTo>
                  <a:cubicBezTo>
                    <a:pt x="894" y="769"/>
                    <a:pt x="886" y="803"/>
                    <a:pt x="859" y="819"/>
                  </a:cubicBezTo>
                  <a:cubicBezTo>
                    <a:pt x="833" y="834"/>
                    <a:pt x="799" y="826"/>
                    <a:pt x="784" y="799"/>
                  </a:cubicBezTo>
                  <a:lnTo>
                    <a:pt x="400" y="138"/>
                  </a:lnTo>
                  <a:lnTo>
                    <a:pt x="494" y="138"/>
                  </a:lnTo>
                  <a:lnTo>
                    <a:pt x="110" y="799"/>
                  </a:lnTo>
                  <a:cubicBezTo>
                    <a:pt x="95" y="826"/>
                    <a:pt x="61" y="834"/>
                    <a:pt x="35" y="819"/>
                  </a:cubicBezTo>
                  <a:cubicBezTo>
                    <a:pt x="9" y="803"/>
                    <a:pt x="0" y="769"/>
                    <a:pt x="15" y="744"/>
                  </a:cubicBezTo>
                  <a:close/>
                  <a:moveTo>
                    <a:pt x="879" y="3004"/>
                  </a:moveTo>
                  <a:lnTo>
                    <a:pt x="447" y="3747"/>
                  </a:lnTo>
                  <a:lnTo>
                    <a:pt x="15" y="3004"/>
                  </a:lnTo>
                  <a:cubicBezTo>
                    <a:pt x="0" y="2978"/>
                    <a:pt x="9" y="2944"/>
                    <a:pt x="35" y="2928"/>
                  </a:cubicBezTo>
                  <a:cubicBezTo>
                    <a:pt x="61" y="2914"/>
                    <a:pt x="95" y="2922"/>
                    <a:pt x="110" y="2948"/>
                  </a:cubicBezTo>
                  <a:lnTo>
                    <a:pt x="494" y="3610"/>
                  </a:lnTo>
                  <a:lnTo>
                    <a:pt x="400" y="3610"/>
                  </a:lnTo>
                  <a:lnTo>
                    <a:pt x="784" y="2948"/>
                  </a:lnTo>
                  <a:cubicBezTo>
                    <a:pt x="799" y="2922"/>
                    <a:pt x="833" y="2914"/>
                    <a:pt x="859" y="2928"/>
                  </a:cubicBezTo>
                  <a:cubicBezTo>
                    <a:pt x="886" y="2944"/>
                    <a:pt x="894" y="2978"/>
                    <a:pt x="879" y="300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36" name="Freeform 12"/>
            <p:cNvSpPr>
              <a:spLocks noEditPoints="1"/>
            </p:cNvSpPr>
            <p:nvPr/>
          </p:nvSpPr>
          <p:spPr bwMode="auto">
            <a:xfrm>
              <a:off x="1133" y="2314"/>
              <a:ext cx="104" cy="491"/>
            </a:xfrm>
            <a:custGeom>
              <a:avLst/>
              <a:gdLst/>
              <a:ahLst/>
              <a:cxnLst>
                <a:cxn ang="0">
                  <a:pos x="59" y="476"/>
                </a:cxn>
                <a:cxn ang="0">
                  <a:pos x="45" y="476"/>
                </a:cxn>
                <a:cxn ang="0">
                  <a:pos x="58" y="14"/>
                </a:cxn>
                <a:cxn ang="0">
                  <a:pos x="47" y="476"/>
                </a:cxn>
                <a:cxn ang="0">
                  <a:pos x="57" y="476"/>
                </a:cxn>
                <a:cxn ang="0">
                  <a:pos x="46" y="16"/>
                </a:cxn>
                <a:cxn ang="0">
                  <a:pos x="51" y="0"/>
                </a:cxn>
                <a:cxn ang="0">
                  <a:pos x="103" y="98"/>
                </a:cxn>
                <a:cxn ang="0">
                  <a:pos x="104" y="103"/>
                </a:cxn>
                <a:cxn ang="0">
                  <a:pos x="102" y="106"/>
                </a:cxn>
                <a:cxn ang="0">
                  <a:pos x="98" y="110"/>
                </a:cxn>
                <a:cxn ang="0">
                  <a:pos x="94" y="109"/>
                </a:cxn>
                <a:cxn ang="0">
                  <a:pos x="90" y="106"/>
                </a:cxn>
                <a:cxn ang="0">
                  <a:pos x="47" y="18"/>
                </a:cxn>
                <a:cxn ang="0">
                  <a:pos x="14" y="106"/>
                </a:cxn>
                <a:cxn ang="0">
                  <a:pos x="12" y="108"/>
                </a:cxn>
                <a:cxn ang="0">
                  <a:pos x="7" y="110"/>
                </a:cxn>
                <a:cxn ang="0">
                  <a:pos x="4" y="108"/>
                </a:cxn>
                <a:cxn ang="0">
                  <a:pos x="1" y="104"/>
                </a:cxn>
                <a:cxn ang="0">
                  <a:pos x="1" y="100"/>
                </a:cxn>
                <a:cxn ang="0">
                  <a:pos x="2" y="100"/>
                </a:cxn>
                <a:cxn ang="0">
                  <a:pos x="4" y="105"/>
                </a:cxn>
                <a:cxn ang="0">
                  <a:pos x="5" y="107"/>
                </a:cxn>
                <a:cxn ang="0">
                  <a:pos x="9" y="107"/>
                </a:cxn>
                <a:cxn ang="0">
                  <a:pos x="11" y="107"/>
                </a:cxn>
                <a:cxn ang="0">
                  <a:pos x="57" y="18"/>
                </a:cxn>
                <a:cxn ang="0">
                  <a:pos x="47" y="18"/>
                </a:cxn>
                <a:cxn ang="0">
                  <a:pos x="93" y="107"/>
                </a:cxn>
                <a:cxn ang="0">
                  <a:pos x="95" y="107"/>
                </a:cxn>
                <a:cxn ang="0">
                  <a:pos x="99" y="107"/>
                </a:cxn>
                <a:cxn ang="0">
                  <a:pos x="101" y="105"/>
                </a:cxn>
                <a:cxn ang="0">
                  <a:pos x="102" y="100"/>
                </a:cxn>
                <a:cxn ang="0">
                  <a:pos x="101" y="98"/>
                </a:cxn>
                <a:cxn ang="0">
                  <a:pos x="3" y="98"/>
                </a:cxn>
                <a:cxn ang="0">
                  <a:pos x="103" y="394"/>
                </a:cxn>
                <a:cxn ang="0">
                  <a:pos x="51" y="491"/>
                </a:cxn>
                <a:cxn ang="0">
                  <a:pos x="1" y="391"/>
                </a:cxn>
                <a:cxn ang="0">
                  <a:pos x="1" y="387"/>
                </a:cxn>
                <a:cxn ang="0">
                  <a:pos x="4" y="383"/>
                </a:cxn>
                <a:cxn ang="0">
                  <a:pos x="7" y="382"/>
                </a:cxn>
                <a:cxn ang="0">
                  <a:pos x="12" y="383"/>
                </a:cxn>
                <a:cxn ang="0">
                  <a:pos x="14" y="385"/>
                </a:cxn>
                <a:cxn ang="0">
                  <a:pos x="47" y="474"/>
                </a:cxn>
                <a:cxn ang="0">
                  <a:pos x="90" y="385"/>
                </a:cxn>
                <a:cxn ang="0">
                  <a:pos x="94" y="382"/>
                </a:cxn>
                <a:cxn ang="0">
                  <a:pos x="98" y="382"/>
                </a:cxn>
                <a:cxn ang="0">
                  <a:pos x="102" y="385"/>
                </a:cxn>
                <a:cxn ang="0">
                  <a:pos x="104" y="388"/>
                </a:cxn>
                <a:cxn ang="0">
                  <a:pos x="103" y="394"/>
                </a:cxn>
                <a:cxn ang="0">
                  <a:pos x="102" y="388"/>
                </a:cxn>
                <a:cxn ang="0">
                  <a:pos x="101" y="386"/>
                </a:cxn>
                <a:cxn ang="0">
                  <a:pos x="97" y="384"/>
                </a:cxn>
                <a:cxn ang="0">
                  <a:pos x="95" y="384"/>
                </a:cxn>
                <a:cxn ang="0">
                  <a:pos x="92" y="387"/>
                </a:cxn>
                <a:cxn ang="0">
                  <a:pos x="47" y="471"/>
                </a:cxn>
                <a:cxn ang="0">
                  <a:pos x="12" y="387"/>
                </a:cxn>
                <a:cxn ang="0">
                  <a:pos x="11" y="385"/>
                </a:cxn>
                <a:cxn ang="0">
                  <a:pos x="7" y="384"/>
                </a:cxn>
                <a:cxn ang="0">
                  <a:pos x="5" y="384"/>
                </a:cxn>
                <a:cxn ang="0">
                  <a:pos x="2" y="388"/>
                </a:cxn>
                <a:cxn ang="0">
                  <a:pos x="2" y="390"/>
                </a:cxn>
                <a:cxn ang="0">
                  <a:pos x="53" y="490"/>
                </a:cxn>
                <a:cxn ang="0">
                  <a:pos x="101" y="393"/>
                </a:cxn>
              </a:cxnLst>
              <a:rect l="0" t="0" r="r" b="b"/>
              <a:pathLst>
                <a:path w="104" h="491">
                  <a:moveTo>
                    <a:pt x="58" y="14"/>
                  </a:moveTo>
                  <a:lnTo>
                    <a:pt x="59" y="15"/>
                  </a:lnTo>
                  <a:lnTo>
                    <a:pt x="59" y="476"/>
                  </a:lnTo>
                  <a:lnTo>
                    <a:pt x="58" y="477"/>
                  </a:lnTo>
                  <a:lnTo>
                    <a:pt x="46" y="477"/>
                  </a:lnTo>
                  <a:lnTo>
                    <a:pt x="45" y="476"/>
                  </a:lnTo>
                  <a:lnTo>
                    <a:pt x="45" y="15"/>
                  </a:lnTo>
                  <a:lnTo>
                    <a:pt x="46" y="14"/>
                  </a:lnTo>
                  <a:lnTo>
                    <a:pt x="58" y="14"/>
                  </a:lnTo>
                  <a:close/>
                  <a:moveTo>
                    <a:pt x="46" y="16"/>
                  </a:moveTo>
                  <a:lnTo>
                    <a:pt x="47" y="15"/>
                  </a:lnTo>
                  <a:lnTo>
                    <a:pt x="47" y="476"/>
                  </a:lnTo>
                  <a:lnTo>
                    <a:pt x="46" y="475"/>
                  </a:lnTo>
                  <a:lnTo>
                    <a:pt x="58" y="475"/>
                  </a:lnTo>
                  <a:lnTo>
                    <a:pt x="57" y="476"/>
                  </a:lnTo>
                  <a:lnTo>
                    <a:pt x="57" y="15"/>
                  </a:lnTo>
                  <a:lnTo>
                    <a:pt x="58" y="16"/>
                  </a:lnTo>
                  <a:lnTo>
                    <a:pt x="46" y="16"/>
                  </a:lnTo>
                  <a:close/>
                  <a:moveTo>
                    <a:pt x="1" y="98"/>
                  </a:moveTo>
                  <a:lnTo>
                    <a:pt x="1" y="97"/>
                  </a:lnTo>
                  <a:lnTo>
                    <a:pt x="51" y="0"/>
                  </a:lnTo>
                  <a:lnTo>
                    <a:pt x="53" y="0"/>
                  </a:lnTo>
                  <a:lnTo>
                    <a:pt x="103" y="97"/>
                  </a:lnTo>
                  <a:lnTo>
                    <a:pt x="103" y="98"/>
                  </a:lnTo>
                  <a:lnTo>
                    <a:pt x="104" y="100"/>
                  </a:lnTo>
                  <a:lnTo>
                    <a:pt x="104" y="101"/>
                  </a:lnTo>
                  <a:lnTo>
                    <a:pt x="104" y="103"/>
                  </a:lnTo>
                  <a:lnTo>
                    <a:pt x="104" y="104"/>
                  </a:lnTo>
                  <a:lnTo>
                    <a:pt x="102" y="106"/>
                  </a:lnTo>
                  <a:lnTo>
                    <a:pt x="102" y="106"/>
                  </a:lnTo>
                  <a:lnTo>
                    <a:pt x="100" y="108"/>
                  </a:lnTo>
                  <a:lnTo>
                    <a:pt x="100" y="109"/>
                  </a:lnTo>
                  <a:lnTo>
                    <a:pt x="98" y="110"/>
                  </a:lnTo>
                  <a:lnTo>
                    <a:pt x="97" y="110"/>
                  </a:lnTo>
                  <a:lnTo>
                    <a:pt x="95" y="109"/>
                  </a:lnTo>
                  <a:lnTo>
                    <a:pt x="94" y="109"/>
                  </a:lnTo>
                  <a:lnTo>
                    <a:pt x="92" y="108"/>
                  </a:lnTo>
                  <a:lnTo>
                    <a:pt x="92" y="108"/>
                  </a:lnTo>
                  <a:lnTo>
                    <a:pt x="90" y="106"/>
                  </a:lnTo>
                  <a:lnTo>
                    <a:pt x="90" y="106"/>
                  </a:lnTo>
                  <a:lnTo>
                    <a:pt x="46" y="19"/>
                  </a:lnTo>
                  <a:lnTo>
                    <a:pt x="47" y="18"/>
                  </a:lnTo>
                  <a:lnTo>
                    <a:pt x="57" y="18"/>
                  </a:lnTo>
                  <a:lnTo>
                    <a:pt x="58" y="19"/>
                  </a:lnTo>
                  <a:lnTo>
                    <a:pt x="14" y="106"/>
                  </a:lnTo>
                  <a:lnTo>
                    <a:pt x="14" y="106"/>
                  </a:lnTo>
                  <a:lnTo>
                    <a:pt x="12" y="108"/>
                  </a:lnTo>
                  <a:lnTo>
                    <a:pt x="12" y="108"/>
                  </a:lnTo>
                  <a:lnTo>
                    <a:pt x="10" y="109"/>
                  </a:lnTo>
                  <a:lnTo>
                    <a:pt x="9" y="109"/>
                  </a:lnTo>
                  <a:lnTo>
                    <a:pt x="7" y="110"/>
                  </a:lnTo>
                  <a:lnTo>
                    <a:pt x="7" y="110"/>
                  </a:lnTo>
                  <a:lnTo>
                    <a:pt x="4" y="109"/>
                  </a:lnTo>
                  <a:lnTo>
                    <a:pt x="4" y="108"/>
                  </a:lnTo>
                  <a:lnTo>
                    <a:pt x="2" y="106"/>
                  </a:lnTo>
                  <a:lnTo>
                    <a:pt x="2" y="106"/>
                  </a:lnTo>
                  <a:lnTo>
                    <a:pt x="1" y="104"/>
                  </a:lnTo>
                  <a:lnTo>
                    <a:pt x="1" y="103"/>
                  </a:lnTo>
                  <a:lnTo>
                    <a:pt x="0" y="101"/>
                  </a:lnTo>
                  <a:lnTo>
                    <a:pt x="1" y="100"/>
                  </a:lnTo>
                  <a:lnTo>
                    <a:pt x="1" y="98"/>
                  </a:lnTo>
                  <a:close/>
                  <a:moveTo>
                    <a:pt x="2" y="101"/>
                  </a:moveTo>
                  <a:lnTo>
                    <a:pt x="2" y="100"/>
                  </a:lnTo>
                  <a:lnTo>
                    <a:pt x="2" y="103"/>
                  </a:lnTo>
                  <a:lnTo>
                    <a:pt x="2" y="103"/>
                  </a:lnTo>
                  <a:lnTo>
                    <a:pt x="4" y="105"/>
                  </a:lnTo>
                  <a:lnTo>
                    <a:pt x="3" y="105"/>
                  </a:lnTo>
                  <a:lnTo>
                    <a:pt x="5" y="107"/>
                  </a:lnTo>
                  <a:lnTo>
                    <a:pt x="5" y="107"/>
                  </a:lnTo>
                  <a:lnTo>
                    <a:pt x="7" y="108"/>
                  </a:lnTo>
                  <a:lnTo>
                    <a:pt x="7" y="107"/>
                  </a:lnTo>
                  <a:lnTo>
                    <a:pt x="9" y="107"/>
                  </a:lnTo>
                  <a:lnTo>
                    <a:pt x="9" y="107"/>
                  </a:lnTo>
                  <a:lnTo>
                    <a:pt x="11" y="106"/>
                  </a:lnTo>
                  <a:lnTo>
                    <a:pt x="11" y="107"/>
                  </a:lnTo>
                  <a:lnTo>
                    <a:pt x="12" y="104"/>
                  </a:lnTo>
                  <a:lnTo>
                    <a:pt x="12" y="104"/>
                  </a:lnTo>
                  <a:lnTo>
                    <a:pt x="57" y="18"/>
                  </a:lnTo>
                  <a:lnTo>
                    <a:pt x="57" y="20"/>
                  </a:lnTo>
                  <a:lnTo>
                    <a:pt x="47" y="20"/>
                  </a:lnTo>
                  <a:lnTo>
                    <a:pt x="47" y="18"/>
                  </a:lnTo>
                  <a:lnTo>
                    <a:pt x="92" y="104"/>
                  </a:lnTo>
                  <a:lnTo>
                    <a:pt x="92" y="104"/>
                  </a:lnTo>
                  <a:lnTo>
                    <a:pt x="93" y="107"/>
                  </a:lnTo>
                  <a:lnTo>
                    <a:pt x="93" y="106"/>
                  </a:lnTo>
                  <a:lnTo>
                    <a:pt x="95" y="107"/>
                  </a:lnTo>
                  <a:lnTo>
                    <a:pt x="95" y="107"/>
                  </a:lnTo>
                  <a:lnTo>
                    <a:pt x="97" y="107"/>
                  </a:lnTo>
                  <a:lnTo>
                    <a:pt x="97" y="108"/>
                  </a:lnTo>
                  <a:lnTo>
                    <a:pt x="99" y="107"/>
                  </a:lnTo>
                  <a:lnTo>
                    <a:pt x="99" y="107"/>
                  </a:lnTo>
                  <a:lnTo>
                    <a:pt x="101" y="105"/>
                  </a:lnTo>
                  <a:lnTo>
                    <a:pt x="101" y="105"/>
                  </a:lnTo>
                  <a:lnTo>
                    <a:pt x="102" y="103"/>
                  </a:lnTo>
                  <a:lnTo>
                    <a:pt x="102" y="103"/>
                  </a:lnTo>
                  <a:lnTo>
                    <a:pt x="102" y="100"/>
                  </a:lnTo>
                  <a:lnTo>
                    <a:pt x="102" y="101"/>
                  </a:lnTo>
                  <a:lnTo>
                    <a:pt x="101" y="98"/>
                  </a:lnTo>
                  <a:lnTo>
                    <a:pt x="101" y="98"/>
                  </a:lnTo>
                  <a:lnTo>
                    <a:pt x="51" y="1"/>
                  </a:lnTo>
                  <a:lnTo>
                    <a:pt x="53" y="1"/>
                  </a:lnTo>
                  <a:lnTo>
                    <a:pt x="3" y="98"/>
                  </a:lnTo>
                  <a:lnTo>
                    <a:pt x="3" y="98"/>
                  </a:lnTo>
                  <a:lnTo>
                    <a:pt x="2" y="101"/>
                  </a:lnTo>
                  <a:close/>
                  <a:moveTo>
                    <a:pt x="103" y="394"/>
                  </a:moveTo>
                  <a:lnTo>
                    <a:pt x="103" y="394"/>
                  </a:lnTo>
                  <a:lnTo>
                    <a:pt x="53" y="491"/>
                  </a:lnTo>
                  <a:lnTo>
                    <a:pt x="51" y="491"/>
                  </a:lnTo>
                  <a:lnTo>
                    <a:pt x="1" y="394"/>
                  </a:lnTo>
                  <a:lnTo>
                    <a:pt x="1" y="394"/>
                  </a:lnTo>
                  <a:lnTo>
                    <a:pt x="1" y="391"/>
                  </a:lnTo>
                  <a:lnTo>
                    <a:pt x="0" y="391"/>
                  </a:lnTo>
                  <a:lnTo>
                    <a:pt x="1" y="388"/>
                  </a:lnTo>
                  <a:lnTo>
                    <a:pt x="1" y="387"/>
                  </a:lnTo>
                  <a:lnTo>
                    <a:pt x="2" y="385"/>
                  </a:lnTo>
                  <a:lnTo>
                    <a:pt x="2" y="385"/>
                  </a:lnTo>
                  <a:lnTo>
                    <a:pt x="4" y="383"/>
                  </a:lnTo>
                  <a:lnTo>
                    <a:pt x="4" y="382"/>
                  </a:lnTo>
                  <a:lnTo>
                    <a:pt x="7" y="382"/>
                  </a:lnTo>
                  <a:lnTo>
                    <a:pt x="7" y="382"/>
                  </a:lnTo>
                  <a:lnTo>
                    <a:pt x="9" y="382"/>
                  </a:lnTo>
                  <a:lnTo>
                    <a:pt x="10" y="382"/>
                  </a:lnTo>
                  <a:lnTo>
                    <a:pt x="12" y="383"/>
                  </a:lnTo>
                  <a:lnTo>
                    <a:pt x="12" y="383"/>
                  </a:lnTo>
                  <a:lnTo>
                    <a:pt x="14" y="385"/>
                  </a:lnTo>
                  <a:lnTo>
                    <a:pt x="14" y="385"/>
                  </a:lnTo>
                  <a:lnTo>
                    <a:pt x="58" y="472"/>
                  </a:lnTo>
                  <a:lnTo>
                    <a:pt x="57" y="474"/>
                  </a:lnTo>
                  <a:lnTo>
                    <a:pt x="47" y="474"/>
                  </a:lnTo>
                  <a:lnTo>
                    <a:pt x="46" y="472"/>
                  </a:lnTo>
                  <a:lnTo>
                    <a:pt x="90" y="385"/>
                  </a:lnTo>
                  <a:lnTo>
                    <a:pt x="90" y="385"/>
                  </a:lnTo>
                  <a:lnTo>
                    <a:pt x="92" y="383"/>
                  </a:lnTo>
                  <a:lnTo>
                    <a:pt x="92" y="383"/>
                  </a:lnTo>
                  <a:lnTo>
                    <a:pt x="94" y="382"/>
                  </a:lnTo>
                  <a:lnTo>
                    <a:pt x="95" y="382"/>
                  </a:lnTo>
                  <a:lnTo>
                    <a:pt x="97" y="382"/>
                  </a:lnTo>
                  <a:lnTo>
                    <a:pt x="98" y="382"/>
                  </a:lnTo>
                  <a:lnTo>
                    <a:pt x="100" y="382"/>
                  </a:lnTo>
                  <a:lnTo>
                    <a:pt x="100" y="383"/>
                  </a:lnTo>
                  <a:lnTo>
                    <a:pt x="102" y="385"/>
                  </a:lnTo>
                  <a:lnTo>
                    <a:pt x="102" y="385"/>
                  </a:lnTo>
                  <a:lnTo>
                    <a:pt x="104" y="387"/>
                  </a:lnTo>
                  <a:lnTo>
                    <a:pt x="104" y="388"/>
                  </a:lnTo>
                  <a:lnTo>
                    <a:pt x="104" y="391"/>
                  </a:lnTo>
                  <a:lnTo>
                    <a:pt x="104" y="391"/>
                  </a:lnTo>
                  <a:lnTo>
                    <a:pt x="103" y="394"/>
                  </a:lnTo>
                  <a:close/>
                  <a:moveTo>
                    <a:pt x="102" y="390"/>
                  </a:moveTo>
                  <a:lnTo>
                    <a:pt x="102" y="391"/>
                  </a:lnTo>
                  <a:lnTo>
                    <a:pt x="102" y="388"/>
                  </a:lnTo>
                  <a:lnTo>
                    <a:pt x="102" y="388"/>
                  </a:lnTo>
                  <a:lnTo>
                    <a:pt x="101" y="386"/>
                  </a:lnTo>
                  <a:lnTo>
                    <a:pt x="101" y="386"/>
                  </a:lnTo>
                  <a:lnTo>
                    <a:pt x="99" y="384"/>
                  </a:lnTo>
                  <a:lnTo>
                    <a:pt x="99" y="384"/>
                  </a:lnTo>
                  <a:lnTo>
                    <a:pt x="97" y="384"/>
                  </a:lnTo>
                  <a:lnTo>
                    <a:pt x="97" y="384"/>
                  </a:lnTo>
                  <a:lnTo>
                    <a:pt x="95" y="384"/>
                  </a:lnTo>
                  <a:lnTo>
                    <a:pt x="95" y="384"/>
                  </a:lnTo>
                  <a:lnTo>
                    <a:pt x="93" y="385"/>
                  </a:lnTo>
                  <a:lnTo>
                    <a:pt x="93" y="385"/>
                  </a:lnTo>
                  <a:lnTo>
                    <a:pt x="92" y="387"/>
                  </a:lnTo>
                  <a:lnTo>
                    <a:pt x="92" y="387"/>
                  </a:lnTo>
                  <a:lnTo>
                    <a:pt x="47" y="473"/>
                  </a:lnTo>
                  <a:lnTo>
                    <a:pt x="47" y="471"/>
                  </a:lnTo>
                  <a:lnTo>
                    <a:pt x="57" y="471"/>
                  </a:lnTo>
                  <a:lnTo>
                    <a:pt x="57" y="473"/>
                  </a:lnTo>
                  <a:lnTo>
                    <a:pt x="12" y="387"/>
                  </a:lnTo>
                  <a:lnTo>
                    <a:pt x="12" y="387"/>
                  </a:lnTo>
                  <a:lnTo>
                    <a:pt x="11" y="385"/>
                  </a:lnTo>
                  <a:lnTo>
                    <a:pt x="11" y="385"/>
                  </a:lnTo>
                  <a:lnTo>
                    <a:pt x="9" y="384"/>
                  </a:lnTo>
                  <a:lnTo>
                    <a:pt x="9" y="384"/>
                  </a:lnTo>
                  <a:lnTo>
                    <a:pt x="7" y="384"/>
                  </a:lnTo>
                  <a:lnTo>
                    <a:pt x="7" y="384"/>
                  </a:lnTo>
                  <a:lnTo>
                    <a:pt x="5" y="384"/>
                  </a:lnTo>
                  <a:lnTo>
                    <a:pt x="5" y="384"/>
                  </a:lnTo>
                  <a:lnTo>
                    <a:pt x="3" y="386"/>
                  </a:lnTo>
                  <a:lnTo>
                    <a:pt x="4" y="386"/>
                  </a:lnTo>
                  <a:lnTo>
                    <a:pt x="2" y="388"/>
                  </a:lnTo>
                  <a:lnTo>
                    <a:pt x="2" y="388"/>
                  </a:lnTo>
                  <a:lnTo>
                    <a:pt x="2" y="391"/>
                  </a:lnTo>
                  <a:lnTo>
                    <a:pt x="2" y="390"/>
                  </a:lnTo>
                  <a:lnTo>
                    <a:pt x="3" y="393"/>
                  </a:lnTo>
                  <a:lnTo>
                    <a:pt x="3" y="393"/>
                  </a:lnTo>
                  <a:lnTo>
                    <a:pt x="53" y="490"/>
                  </a:lnTo>
                  <a:lnTo>
                    <a:pt x="51" y="490"/>
                  </a:lnTo>
                  <a:lnTo>
                    <a:pt x="101" y="393"/>
                  </a:lnTo>
                  <a:lnTo>
                    <a:pt x="101" y="393"/>
                  </a:lnTo>
                  <a:lnTo>
                    <a:pt x="102" y="39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37" name="Freeform 13"/>
            <p:cNvSpPr>
              <a:spLocks noEditPoints="1"/>
            </p:cNvSpPr>
            <p:nvPr/>
          </p:nvSpPr>
          <p:spPr bwMode="auto">
            <a:xfrm>
              <a:off x="1185" y="2500"/>
              <a:ext cx="291" cy="118"/>
            </a:xfrm>
            <a:custGeom>
              <a:avLst/>
              <a:gdLst/>
              <a:ahLst/>
              <a:cxnLst>
                <a:cxn ang="0">
                  <a:pos x="0" y="395"/>
                </a:cxn>
                <a:cxn ang="0">
                  <a:pos x="2412" y="395"/>
                </a:cxn>
                <a:cxn ang="0">
                  <a:pos x="2412" y="506"/>
                </a:cxn>
                <a:cxn ang="0">
                  <a:pos x="0" y="506"/>
                </a:cxn>
                <a:cxn ang="0">
                  <a:pos x="0" y="395"/>
                </a:cxn>
                <a:cxn ang="0">
                  <a:pos x="1781" y="15"/>
                </a:cxn>
                <a:cxn ang="0">
                  <a:pos x="2520" y="450"/>
                </a:cxn>
                <a:cxn ang="0">
                  <a:pos x="1781" y="886"/>
                </a:cxn>
                <a:cxn ang="0">
                  <a:pos x="1706" y="866"/>
                </a:cxn>
                <a:cxn ang="0">
                  <a:pos x="1726" y="790"/>
                </a:cxn>
                <a:cxn ang="0">
                  <a:pos x="2384" y="403"/>
                </a:cxn>
                <a:cxn ang="0">
                  <a:pos x="2384" y="498"/>
                </a:cxn>
                <a:cxn ang="0">
                  <a:pos x="1726" y="111"/>
                </a:cxn>
                <a:cxn ang="0">
                  <a:pos x="1706" y="35"/>
                </a:cxn>
                <a:cxn ang="0">
                  <a:pos x="1781" y="15"/>
                </a:cxn>
              </a:cxnLst>
              <a:rect l="0" t="0" r="r" b="b"/>
              <a:pathLst>
                <a:path w="2520" h="900">
                  <a:moveTo>
                    <a:pt x="0" y="395"/>
                  </a:moveTo>
                  <a:lnTo>
                    <a:pt x="2412" y="395"/>
                  </a:lnTo>
                  <a:lnTo>
                    <a:pt x="2412" y="506"/>
                  </a:lnTo>
                  <a:lnTo>
                    <a:pt x="0" y="506"/>
                  </a:lnTo>
                  <a:lnTo>
                    <a:pt x="0" y="395"/>
                  </a:lnTo>
                  <a:close/>
                  <a:moveTo>
                    <a:pt x="1781" y="15"/>
                  </a:moveTo>
                  <a:lnTo>
                    <a:pt x="2520" y="450"/>
                  </a:lnTo>
                  <a:lnTo>
                    <a:pt x="1781" y="886"/>
                  </a:lnTo>
                  <a:cubicBezTo>
                    <a:pt x="1756" y="900"/>
                    <a:pt x="1722" y="892"/>
                    <a:pt x="1706" y="866"/>
                  </a:cubicBezTo>
                  <a:cubicBezTo>
                    <a:pt x="1692" y="839"/>
                    <a:pt x="1700" y="805"/>
                    <a:pt x="1726" y="790"/>
                  </a:cubicBezTo>
                  <a:lnTo>
                    <a:pt x="2384" y="403"/>
                  </a:lnTo>
                  <a:lnTo>
                    <a:pt x="2384" y="498"/>
                  </a:lnTo>
                  <a:lnTo>
                    <a:pt x="1726" y="111"/>
                  </a:lnTo>
                  <a:cubicBezTo>
                    <a:pt x="1700" y="96"/>
                    <a:pt x="1692" y="62"/>
                    <a:pt x="1706" y="35"/>
                  </a:cubicBezTo>
                  <a:cubicBezTo>
                    <a:pt x="1722" y="9"/>
                    <a:pt x="1756" y="0"/>
                    <a:pt x="1781" y="1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38" name="Freeform 14"/>
            <p:cNvSpPr>
              <a:spLocks noEditPoints="1"/>
            </p:cNvSpPr>
            <p:nvPr/>
          </p:nvSpPr>
          <p:spPr bwMode="auto">
            <a:xfrm>
              <a:off x="1184" y="2500"/>
              <a:ext cx="293" cy="118"/>
            </a:xfrm>
            <a:custGeom>
              <a:avLst/>
              <a:gdLst/>
              <a:ahLst/>
              <a:cxnLst>
                <a:cxn ang="0">
                  <a:pos x="1" y="51"/>
                </a:cxn>
                <a:cxn ang="0">
                  <a:pos x="280" y="52"/>
                </a:cxn>
                <a:cxn ang="0">
                  <a:pos x="280" y="67"/>
                </a:cxn>
                <a:cxn ang="0">
                  <a:pos x="0" y="66"/>
                </a:cxn>
                <a:cxn ang="0">
                  <a:pos x="2" y="66"/>
                </a:cxn>
                <a:cxn ang="0">
                  <a:pos x="280" y="65"/>
                </a:cxn>
                <a:cxn ang="0">
                  <a:pos x="279" y="52"/>
                </a:cxn>
                <a:cxn ang="0">
                  <a:pos x="1" y="53"/>
                </a:cxn>
                <a:cxn ang="0">
                  <a:pos x="2" y="66"/>
                </a:cxn>
                <a:cxn ang="0">
                  <a:pos x="207" y="1"/>
                </a:cxn>
                <a:cxn ang="0">
                  <a:pos x="293" y="60"/>
                </a:cxn>
                <a:cxn ang="0">
                  <a:pos x="207" y="117"/>
                </a:cxn>
                <a:cxn ang="0">
                  <a:pos x="204" y="118"/>
                </a:cxn>
                <a:cxn ang="0">
                  <a:pos x="202" y="118"/>
                </a:cxn>
                <a:cxn ang="0">
                  <a:pos x="199" y="116"/>
                </a:cxn>
                <a:cxn ang="0">
                  <a:pos x="197" y="114"/>
                </a:cxn>
                <a:cxn ang="0">
                  <a:pos x="196" y="111"/>
                </a:cxn>
                <a:cxn ang="0">
                  <a:pos x="197" y="108"/>
                </a:cxn>
                <a:cxn ang="0">
                  <a:pos x="198" y="105"/>
                </a:cxn>
                <a:cxn ang="0">
                  <a:pos x="200" y="103"/>
                </a:cxn>
                <a:cxn ang="0">
                  <a:pos x="277" y="53"/>
                </a:cxn>
                <a:cxn ang="0">
                  <a:pos x="276" y="66"/>
                </a:cxn>
                <a:cxn ang="0">
                  <a:pos x="200" y="16"/>
                </a:cxn>
                <a:cxn ang="0">
                  <a:pos x="198" y="13"/>
                </a:cxn>
                <a:cxn ang="0">
                  <a:pos x="196" y="11"/>
                </a:cxn>
                <a:cxn ang="0">
                  <a:pos x="196" y="7"/>
                </a:cxn>
                <a:cxn ang="0">
                  <a:pos x="197" y="4"/>
                </a:cxn>
                <a:cxn ang="0">
                  <a:pos x="199" y="2"/>
                </a:cxn>
                <a:cxn ang="0">
                  <a:pos x="202" y="0"/>
                </a:cxn>
                <a:cxn ang="0">
                  <a:pos x="205" y="0"/>
                </a:cxn>
                <a:cxn ang="0">
                  <a:pos x="204" y="2"/>
                </a:cxn>
                <a:cxn ang="0">
                  <a:pos x="202" y="3"/>
                </a:cxn>
                <a:cxn ang="0">
                  <a:pos x="200" y="4"/>
                </a:cxn>
                <a:cxn ang="0">
                  <a:pos x="199" y="6"/>
                </a:cxn>
                <a:cxn ang="0">
                  <a:pos x="198" y="8"/>
                </a:cxn>
                <a:cxn ang="0">
                  <a:pos x="198" y="10"/>
                </a:cxn>
                <a:cxn ang="0">
                  <a:pos x="199" y="12"/>
                </a:cxn>
                <a:cxn ang="0">
                  <a:pos x="201" y="14"/>
                </a:cxn>
                <a:cxn ang="0">
                  <a:pos x="277" y="65"/>
                </a:cxn>
                <a:cxn ang="0">
                  <a:pos x="275" y="53"/>
                </a:cxn>
                <a:cxn ang="0">
                  <a:pos x="201" y="104"/>
                </a:cxn>
                <a:cxn ang="0">
                  <a:pos x="199" y="106"/>
                </a:cxn>
                <a:cxn ang="0">
                  <a:pos x="198" y="108"/>
                </a:cxn>
                <a:cxn ang="0">
                  <a:pos x="198" y="111"/>
                </a:cxn>
                <a:cxn ang="0">
                  <a:pos x="199" y="113"/>
                </a:cxn>
                <a:cxn ang="0">
                  <a:pos x="200" y="115"/>
                </a:cxn>
                <a:cxn ang="0">
                  <a:pos x="202" y="116"/>
                </a:cxn>
                <a:cxn ang="0">
                  <a:pos x="204" y="116"/>
                </a:cxn>
                <a:cxn ang="0">
                  <a:pos x="206" y="115"/>
                </a:cxn>
                <a:cxn ang="0">
                  <a:pos x="292" y="58"/>
                </a:cxn>
                <a:cxn ang="0">
                  <a:pos x="206" y="3"/>
                </a:cxn>
                <a:cxn ang="0">
                  <a:pos x="204" y="2"/>
                </a:cxn>
              </a:cxnLst>
              <a:rect l="0" t="0" r="r" b="b"/>
              <a:pathLst>
                <a:path w="293" h="118">
                  <a:moveTo>
                    <a:pt x="0" y="52"/>
                  </a:moveTo>
                  <a:lnTo>
                    <a:pt x="1" y="51"/>
                  </a:lnTo>
                  <a:lnTo>
                    <a:pt x="280" y="51"/>
                  </a:lnTo>
                  <a:lnTo>
                    <a:pt x="280" y="52"/>
                  </a:lnTo>
                  <a:lnTo>
                    <a:pt x="280" y="66"/>
                  </a:lnTo>
                  <a:lnTo>
                    <a:pt x="280" y="67"/>
                  </a:lnTo>
                  <a:lnTo>
                    <a:pt x="1" y="67"/>
                  </a:lnTo>
                  <a:lnTo>
                    <a:pt x="0" y="66"/>
                  </a:lnTo>
                  <a:lnTo>
                    <a:pt x="0" y="52"/>
                  </a:lnTo>
                  <a:close/>
                  <a:moveTo>
                    <a:pt x="2" y="66"/>
                  </a:moveTo>
                  <a:lnTo>
                    <a:pt x="1" y="65"/>
                  </a:lnTo>
                  <a:lnTo>
                    <a:pt x="280" y="65"/>
                  </a:lnTo>
                  <a:lnTo>
                    <a:pt x="279" y="66"/>
                  </a:lnTo>
                  <a:lnTo>
                    <a:pt x="279" y="52"/>
                  </a:lnTo>
                  <a:lnTo>
                    <a:pt x="280" y="53"/>
                  </a:lnTo>
                  <a:lnTo>
                    <a:pt x="1" y="53"/>
                  </a:lnTo>
                  <a:lnTo>
                    <a:pt x="2" y="52"/>
                  </a:lnTo>
                  <a:lnTo>
                    <a:pt x="2" y="66"/>
                  </a:lnTo>
                  <a:close/>
                  <a:moveTo>
                    <a:pt x="207" y="1"/>
                  </a:moveTo>
                  <a:lnTo>
                    <a:pt x="207" y="1"/>
                  </a:lnTo>
                  <a:lnTo>
                    <a:pt x="293" y="58"/>
                  </a:lnTo>
                  <a:lnTo>
                    <a:pt x="293" y="60"/>
                  </a:lnTo>
                  <a:lnTo>
                    <a:pt x="207" y="117"/>
                  </a:lnTo>
                  <a:lnTo>
                    <a:pt x="207" y="117"/>
                  </a:lnTo>
                  <a:lnTo>
                    <a:pt x="205" y="118"/>
                  </a:lnTo>
                  <a:lnTo>
                    <a:pt x="204" y="118"/>
                  </a:lnTo>
                  <a:lnTo>
                    <a:pt x="202" y="118"/>
                  </a:lnTo>
                  <a:lnTo>
                    <a:pt x="202" y="118"/>
                  </a:lnTo>
                  <a:lnTo>
                    <a:pt x="199" y="117"/>
                  </a:lnTo>
                  <a:lnTo>
                    <a:pt x="199" y="116"/>
                  </a:lnTo>
                  <a:lnTo>
                    <a:pt x="197" y="114"/>
                  </a:lnTo>
                  <a:lnTo>
                    <a:pt x="197" y="114"/>
                  </a:lnTo>
                  <a:lnTo>
                    <a:pt x="196" y="111"/>
                  </a:lnTo>
                  <a:lnTo>
                    <a:pt x="196" y="111"/>
                  </a:lnTo>
                  <a:lnTo>
                    <a:pt x="196" y="108"/>
                  </a:lnTo>
                  <a:lnTo>
                    <a:pt x="197" y="108"/>
                  </a:lnTo>
                  <a:lnTo>
                    <a:pt x="198" y="105"/>
                  </a:lnTo>
                  <a:lnTo>
                    <a:pt x="198" y="105"/>
                  </a:lnTo>
                  <a:lnTo>
                    <a:pt x="200" y="103"/>
                  </a:lnTo>
                  <a:lnTo>
                    <a:pt x="200" y="103"/>
                  </a:lnTo>
                  <a:lnTo>
                    <a:pt x="276" y="52"/>
                  </a:lnTo>
                  <a:lnTo>
                    <a:pt x="277" y="53"/>
                  </a:lnTo>
                  <a:lnTo>
                    <a:pt x="277" y="65"/>
                  </a:lnTo>
                  <a:lnTo>
                    <a:pt x="276" y="66"/>
                  </a:lnTo>
                  <a:lnTo>
                    <a:pt x="200" y="16"/>
                  </a:lnTo>
                  <a:lnTo>
                    <a:pt x="200" y="16"/>
                  </a:lnTo>
                  <a:lnTo>
                    <a:pt x="198" y="14"/>
                  </a:lnTo>
                  <a:lnTo>
                    <a:pt x="198" y="13"/>
                  </a:lnTo>
                  <a:lnTo>
                    <a:pt x="197" y="11"/>
                  </a:lnTo>
                  <a:lnTo>
                    <a:pt x="196" y="11"/>
                  </a:lnTo>
                  <a:lnTo>
                    <a:pt x="196" y="8"/>
                  </a:lnTo>
                  <a:lnTo>
                    <a:pt x="196" y="7"/>
                  </a:lnTo>
                  <a:lnTo>
                    <a:pt x="197" y="5"/>
                  </a:lnTo>
                  <a:lnTo>
                    <a:pt x="197" y="4"/>
                  </a:lnTo>
                  <a:lnTo>
                    <a:pt x="199" y="2"/>
                  </a:lnTo>
                  <a:lnTo>
                    <a:pt x="199" y="2"/>
                  </a:lnTo>
                  <a:lnTo>
                    <a:pt x="202" y="1"/>
                  </a:lnTo>
                  <a:lnTo>
                    <a:pt x="202" y="0"/>
                  </a:lnTo>
                  <a:lnTo>
                    <a:pt x="204" y="0"/>
                  </a:lnTo>
                  <a:lnTo>
                    <a:pt x="205" y="0"/>
                  </a:lnTo>
                  <a:lnTo>
                    <a:pt x="207" y="1"/>
                  </a:lnTo>
                  <a:close/>
                  <a:moveTo>
                    <a:pt x="204" y="2"/>
                  </a:moveTo>
                  <a:lnTo>
                    <a:pt x="204" y="2"/>
                  </a:lnTo>
                  <a:lnTo>
                    <a:pt x="202" y="3"/>
                  </a:lnTo>
                  <a:lnTo>
                    <a:pt x="202" y="3"/>
                  </a:lnTo>
                  <a:lnTo>
                    <a:pt x="200" y="4"/>
                  </a:lnTo>
                  <a:lnTo>
                    <a:pt x="200" y="3"/>
                  </a:lnTo>
                  <a:lnTo>
                    <a:pt x="199" y="6"/>
                  </a:lnTo>
                  <a:lnTo>
                    <a:pt x="199" y="5"/>
                  </a:lnTo>
                  <a:lnTo>
                    <a:pt x="198" y="8"/>
                  </a:lnTo>
                  <a:lnTo>
                    <a:pt x="198" y="8"/>
                  </a:lnTo>
                  <a:lnTo>
                    <a:pt x="198" y="10"/>
                  </a:lnTo>
                  <a:lnTo>
                    <a:pt x="198" y="10"/>
                  </a:lnTo>
                  <a:lnTo>
                    <a:pt x="199" y="12"/>
                  </a:lnTo>
                  <a:lnTo>
                    <a:pt x="199" y="12"/>
                  </a:lnTo>
                  <a:lnTo>
                    <a:pt x="201" y="14"/>
                  </a:lnTo>
                  <a:lnTo>
                    <a:pt x="201" y="14"/>
                  </a:lnTo>
                  <a:lnTo>
                    <a:pt x="277" y="65"/>
                  </a:lnTo>
                  <a:lnTo>
                    <a:pt x="275" y="65"/>
                  </a:lnTo>
                  <a:lnTo>
                    <a:pt x="275" y="53"/>
                  </a:lnTo>
                  <a:lnTo>
                    <a:pt x="277" y="54"/>
                  </a:lnTo>
                  <a:lnTo>
                    <a:pt x="201" y="104"/>
                  </a:lnTo>
                  <a:lnTo>
                    <a:pt x="201" y="104"/>
                  </a:lnTo>
                  <a:lnTo>
                    <a:pt x="199" y="106"/>
                  </a:lnTo>
                  <a:lnTo>
                    <a:pt x="199" y="106"/>
                  </a:lnTo>
                  <a:lnTo>
                    <a:pt x="198" y="108"/>
                  </a:lnTo>
                  <a:lnTo>
                    <a:pt x="198" y="108"/>
                  </a:lnTo>
                  <a:lnTo>
                    <a:pt x="198" y="111"/>
                  </a:lnTo>
                  <a:lnTo>
                    <a:pt x="198" y="110"/>
                  </a:lnTo>
                  <a:lnTo>
                    <a:pt x="199" y="113"/>
                  </a:lnTo>
                  <a:lnTo>
                    <a:pt x="199" y="113"/>
                  </a:lnTo>
                  <a:lnTo>
                    <a:pt x="200" y="115"/>
                  </a:lnTo>
                  <a:lnTo>
                    <a:pt x="200" y="115"/>
                  </a:lnTo>
                  <a:lnTo>
                    <a:pt x="202" y="116"/>
                  </a:lnTo>
                  <a:lnTo>
                    <a:pt x="202" y="116"/>
                  </a:lnTo>
                  <a:lnTo>
                    <a:pt x="204" y="116"/>
                  </a:lnTo>
                  <a:lnTo>
                    <a:pt x="204" y="116"/>
                  </a:lnTo>
                  <a:lnTo>
                    <a:pt x="206" y="115"/>
                  </a:lnTo>
                  <a:lnTo>
                    <a:pt x="206" y="115"/>
                  </a:lnTo>
                  <a:lnTo>
                    <a:pt x="292" y="58"/>
                  </a:lnTo>
                  <a:lnTo>
                    <a:pt x="292" y="60"/>
                  </a:lnTo>
                  <a:lnTo>
                    <a:pt x="206" y="3"/>
                  </a:lnTo>
                  <a:lnTo>
                    <a:pt x="206" y="3"/>
                  </a:lnTo>
                  <a:lnTo>
                    <a:pt x="204" y="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39" name="Freeform 15"/>
            <p:cNvSpPr>
              <a:spLocks noEditPoints="1"/>
            </p:cNvSpPr>
            <p:nvPr/>
          </p:nvSpPr>
          <p:spPr bwMode="auto">
            <a:xfrm>
              <a:off x="1679" y="2512"/>
              <a:ext cx="291" cy="116"/>
            </a:xfrm>
            <a:custGeom>
              <a:avLst/>
              <a:gdLst/>
              <a:ahLst/>
              <a:cxnLst>
                <a:cxn ang="0">
                  <a:pos x="0" y="392"/>
                </a:cxn>
                <a:cxn ang="0">
                  <a:pos x="2412" y="392"/>
                </a:cxn>
                <a:cxn ang="0">
                  <a:pos x="2412" y="502"/>
                </a:cxn>
                <a:cxn ang="0">
                  <a:pos x="0" y="502"/>
                </a:cxn>
                <a:cxn ang="0">
                  <a:pos x="0" y="392"/>
                </a:cxn>
                <a:cxn ang="0">
                  <a:pos x="1781" y="15"/>
                </a:cxn>
                <a:cxn ang="0">
                  <a:pos x="2520" y="446"/>
                </a:cxn>
                <a:cxn ang="0">
                  <a:pos x="1781" y="879"/>
                </a:cxn>
                <a:cxn ang="0">
                  <a:pos x="1706" y="859"/>
                </a:cxn>
                <a:cxn ang="0">
                  <a:pos x="1726" y="784"/>
                </a:cxn>
                <a:cxn ang="0">
                  <a:pos x="2384" y="399"/>
                </a:cxn>
                <a:cxn ang="0">
                  <a:pos x="2384" y="494"/>
                </a:cxn>
                <a:cxn ang="0">
                  <a:pos x="1726" y="110"/>
                </a:cxn>
                <a:cxn ang="0">
                  <a:pos x="1706" y="35"/>
                </a:cxn>
                <a:cxn ang="0">
                  <a:pos x="1781" y="15"/>
                </a:cxn>
              </a:cxnLst>
              <a:rect l="0" t="0" r="r" b="b"/>
              <a:pathLst>
                <a:path w="2520" h="893">
                  <a:moveTo>
                    <a:pt x="0" y="392"/>
                  </a:moveTo>
                  <a:lnTo>
                    <a:pt x="2412" y="392"/>
                  </a:lnTo>
                  <a:lnTo>
                    <a:pt x="2412" y="502"/>
                  </a:lnTo>
                  <a:lnTo>
                    <a:pt x="0" y="502"/>
                  </a:lnTo>
                  <a:lnTo>
                    <a:pt x="0" y="392"/>
                  </a:lnTo>
                  <a:close/>
                  <a:moveTo>
                    <a:pt x="1781" y="15"/>
                  </a:moveTo>
                  <a:lnTo>
                    <a:pt x="2520" y="446"/>
                  </a:lnTo>
                  <a:lnTo>
                    <a:pt x="1781" y="879"/>
                  </a:lnTo>
                  <a:cubicBezTo>
                    <a:pt x="1756" y="893"/>
                    <a:pt x="1722" y="885"/>
                    <a:pt x="1706" y="859"/>
                  </a:cubicBezTo>
                  <a:cubicBezTo>
                    <a:pt x="1692" y="833"/>
                    <a:pt x="1700" y="799"/>
                    <a:pt x="1726" y="784"/>
                  </a:cubicBezTo>
                  <a:lnTo>
                    <a:pt x="2384" y="399"/>
                  </a:lnTo>
                  <a:lnTo>
                    <a:pt x="2384" y="494"/>
                  </a:lnTo>
                  <a:lnTo>
                    <a:pt x="1726" y="110"/>
                  </a:lnTo>
                  <a:cubicBezTo>
                    <a:pt x="1700" y="95"/>
                    <a:pt x="1692" y="61"/>
                    <a:pt x="1706" y="35"/>
                  </a:cubicBezTo>
                  <a:cubicBezTo>
                    <a:pt x="1722" y="8"/>
                    <a:pt x="1756" y="0"/>
                    <a:pt x="1781" y="1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40" name="Freeform 16"/>
            <p:cNvSpPr>
              <a:spLocks noEditPoints="1"/>
            </p:cNvSpPr>
            <p:nvPr/>
          </p:nvSpPr>
          <p:spPr bwMode="auto">
            <a:xfrm>
              <a:off x="1678" y="2512"/>
              <a:ext cx="293" cy="116"/>
            </a:xfrm>
            <a:custGeom>
              <a:avLst/>
              <a:gdLst/>
              <a:ahLst/>
              <a:cxnLst>
                <a:cxn ang="0">
                  <a:pos x="1" y="50"/>
                </a:cxn>
                <a:cxn ang="0">
                  <a:pos x="281" y="51"/>
                </a:cxn>
                <a:cxn ang="0">
                  <a:pos x="280" y="66"/>
                </a:cxn>
                <a:cxn ang="0">
                  <a:pos x="0" y="65"/>
                </a:cxn>
                <a:cxn ang="0">
                  <a:pos x="2" y="65"/>
                </a:cxn>
                <a:cxn ang="0">
                  <a:pos x="280" y="64"/>
                </a:cxn>
                <a:cxn ang="0">
                  <a:pos x="279" y="51"/>
                </a:cxn>
                <a:cxn ang="0">
                  <a:pos x="1" y="52"/>
                </a:cxn>
                <a:cxn ang="0">
                  <a:pos x="2" y="65"/>
                </a:cxn>
                <a:cxn ang="0">
                  <a:pos x="207" y="1"/>
                </a:cxn>
                <a:cxn ang="0">
                  <a:pos x="293" y="59"/>
                </a:cxn>
                <a:cxn ang="0">
                  <a:pos x="207" y="116"/>
                </a:cxn>
                <a:cxn ang="0">
                  <a:pos x="205" y="116"/>
                </a:cxn>
                <a:cxn ang="0">
                  <a:pos x="202" y="116"/>
                </a:cxn>
                <a:cxn ang="0">
                  <a:pos x="199" y="115"/>
                </a:cxn>
                <a:cxn ang="0">
                  <a:pos x="197" y="112"/>
                </a:cxn>
                <a:cxn ang="0">
                  <a:pos x="197" y="109"/>
                </a:cxn>
                <a:cxn ang="0">
                  <a:pos x="197" y="106"/>
                </a:cxn>
                <a:cxn ang="0">
                  <a:pos x="198" y="103"/>
                </a:cxn>
                <a:cxn ang="0">
                  <a:pos x="200" y="101"/>
                </a:cxn>
                <a:cxn ang="0">
                  <a:pos x="277" y="52"/>
                </a:cxn>
                <a:cxn ang="0">
                  <a:pos x="276" y="65"/>
                </a:cxn>
                <a:cxn ang="0">
                  <a:pos x="200" y="15"/>
                </a:cxn>
                <a:cxn ang="0">
                  <a:pos x="198" y="13"/>
                </a:cxn>
                <a:cxn ang="0">
                  <a:pos x="197" y="10"/>
                </a:cxn>
                <a:cxn ang="0">
                  <a:pos x="197" y="7"/>
                </a:cxn>
                <a:cxn ang="0">
                  <a:pos x="197" y="4"/>
                </a:cxn>
                <a:cxn ang="0">
                  <a:pos x="200" y="1"/>
                </a:cxn>
                <a:cxn ang="0">
                  <a:pos x="202" y="0"/>
                </a:cxn>
                <a:cxn ang="0">
                  <a:pos x="205" y="0"/>
                </a:cxn>
                <a:cxn ang="0">
                  <a:pos x="204" y="2"/>
                </a:cxn>
                <a:cxn ang="0">
                  <a:pos x="202" y="2"/>
                </a:cxn>
                <a:cxn ang="0">
                  <a:pos x="200" y="3"/>
                </a:cxn>
                <a:cxn ang="0">
                  <a:pos x="199" y="5"/>
                </a:cxn>
                <a:cxn ang="0">
                  <a:pos x="198" y="7"/>
                </a:cxn>
                <a:cxn ang="0">
                  <a:pos x="199" y="10"/>
                </a:cxn>
                <a:cxn ang="0">
                  <a:pos x="200" y="12"/>
                </a:cxn>
                <a:cxn ang="0">
                  <a:pos x="201" y="13"/>
                </a:cxn>
                <a:cxn ang="0">
                  <a:pos x="277" y="63"/>
                </a:cxn>
                <a:cxn ang="0">
                  <a:pos x="276" y="52"/>
                </a:cxn>
                <a:cxn ang="0">
                  <a:pos x="201" y="103"/>
                </a:cxn>
                <a:cxn ang="0">
                  <a:pos x="199" y="105"/>
                </a:cxn>
                <a:cxn ang="0">
                  <a:pos x="199" y="107"/>
                </a:cxn>
                <a:cxn ang="0">
                  <a:pos x="198" y="109"/>
                </a:cxn>
                <a:cxn ang="0">
                  <a:pos x="199" y="112"/>
                </a:cxn>
                <a:cxn ang="0">
                  <a:pos x="201" y="113"/>
                </a:cxn>
                <a:cxn ang="0">
                  <a:pos x="203" y="114"/>
                </a:cxn>
                <a:cxn ang="0">
                  <a:pos x="205" y="114"/>
                </a:cxn>
                <a:cxn ang="0">
                  <a:pos x="207" y="114"/>
                </a:cxn>
                <a:cxn ang="0">
                  <a:pos x="292" y="57"/>
                </a:cxn>
                <a:cxn ang="0">
                  <a:pos x="206" y="2"/>
                </a:cxn>
                <a:cxn ang="0">
                  <a:pos x="204" y="2"/>
                </a:cxn>
              </a:cxnLst>
              <a:rect l="0" t="0" r="r" b="b"/>
              <a:pathLst>
                <a:path w="293" h="116">
                  <a:moveTo>
                    <a:pt x="0" y="51"/>
                  </a:moveTo>
                  <a:lnTo>
                    <a:pt x="1" y="50"/>
                  </a:lnTo>
                  <a:lnTo>
                    <a:pt x="280" y="50"/>
                  </a:lnTo>
                  <a:lnTo>
                    <a:pt x="281" y="51"/>
                  </a:lnTo>
                  <a:lnTo>
                    <a:pt x="281" y="65"/>
                  </a:lnTo>
                  <a:lnTo>
                    <a:pt x="280" y="66"/>
                  </a:lnTo>
                  <a:lnTo>
                    <a:pt x="1" y="66"/>
                  </a:lnTo>
                  <a:lnTo>
                    <a:pt x="0" y="65"/>
                  </a:lnTo>
                  <a:lnTo>
                    <a:pt x="0" y="51"/>
                  </a:lnTo>
                  <a:close/>
                  <a:moveTo>
                    <a:pt x="2" y="65"/>
                  </a:moveTo>
                  <a:lnTo>
                    <a:pt x="1" y="64"/>
                  </a:lnTo>
                  <a:lnTo>
                    <a:pt x="280" y="64"/>
                  </a:lnTo>
                  <a:lnTo>
                    <a:pt x="279" y="65"/>
                  </a:lnTo>
                  <a:lnTo>
                    <a:pt x="279" y="51"/>
                  </a:lnTo>
                  <a:lnTo>
                    <a:pt x="280" y="52"/>
                  </a:lnTo>
                  <a:lnTo>
                    <a:pt x="1" y="52"/>
                  </a:lnTo>
                  <a:lnTo>
                    <a:pt x="2" y="51"/>
                  </a:lnTo>
                  <a:lnTo>
                    <a:pt x="2" y="65"/>
                  </a:lnTo>
                  <a:close/>
                  <a:moveTo>
                    <a:pt x="207" y="1"/>
                  </a:moveTo>
                  <a:lnTo>
                    <a:pt x="207" y="1"/>
                  </a:lnTo>
                  <a:lnTo>
                    <a:pt x="293" y="57"/>
                  </a:lnTo>
                  <a:lnTo>
                    <a:pt x="293" y="59"/>
                  </a:lnTo>
                  <a:lnTo>
                    <a:pt x="207" y="115"/>
                  </a:lnTo>
                  <a:lnTo>
                    <a:pt x="207" y="116"/>
                  </a:lnTo>
                  <a:lnTo>
                    <a:pt x="205" y="116"/>
                  </a:lnTo>
                  <a:lnTo>
                    <a:pt x="205" y="116"/>
                  </a:lnTo>
                  <a:lnTo>
                    <a:pt x="202" y="116"/>
                  </a:lnTo>
                  <a:lnTo>
                    <a:pt x="202" y="116"/>
                  </a:lnTo>
                  <a:lnTo>
                    <a:pt x="200" y="115"/>
                  </a:lnTo>
                  <a:lnTo>
                    <a:pt x="199" y="115"/>
                  </a:lnTo>
                  <a:lnTo>
                    <a:pt x="198" y="113"/>
                  </a:lnTo>
                  <a:lnTo>
                    <a:pt x="197" y="112"/>
                  </a:lnTo>
                  <a:lnTo>
                    <a:pt x="197" y="110"/>
                  </a:lnTo>
                  <a:lnTo>
                    <a:pt x="197" y="109"/>
                  </a:lnTo>
                  <a:lnTo>
                    <a:pt x="197" y="106"/>
                  </a:lnTo>
                  <a:lnTo>
                    <a:pt x="197" y="106"/>
                  </a:lnTo>
                  <a:lnTo>
                    <a:pt x="198" y="104"/>
                  </a:lnTo>
                  <a:lnTo>
                    <a:pt x="198" y="103"/>
                  </a:lnTo>
                  <a:lnTo>
                    <a:pt x="200" y="101"/>
                  </a:lnTo>
                  <a:lnTo>
                    <a:pt x="200" y="101"/>
                  </a:lnTo>
                  <a:lnTo>
                    <a:pt x="276" y="51"/>
                  </a:lnTo>
                  <a:lnTo>
                    <a:pt x="277" y="52"/>
                  </a:lnTo>
                  <a:lnTo>
                    <a:pt x="277" y="64"/>
                  </a:lnTo>
                  <a:lnTo>
                    <a:pt x="276" y="65"/>
                  </a:lnTo>
                  <a:lnTo>
                    <a:pt x="200" y="15"/>
                  </a:lnTo>
                  <a:lnTo>
                    <a:pt x="200" y="15"/>
                  </a:lnTo>
                  <a:lnTo>
                    <a:pt x="198" y="13"/>
                  </a:lnTo>
                  <a:lnTo>
                    <a:pt x="198" y="13"/>
                  </a:lnTo>
                  <a:lnTo>
                    <a:pt x="197" y="10"/>
                  </a:lnTo>
                  <a:lnTo>
                    <a:pt x="197" y="10"/>
                  </a:lnTo>
                  <a:lnTo>
                    <a:pt x="197" y="7"/>
                  </a:lnTo>
                  <a:lnTo>
                    <a:pt x="197" y="7"/>
                  </a:lnTo>
                  <a:lnTo>
                    <a:pt x="197" y="4"/>
                  </a:lnTo>
                  <a:lnTo>
                    <a:pt x="197" y="4"/>
                  </a:lnTo>
                  <a:lnTo>
                    <a:pt x="199" y="1"/>
                  </a:lnTo>
                  <a:lnTo>
                    <a:pt x="200" y="1"/>
                  </a:lnTo>
                  <a:lnTo>
                    <a:pt x="202" y="0"/>
                  </a:lnTo>
                  <a:lnTo>
                    <a:pt x="202" y="0"/>
                  </a:lnTo>
                  <a:lnTo>
                    <a:pt x="205" y="0"/>
                  </a:lnTo>
                  <a:lnTo>
                    <a:pt x="205" y="0"/>
                  </a:lnTo>
                  <a:lnTo>
                    <a:pt x="207" y="1"/>
                  </a:lnTo>
                  <a:close/>
                  <a:moveTo>
                    <a:pt x="204" y="2"/>
                  </a:moveTo>
                  <a:lnTo>
                    <a:pt x="205" y="2"/>
                  </a:lnTo>
                  <a:lnTo>
                    <a:pt x="202" y="2"/>
                  </a:lnTo>
                  <a:lnTo>
                    <a:pt x="203" y="2"/>
                  </a:lnTo>
                  <a:lnTo>
                    <a:pt x="200" y="3"/>
                  </a:lnTo>
                  <a:lnTo>
                    <a:pt x="201" y="3"/>
                  </a:lnTo>
                  <a:lnTo>
                    <a:pt x="199" y="5"/>
                  </a:lnTo>
                  <a:lnTo>
                    <a:pt x="199" y="5"/>
                  </a:lnTo>
                  <a:lnTo>
                    <a:pt x="198" y="7"/>
                  </a:lnTo>
                  <a:lnTo>
                    <a:pt x="198" y="7"/>
                  </a:lnTo>
                  <a:lnTo>
                    <a:pt x="199" y="10"/>
                  </a:lnTo>
                  <a:lnTo>
                    <a:pt x="199" y="9"/>
                  </a:lnTo>
                  <a:lnTo>
                    <a:pt x="200" y="12"/>
                  </a:lnTo>
                  <a:lnTo>
                    <a:pt x="199" y="11"/>
                  </a:lnTo>
                  <a:lnTo>
                    <a:pt x="201" y="13"/>
                  </a:lnTo>
                  <a:lnTo>
                    <a:pt x="201" y="13"/>
                  </a:lnTo>
                  <a:lnTo>
                    <a:pt x="277" y="63"/>
                  </a:lnTo>
                  <a:lnTo>
                    <a:pt x="276" y="64"/>
                  </a:lnTo>
                  <a:lnTo>
                    <a:pt x="276" y="52"/>
                  </a:lnTo>
                  <a:lnTo>
                    <a:pt x="277" y="53"/>
                  </a:lnTo>
                  <a:lnTo>
                    <a:pt x="201" y="103"/>
                  </a:lnTo>
                  <a:lnTo>
                    <a:pt x="201" y="103"/>
                  </a:lnTo>
                  <a:lnTo>
                    <a:pt x="199" y="105"/>
                  </a:lnTo>
                  <a:lnTo>
                    <a:pt x="200" y="104"/>
                  </a:lnTo>
                  <a:lnTo>
                    <a:pt x="199" y="107"/>
                  </a:lnTo>
                  <a:lnTo>
                    <a:pt x="199" y="107"/>
                  </a:lnTo>
                  <a:lnTo>
                    <a:pt x="198" y="109"/>
                  </a:lnTo>
                  <a:lnTo>
                    <a:pt x="198" y="109"/>
                  </a:lnTo>
                  <a:lnTo>
                    <a:pt x="199" y="112"/>
                  </a:lnTo>
                  <a:lnTo>
                    <a:pt x="199" y="111"/>
                  </a:lnTo>
                  <a:lnTo>
                    <a:pt x="201" y="113"/>
                  </a:lnTo>
                  <a:lnTo>
                    <a:pt x="200" y="113"/>
                  </a:lnTo>
                  <a:lnTo>
                    <a:pt x="203" y="114"/>
                  </a:lnTo>
                  <a:lnTo>
                    <a:pt x="202" y="114"/>
                  </a:lnTo>
                  <a:lnTo>
                    <a:pt x="205" y="114"/>
                  </a:lnTo>
                  <a:lnTo>
                    <a:pt x="204" y="114"/>
                  </a:lnTo>
                  <a:lnTo>
                    <a:pt x="207" y="114"/>
                  </a:lnTo>
                  <a:lnTo>
                    <a:pt x="206" y="114"/>
                  </a:lnTo>
                  <a:lnTo>
                    <a:pt x="292" y="57"/>
                  </a:lnTo>
                  <a:lnTo>
                    <a:pt x="292" y="59"/>
                  </a:lnTo>
                  <a:lnTo>
                    <a:pt x="206" y="2"/>
                  </a:lnTo>
                  <a:lnTo>
                    <a:pt x="207" y="3"/>
                  </a:lnTo>
                  <a:lnTo>
                    <a:pt x="204" y="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41" name="Rectangle 17"/>
            <p:cNvSpPr>
              <a:spLocks noChangeArrowheads="1"/>
            </p:cNvSpPr>
            <p:nvPr/>
          </p:nvSpPr>
          <p:spPr bwMode="auto">
            <a:xfrm>
              <a:off x="1502" y="2461"/>
              <a:ext cx="206"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C.</a:t>
              </a:r>
              <a:endParaRPr lang="en-US" dirty="0" smtClean="0">
                <a:solidFill>
                  <a:prstClr val="black"/>
                </a:solidFill>
                <a:latin typeface="Arial" pitchFamily="34" charset="0"/>
                <a:cs typeface="Arial" pitchFamily="34" charset="0"/>
              </a:endParaRPr>
            </a:p>
          </p:txBody>
        </p:sp>
        <p:sp>
          <p:nvSpPr>
            <p:cNvPr id="1042" name="Rectangle 18"/>
            <p:cNvSpPr>
              <a:spLocks noChangeArrowheads="1"/>
            </p:cNvSpPr>
            <p:nvPr/>
          </p:nvSpPr>
          <p:spPr bwMode="auto">
            <a:xfrm>
              <a:off x="1640" y="2426"/>
              <a:ext cx="133" cy="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043" name="Freeform 19"/>
            <p:cNvSpPr>
              <a:spLocks noEditPoints="1"/>
            </p:cNvSpPr>
            <p:nvPr/>
          </p:nvSpPr>
          <p:spPr bwMode="auto">
            <a:xfrm>
              <a:off x="2193" y="2513"/>
              <a:ext cx="291" cy="118"/>
            </a:xfrm>
            <a:custGeom>
              <a:avLst/>
              <a:gdLst/>
              <a:ahLst/>
              <a:cxnLst>
                <a:cxn ang="0">
                  <a:pos x="0" y="395"/>
                </a:cxn>
                <a:cxn ang="0">
                  <a:pos x="2411" y="395"/>
                </a:cxn>
                <a:cxn ang="0">
                  <a:pos x="2411" y="506"/>
                </a:cxn>
                <a:cxn ang="0">
                  <a:pos x="0" y="506"/>
                </a:cxn>
                <a:cxn ang="0">
                  <a:pos x="0" y="395"/>
                </a:cxn>
                <a:cxn ang="0">
                  <a:pos x="1781" y="16"/>
                </a:cxn>
                <a:cxn ang="0">
                  <a:pos x="2520" y="450"/>
                </a:cxn>
                <a:cxn ang="0">
                  <a:pos x="1781" y="885"/>
                </a:cxn>
                <a:cxn ang="0">
                  <a:pos x="1706" y="865"/>
                </a:cxn>
                <a:cxn ang="0">
                  <a:pos x="1726" y="789"/>
                </a:cxn>
                <a:cxn ang="0">
                  <a:pos x="2383" y="403"/>
                </a:cxn>
                <a:cxn ang="0">
                  <a:pos x="2383" y="499"/>
                </a:cxn>
                <a:cxn ang="0">
                  <a:pos x="1726" y="112"/>
                </a:cxn>
                <a:cxn ang="0">
                  <a:pos x="1706" y="36"/>
                </a:cxn>
                <a:cxn ang="0">
                  <a:pos x="1781" y="16"/>
                </a:cxn>
              </a:cxnLst>
              <a:rect l="0" t="0" r="r" b="b"/>
              <a:pathLst>
                <a:path w="2520" h="900">
                  <a:moveTo>
                    <a:pt x="0" y="395"/>
                  </a:moveTo>
                  <a:lnTo>
                    <a:pt x="2411" y="395"/>
                  </a:lnTo>
                  <a:lnTo>
                    <a:pt x="2411" y="506"/>
                  </a:lnTo>
                  <a:lnTo>
                    <a:pt x="0" y="506"/>
                  </a:lnTo>
                  <a:lnTo>
                    <a:pt x="0" y="395"/>
                  </a:lnTo>
                  <a:close/>
                  <a:moveTo>
                    <a:pt x="1781" y="16"/>
                  </a:moveTo>
                  <a:lnTo>
                    <a:pt x="2520" y="450"/>
                  </a:lnTo>
                  <a:lnTo>
                    <a:pt x="1781" y="885"/>
                  </a:lnTo>
                  <a:cubicBezTo>
                    <a:pt x="1755" y="900"/>
                    <a:pt x="1722" y="891"/>
                    <a:pt x="1706" y="865"/>
                  </a:cubicBezTo>
                  <a:cubicBezTo>
                    <a:pt x="1691" y="839"/>
                    <a:pt x="1700" y="805"/>
                    <a:pt x="1726" y="789"/>
                  </a:cubicBezTo>
                  <a:lnTo>
                    <a:pt x="2383" y="403"/>
                  </a:lnTo>
                  <a:lnTo>
                    <a:pt x="2383" y="499"/>
                  </a:lnTo>
                  <a:lnTo>
                    <a:pt x="1726" y="112"/>
                  </a:lnTo>
                  <a:cubicBezTo>
                    <a:pt x="1700" y="97"/>
                    <a:pt x="1691" y="63"/>
                    <a:pt x="1706" y="36"/>
                  </a:cubicBezTo>
                  <a:cubicBezTo>
                    <a:pt x="1722" y="10"/>
                    <a:pt x="1755" y="0"/>
                    <a:pt x="1781" y="1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44" name="Freeform 20"/>
            <p:cNvSpPr>
              <a:spLocks noEditPoints="1"/>
            </p:cNvSpPr>
            <p:nvPr/>
          </p:nvSpPr>
          <p:spPr bwMode="auto">
            <a:xfrm>
              <a:off x="2192" y="2513"/>
              <a:ext cx="292" cy="118"/>
            </a:xfrm>
            <a:custGeom>
              <a:avLst/>
              <a:gdLst/>
              <a:ahLst/>
              <a:cxnLst>
                <a:cxn ang="0">
                  <a:pos x="1" y="51"/>
                </a:cxn>
                <a:cxn ang="0">
                  <a:pos x="280" y="52"/>
                </a:cxn>
                <a:cxn ang="0">
                  <a:pos x="279" y="67"/>
                </a:cxn>
                <a:cxn ang="0">
                  <a:pos x="0" y="66"/>
                </a:cxn>
                <a:cxn ang="0">
                  <a:pos x="2" y="66"/>
                </a:cxn>
                <a:cxn ang="0">
                  <a:pos x="279" y="65"/>
                </a:cxn>
                <a:cxn ang="0">
                  <a:pos x="278" y="52"/>
                </a:cxn>
                <a:cxn ang="0">
                  <a:pos x="1" y="53"/>
                </a:cxn>
                <a:cxn ang="0">
                  <a:pos x="2" y="66"/>
                </a:cxn>
                <a:cxn ang="0">
                  <a:pos x="207" y="2"/>
                </a:cxn>
                <a:cxn ang="0">
                  <a:pos x="292" y="60"/>
                </a:cxn>
                <a:cxn ang="0">
                  <a:pos x="207" y="117"/>
                </a:cxn>
                <a:cxn ang="0">
                  <a:pos x="204" y="118"/>
                </a:cxn>
                <a:cxn ang="0">
                  <a:pos x="201" y="118"/>
                </a:cxn>
                <a:cxn ang="0">
                  <a:pos x="199" y="116"/>
                </a:cxn>
                <a:cxn ang="0">
                  <a:pos x="197" y="114"/>
                </a:cxn>
                <a:cxn ang="0">
                  <a:pos x="196" y="111"/>
                </a:cxn>
                <a:cxn ang="0">
                  <a:pos x="196" y="107"/>
                </a:cxn>
                <a:cxn ang="0">
                  <a:pos x="198" y="105"/>
                </a:cxn>
                <a:cxn ang="0">
                  <a:pos x="199" y="103"/>
                </a:cxn>
                <a:cxn ang="0">
                  <a:pos x="277" y="53"/>
                </a:cxn>
                <a:cxn ang="0">
                  <a:pos x="275" y="66"/>
                </a:cxn>
                <a:cxn ang="0">
                  <a:pos x="199" y="16"/>
                </a:cxn>
                <a:cxn ang="0">
                  <a:pos x="197" y="14"/>
                </a:cxn>
                <a:cxn ang="0">
                  <a:pos x="196" y="11"/>
                </a:cxn>
                <a:cxn ang="0">
                  <a:pos x="196" y="7"/>
                </a:cxn>
                <a:cxn ang="0">
                  <a:pos x="197" y="4"/>
                </a:cxn>
                <a:cxn ang="0">
                  <a:pos x="199" y="2"/>
                </a:cxn>
                <a:cxn ang="0">
                  <a:pos x="202" y="1"/>
                </a:cxn>
                <a:cxn ang="0">
                  <a:pos x="204" y="1"/>
                </a:cxn>
                <a:cxn ang="0">
                  <a:pos x="204" y="3"/>
                </a:cxn>
                <a:cxn ang="0">
                  <a:pos x="202" y="3"/>
                </a:cxn>
                <a:cxn ang="0">
                  <a:pos x="200" y="4"/>
                </a:cxn>
                <a:cxn ang="0">
                  <a:pos x="198" y="6"/>
                </a:cxn>
                <a:cxn ang="0">
                  <a:pos x="198" y="8"/>
                </a:cxn>
                <a:cxn ang="0">
                  <a:pos x="198" y="11"/>
                </a:cxn>
                <a:cxn ang="0">
                  <a:pos x="199" y="13"/>
                </a:cxn>
                <a:cxn ang="0">
                  <a:pos x="201" y="14"/>
                </a:cxn>
                <a:cxn ang="0">
                  <a:pos x="276" y="65"/>
                </a:cxn>
                <a:cxn ang="0">
                  <a:pos x="275" y="53"/>
                </a:cxn>
                <a:cxn ang="0">
                  <a:pos x="201" y="104"/>
                </a:cxn>
                <a:cxn ang="0">
                  <a:pos x="199" y="106"/>
                </a:cxn>
                <a:cxn ang="0">
                  <a:pos x="198" y="108"/>
                </a:cxn>
                <a:cxn ang="0">
                  <a:pos x="198" y="111"/>
                </a:cxn>
                <a:cxn ang="0">
                  <a:pos x="199" y="113"/>
                </a:cxn>
                <a:cxn ang="0">
                  <a:pos x="200" y="115"/>
                </a:cxn>
                <a:cxn ang="0">
                  <a:pos x="202" y="116"/>
                </a:cxn>
                <a:cxn ang="0">
                  <a:pos x="204" y="116"/>
                </a:cxn>
                <a:cxn ang="0">
                  <a:pos x="206" y="115"/>
                </a:cxn>
                <a:cxn ang="0">
                  <a:pos x="291" y="58"/>
                </a:cxn>
                <a:cxn ang="0">
                  <a:pos x="206" y="3"/>
                </a:cxn>
                <a:cxn ang="0">
                  <a:pos x="204" y="3"/>
                </a:cxn>
              </a:cxnLst>
              <a:rect l="0" t="0" r="r" b="b"/>
              <a:pathLst>
                <a:path w="292" h="118">
                  <a:moveTo>
                    <a:pt x="0" y="52"/>
                  </a:moveTo>
                  <a:lnTo>
                    <a:pt x="1" y="51"/>
                  </a:lnTo>
                  <a:lnTo>
                    <a:pt x="279" y="51"/>
                  </a:lnTo>
                  <a:lnTo>
                    <a:pt x="280" y="52"/>
                  </a:lnTo>
                  <a:lnTo>
                    <a:pt x="280" y="66"/>
                  </a:lnTo>
                  <a:lnTo>
                    <a:pt x="279" y="67"/>
                  </a:lnTo>
                  <a:lnTo>
                    <a:pt x="1" y="67"/>
                  </a:lnTo>
                  <a:lnTo>
                    <a:pt x="0" y="66"/>
                  </a:lnTo>
                  <a:lnTo>
                    <a:pt x="0" y="52"/>
                  </a:lnTo>
                  <a:close/>
                  <a:moveTo>
                    <a:pt x="2" y="66"/>
                  </a:moveTo>
                  <a:lnTo>
                    <a:pt x="1" y="65"/>
                  </a:lnTo>
                  <a:lnTo>
                    <a:pt x="279" y="65"/>
                  </a:lnTo>
                  <a:lnTo>
                    <a:pt x="278" y="66"/>
                  </a:lnTo>
                  <a:lnTo>
                    <a:pt x="278" y="52"/>
                  </a:lnTo>
                  <a:lnTo>
                    <a:pt x="279" y="53"/>
                  </a:lnTo>
                  <a:lnTo>
                    <a:pt x="1" y="53"/>
                  </a:lnTo>
                  <a:lnTo>
                    <a:pt x="2" y="52"/>
                  </a:lnTo>
                  <a:lnTo>
                    <a:pt x="2" y="66"/>
                  </a:lnTo>
                  <a:close/>
                  <a:moveTo>
                    <a:pt x="207" y="1"/>
                  </a:moveTo>
                  <a:lnTo>
                    <a:pt x="207" y="2"/>
                  </a:lnTo>
                  <a:lnTo>
                    <a:pt x="292" y="58"/>
                  </a:lnTo>
                  <a:lnTo>
                    <a:pt x="292" y="60"/>
                  </a:lnTo>
                  <a:lnTo>
                    <a:pt x="207" y="117"/>
                  </a:lnTo>
                  <a:lnTo>
                    <a:pt x="207" y="117"/>
                  </a:lnTo>
                  <a:lnTo>
                    <a:pt x="204" y="118"/>
                  </a:lnTo>
                  <a:lnTo>
                    <a:pt x="204" y="118"/>
                  </a:lnTo>
                  <a:lnTo>
                    <a:pt x="202" y="118"/>
                  </a:lnTo>
                  <a:lnTo>
                    <a:pt x="201" y="118"/>
                  </a:lnTo>
                  <a:lnTo>
                    <a:pt x="199" y="117"/>
                  </a:lnTo>
                  <a:lnTo>
                    <a:pt x="199" y="116"/>
                  </a:lnTo>
                  <a:lnTo>
                    <a:pt x="197" y="114"/>
                  </a:lnTo>
                  <a:lnTo>
                    <a:pt x="197" y="114"/>
                  </a:lnTo>
                  <a:lnTo>
                    <a:pt x="196" y="111"/>
                  </a:lnTo>
                  <a:lnTo>
                    <a:pt x="196" y="111"/>
                  </a:lnTo>
                  <a:lnTo>
                    <a:pt x="196" y="108"/>
                  </a:lnTo>
                  <a:lnTo>
                    <a:pt x="196" y="107"/>
                  </a:lnTo>
                  <a:lnTo>
                    <a:pt x="197" y="105"/>
                  </a:lnTo>
                  <a:lnTo>
                    <a:pt x="198" y="105"/>
                  </a:lnTo>
                  <a:lnTo>
                    <a:pt x="199" y="103"/>
                  </a:lnTo>
                  <a:lnTo>
                    <a:pt x="199" y="103"/>
                  </a:lnTo>
                  <a:lnTo>
                    <a:pt x="275" y="52"/>
                  </a:lnTo>
                  <a:lnTo>
                    <a:pt x="277" y="53"/>
                  </a:lnTo>
                  <a:lnTo>
                    <a:pt x="277" y="66"/>
                  </a:lnTo>
                  <a:lnTo>
                    <a:pt x="275" y="66"/>
                  </a:lnTo>
                  <a:lnTo>
                    <a:pt x="199" y="16"/>
                  </a:lnTo>
                  <a:lnTo>
                    <a:pt x="199" y="16"/>
                  </a:lnTo>
                  <a:lnTo>
                    <a:pt x="198" y="14"/>
                  </a:lnTo>
                  <a:lnTo>
                    <a:pt x="197" y="14"/>
                  </a:lnTo>
                  <a:lnTo>
                    <a:pt x="196" y="11"/>
                  </a:lnTo>
                  <a:lnTo>
                    <a:pt x="196" y="11"/>
                  </a:lnTo>
                  <a:lnTo>
                    <a:pt x="196" y="8"/>
                  </a:lnTo>
                  <a:lnTo>
                    <a:pt x="196" y="7"/>
                  </a:lnTo>
                  <a:lnTo>
                    <a:pt x="197" y="5"/>
                  </a:lnTo>
                  <a:lnTo>
                    <a:pt x="197" y="4"/>
                  </a:lnTo>
                  <a:lnTo>
                    <a:pt x="199" y="2"/>
                  </a:lnTo>
                  <a:lnTo>
                    <a:pt x="199" y="2"/>
                  </a:lnTo>
                  <a:lnTo>
                    <a:pt x="201" y="1"/>
                  </a:lnTo>
                  <a:lnTo>
                    <a:pt x="202" y="1"/>
                  </a:lnTo>
                  <a:lnTo>
                    <a:pt x="204" y="0"/>
                  </a:lnTo>
                  <a:lnTo>
                    <a:pt x="204" y="1"/>
                  </a:lnTo>
                  <a:lnTo>
                    <a:pt x="207" y="1"/>
                  </a:lnTo>
                  <a:close/>
                  <a:moveTo>
                    <a:pt x="204" y="3"/>
                  </a:moveTo>
                  <a:lnTo>
                    <a:pt x="204" y="3"/>
                  </a:lnTo>
                  <a:lnTo>
                    <a:pt x="202" y="3"/>
                  </a:lnTo>
                  <a:lnTo>
                    <a:pt x="202" y="3"/>
                  </a:lnTo>
                  <a:lnTo>
                    <a:pt x="200" y="4"/>
                  </a:lnTo>
                  <a:lnTo>
                    <a:pt x="200" y="4"/>
                  </a:lnTo>
                  <a:lnTo>
                    <a:pt x="198" y="6"/>
                  </a:lnTo>
                  <a:lnTo>
                    <a:pt x="199" y="5"/>
                  </a:lnTo>
                  <a:lnTo>
                    <a:pt x="198" y="8"/>
                  </a:lnTo>
                  <a:lnTo>
                    <a:pt x="198" y="8"/>
                  </a:lnTo>
                  <a:lnTo>
                    <a:pt x="198" y="11"/>
                  </a:lnTo>
                  <a:lnTo>
                    <a:pt x="198" y="10"/>
                  </a:lnTo>
                  <a:lnTo>
                    <a:pt x="199" y="13"/>
                  </a:lnTo>
                  <a:lnTo>
                    <a:pt x="199" y="12"/>
                  </a:lnTo>
                  <a:lnTo>
                    <a:pt x="201" y="14"/>
                  </a:lnTo>
                  <a:lnTo>
                    <a:pt x="201" y="14"/>
                  </a:lnTo>
                  <a:lnTo>
                    <a:pt x="276" y="65"/>
                  </a:lnTo>
                  <a:lnTo>
                    <a:pt x="275" y="66"/>
                  </a:lnTo>
                  <a:lnTo>
                    <a:pt x="275" y="53"/>
                  </a:lnTo>
                  <a:lnTo>
                    <a:pt x="276" y="54"/>
                  </a:lnTo>
                  <a:lnTo>
                    <a:pt x="201" y="104"/>
                  </a:lnTo>
                  <a:lnTo>
                    <a:pt x="201" y="104"/>
                  </a:lnTo>
                  <a:lnTo>
                    <a:pt x="199" y="106"/>
                  </a:lnTo>
                  <a:lnTo>
                    <a:pt x="199" y="106"/>
                  </a:lnTo>
                  <a:lnTo>
                    <a:pt x="198" y="108"/>
                  </a:lnTo>
                  <a:lnTo>
                    <a:pt x="198" y="108"/>
                  </a:lnTo>
                  <a:lnTo>
                    <a:pt x="198" y="111"/>
                  </a:lnTo>
                  <a:lnTo>
                    <a:pt x="198" y="110"/>
                  </a:lnTo>
                  <a:lnTo>
                    <a:pt x="199" y="113"/>
                  </a:lnTo>
                  <a:lnTo>
                    <a:pt x="198" y="113"/>
                  </a:lnTo>
                  <a:lnTo>
                    <a:pt x="200" y="115"/>
                  </a:lnTo>
                  <a:lnTo>
                    <a:pt x="200" y="115"/>
                  </a:lnTo>
                  <a:lnTo>
                    <a:pt x="202" y="116"/>
                  </a:lnTo>
                  <a:lnTo>
                    <a:pt x="202" y="116"/>
                  </a:lnTo>
                  <a:lnTo>
                    <a:pt x="204" y="116"/>
                  </a:lnTo>
                  <a:lnTo>
                    <a:pt x="204" y="116"/>
                  </a:lnTo>
                  <a:lnTo>
                    <a:pt x="206" y="115"/>
                  </a:lnTo>
                  <a:lnTo>
                    <a:pt x="206" y="115"/>
                  </a:lnTo>
                  <a:lnTo>
                    <a:pt x="291" y="58"/>
                  </a:lnTo>
                  <a:lnTo>
                    <a:pt x="291" y="60"/>
                  </a:lnTo>
                  <a:lnTo>
                    <a:pt x="206" y="3"/>
                  </a:lnTo>
                  <a:lnTo>
                    <a:pt x="206" y="3"/>
                  </a:lnTo>
                  <a:lnTo>
                    <a:pt x="204" y="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45" name="Rectangle 21"/>
            <p:cNvSpPr>
              <a:spLocks noChangeArrowheads="1"/>
            </p:cNvSpPr>
            <p:nvPr/>
          </p:nvSpPr>
          <p:spPr bwMode="auto">
            <a:xfrm>
              <a:off x="2013" y="2465"/>
              <a:ext cx="207"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D.</a:t>
              </a:r>
              <a:endParaRPr lang="en-US" dirty="0" smtClean="0">
                <a:solidFill>
                  <a:prstClr val="black"/>
                </a:solidFill>
                <a:latin typeface="Arial" pitchFamily="34" charset="0"/>
                <a:cs typeface="Arial" pitchFamily="34" charset="0"/>
              </a:endParaRPr>
            </a:p>
          </p:txBody>
        </p:sp>
        <p:sp>
          <p:nvSpPr>
            <p:cNvPr id="1046" name="Rectangle 22"/>
            <p:cNvSpPr>
              <a:spLocks noChangeArrowheads="1"/>
            </p:cNvSpPr>
            <p:nvPr/>
          </p:nvSpPr>
          <p:spPr bwMode="auto">
            <a:xfrm>
              <a:off x="2152" y="2429"/>
              <a:ext cx="127" cy="2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047" name="Freeform 23"/>
            <p:cNvSpPr>
              <a:spLocks noEditPoints="1"/>
            </p:cNvSpPr>
            <p:nvPr/>
          </p:nvSpPr>
          <p:spPr bwMode="auto">
            <a:xfrm>
              <a:off x="2488" y="2388"/>
              <a:ext cx="321" cy="365"/>
            </a:xfrm>
            <a:custGeom>
              <a:avLst/>
              <a:gdLst/>
              <a:ahLst/>
              <a:cxnLst>
                <a:cxn ang="0">
                  <a:pos x="156" y="14"/>
                </a:cxn>
                <a:cxn ang="0">
                  <a:pos x="165" y="14"/>
                </a:cxn>
                <a:cxn ang="0">
                  <a:pos x="13" y="187"/>
                </a:cxn>
                <a:cxn ang="0">
                  <a:pos x="13" y="177"/>
                </a:cxn>
                <a:cxn ang="0">
                  <a:pos x="165" y="351"/>
                </a:cxn>
                <a:cxn ang="0">
                  <a:pos x="156" y="351"/>
                </a:cxn>
                <a:cxn ang="0">
                  <a:pos x="308" y="177"/>
                </a:cxn>
                <a:cxn ang="0">
                  <a:pos x="308" y="187"/>
                </a:cxn>
                <a:cxn ang="0">
                  <a:pos x="156" y="14"/>
                </a:cxn>
                <a:cxn ang="0">
                  <a:pos x="321" y="182"/>
                </a:cxn>
                <a:cxn ang="0">
                  <a:pos x="160" y="365"/>
                </a:cxn>
                <a:cxn ang="0">
                  <a:pos x="0" y="182"/>
                </a:cxn>
                <a:cxn ang="0">
                  <a:pos x="160" y="0"/>
                </a:cxn>
                <a:cxn ang="0">
                  <a:pos x="321" y="182"/>
                </a:cxn>
              </a:cxnLst>
              <a:rect l="0" t="0" r="r" b="b"/>
              <a:pathLst>
                <a:path w="321" h="365">
                  <a:moveTo>
                    <a:pt x="156" y="14"/>
                  </a:moveTo>
                  <a:lnTo>
                    <a:pt x="165" y="14"/>
                  </a:lnTo>
                  <a:lnTo>
                    <a:pt x="13" y="187"/>
                  </a:lnTo>
                  <a:lnTo>
                    <a:pt x="13" y="177"/>
                  </a:lnTo>
                  <a:lnTo>
                    <a:pt x="165" y="351"/>
                  </a:lnTo>
                  <a:lnTo>
                    <a:pt x="156" y="351"/>
                  </a:lnTo>
                  <a:lnTo>
                    <a:pt x="308" y="177"/>
                  </a:lnTo>
                  <a:lnTo>
                    <a:pt x="308" y="187"/>
                  </a:lnTo>
                  <a:lnTo>
                    <a:pt x="156" y="14"/>
                  </a:lnTo>
                  <a:close/>
                  <a:moveTo>
                    <a:pt x="321" y="182"/>
                  </a:moveTo>
                  <a:lnTo>
                    <a:pt x="160" y="365"/>
                  </a:lnTo>
                  <a:lnTo>
                    <a:pt x="0" y="182"/>
                  </a:lnTo>
                  <a:lnTo>
                    <a:pt x="160" y="0"/>
                  </a:lnTo>
                  <a:lnTo>
                    <a:pt x="321" y="18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48" name="Freeform 24"/>
            <p:cNvSpPr>
              <a:spLocks noEditPoints="1"/>
            </p:cNvSpPr>
            <p:nvPr/>
          </p:nvSpPr>
          <p:spPr bwMode="auto">
            <a:xfrm>
              <a:off x="2478" y="3046"/>
              <a:ext cx="322" cy="366"/>
            </a:xfrm>
            <a:custGeom>
              <a:avLst/>
              <a:gdLst/>
              <a:ahLst/>
              <a:cxnLst>
                <a:cxn ang="0">
                  <a:pos x="157" y="15"/>
                </a:cxn>
                <a:cxn ang="0">
                  <a:pos x="165" y="15"/>
                </a:cxn>
                <a:cxn ang="0">
                  <a:pos x="13" y="189"/>
                </a:cxn>
                <a:cxn ang="0">
                  <a:pos x="13" y="179"/>
                </a:cxn>
                <a:cxn ang="0">
                  <a:pos x="165" y="352"/>
                </a:cxn>
                <a:cxn ang="0">
                  <a:pos x="157" y="352"/>
                </a:cxn>
                <a:cxn ang="0">
                  <a:pos x="309" y="179"/>
                </a:cxn>
                <a:cxn ang="0">
                  <a:pos x="309" y="189"/>
                </a:cxn>
                <a:cxn ang="0">
                  <a:pos x="157" y="15"/>
                </a:cxn>
                <a:cxn ang="0">
                  <a:pos x="322" y="184"/>
                </a:cxn>
                <a:cxn ang="0">
                  <a:pos x="161" y="366"/>
                </a:cxn>
                <a:cxn ang="0">
                  <a:pos x="0" y="184"/>
                </a:cxn>
                <a:cxn ang="0">
                  <a:pos x="161" y="0"/>
                </a:cxn>
                <a:cxn ang="0">
                  <a:pos x="322" y="184"/>
                </a:cxn>
              </a:cxnLst>
              <a:rect l="0" t="0" r="r" b="b"/>
              <a:pathLst>
                <a:path w="322" h="366">
                  <a:moveTo>
                    <a:pt x="157" y="15"/>
                  </a:moveTo>
                  <a:lnTo>
                    <a:pt x="165" y="15"/>
                  </a:lnTo>
                  <a:lnTo>
                    <a:pt x="13" y="189"/>
                  </a:lnTo>
                  <a:lnTo>
                    <a:pt x="13" y="179"/>
                  </a:lnTo>
                  <a:lnTo>
                    <a:pt x="165" y="352"/>
                  </a:lnTo>
                  <a:lnTo>
                    <a:pt x="157" y="352"/>
                  </a:lnTo>
                  <a:lnTo>
                    <a:pt x="309" y="179"/>
                  </a:lnTo>
                  <a:lnTo>
                    <a:pt x="309" y="189"/>
                  </a:lnTo>
                  <a:lnTo>
                    <a:pt x="157" y="15"/>
                  </a:lnTo>
                  <a:close/>
                  <a:moveTo>
                    <a:pt x="322" y="184"/>
                  </a:moveTo>
                  <a:lnTo>
                    <a:pt x="161" y="366"/>
                  </a:lnTo>
                  <a:lnTo>
                    <a:pt x="0" y="184"/>
                  </a:lnTo>
                  <a:lnTo>
                    <a:pt x="161" y="0"/>
                  </a:lnTo>
                  <a:lnTo>
                    <a:pt x="322" y="18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49" name="Freeform 25"/>
            <p:cNvSpPr>
              <a:spLocks noEditPoints="1"/>
            </p:cNvSpPr>
            <p:nvPr/>
          </p:nvSpPr>
          <p:spPr bwMode="auto">
            <a:xfrm>
              <a:off x="2597" y="2065"/>
              <a:ext cx="103" cy="332"/>
            </a:xfrm>
            <a:custGeom>
              <a:avLst/>
              <a:gdLst/>
              <a:ahLst/>
              <a:cxnLst>
                <a:cxn ang="0">
                  <a:pos x="392" y="2540"/>
                </a:cxn>
                <a:cxn ang="0">
                  <a:pos x="392" y="109"/>
                </a:cxn>
                <a:cxn ang="0">
                  <a:pos x="501" y="109"/>
                </a:cxn>
                <a:cxn ang="0">
                  <a:pos x="501" y="2540"/>
                </a:cxn>
                <a:cxn ang="0">
                  <a:pos x="392" y="2540"/>
                </a:cxn>
                <a:cxn ang="0">
                  <a:pos x="15" y="745"/>
                </a:cxn>
                <a:cxn ang="0">
                  <a:pos x="446" y="0"/>
                </a:cxn>
                <a:cxn ang="0">
                  <a:pos x="878" y="745"/>
                </a:cxn>
                <a:cxn ang="0">
                  <a:pos x="859" y="820"/>
                </a:cxn>
                <a:cxn ang="0">
                  <a:pos x="784" y="800"/>
                </a:cxn>
                <a:cxn ang="0">
                  <a:pos x="399" y="137"/>
                </a:cxn>
                <a:cxn ang="0">
                  <a:pos x="494" y="137"/>
                </a:cxn>
                <a:cxn ang="0">
                  <a:pos x="109" y="800"/>
                </a:cxn>
                <a:cxn ang="0">
                  <a:pos x="34" y="820"/>
                </a:cxn>
                <a:cxn ang="0">
                  <a:pos x="15" y="745"/>
                </a:cxn>
              </a:cxnLst>
              <a:rect l="0" t="0" r="r" b="b"/>
              <a:pathLst>
                <a:path w="893" h="2540">
                  <a:moveTo>
                    <a:pt x="392" y="2540"/>
                  </a:moveTo>
                  <a:lnTo>
                    <a:pt x="392" y="109"/>
                  </a:lnTo>
                  <a:lnTo>
                    <a:pt x="501" y="109"/>
                  </a:lnTo>
                  <a:lnTo>
                    <a:pt x="501" y="2540"/>
                  </a:lnTo>
                  <a:lnTo>
                    <a:pt x="392" y="2540"/>
                  </a:lnTo>
                  <a:close/>
                  <a:moveTo>
                    <a:pt x="15" y="745"/>
                  </a:moveTo>
                  <a:lnTo>
                    <a:pt x="446" y="0"/>
                  </a:lnTo>
                  <a:lnTo>
                    <a:pt x="878" y="745"/>
                  </a:lnTo>
                  <a:cubicBezTo>
                    <a:pt x="893" y="770"/>
                    <a:pt x="885" y="804"/>
                    <a:pt x="859" y="820"/>
                  </a:cubicBezTo>
                  <a:cubicBezTo>
                    <a:pt x="832" y="835"/>
                    <a:pt x="798" y="827"/>
                    <a:pt x="784" y="800"/>
                  </a:cubicBezTo>
                  <a:lnTo>
                    <a:pt x="399" y="137"/>
                  </a:lnTo>
                  <a:lnTo>
                    <a:pt x="494" y="137"/>
                  </a:lnTo>
                  <a:lnTo>
                    <a:pt x="109" y="800"/>
                  </a:lnTo>
                  <a:cubicBezTo>
                    <a:pt x="94" y="827"/>
                    <a:pt x="61" y="835"/>
                    <a:pt x="34" y="820"/>
                  </a:cubicBezTo>
                  <a:cubicBezTo>
                    <a:pt x="8" y="804"/>
                    <a:pt x="0" y="770"/>
                    <a:pt x="15" y="74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50" name="Freeform 26"/>
            <p:cNvSpPr>
              <a:spLocks noEditPoints="1"/>
            </p:cNvSpPr>
            <p:nvPr/>
          </p:nvSpPr>
          <p:spPr bwMode="auto">
            <a:xfrm>
              <a:off x="2597" y="2065"/>
              <a:ext cx="103" cy="333"/>
            </a:xfrm>
            <a:custGeom>
              <a:avLst/>
              <a:gdLst/>
              <a:ahLst/>
              <a:cxnLst>
                <a:cxn ang="0">
                  <a:pos x="44" y="332"/>
                </a:cxn>
                <a:cxn ang="0">
                  <a:pos x="45" y="14"/>
                </a:cxn>
                <a:cxn ang="0">
                  <a:pos x="59" y="15"/>
                </a:cxn>
                <a:cxn ang="0">
                  <a:pos x="58" y="333"/>
                </a:cxn>
                <a:cxn ang="0">
                  <a:pos x="58" y="331"/>
                </a:cxn>
                <a:cxn ang="0">
                  <a:pos x="57" y="15"/>
                </a:cxn>
                <a:cxn ang="0">
                  <a:pos x="45" y="16"/>
                </a:cxn>
                <a:cxn ang="0">
                  <a:pos x="46" y="332"/>
                </a:cxn>
                <a:cxn ang="0">
                  <a:pos x="58" y="331"/>
                </a:cxn>
                <a:cxn ang="0">
                  <a:pos x="1" y="97"/>
                </a:cxn>
                <a:cxn ang="0">
                  <a:pos x="52" y="0"/>
                </a:cxn>
                <a:cxn ang="0">
                  <a:pos x="102" y="97"/>
                </a:cxn>
                <a:cxn ang="0">
                  <a:pos x="103" y="101"/>
                </a:cxn>
                <a:cxn ang="0">
                  <a:pos x="103" y="104"/>
                </a:cxn>
                <a:cxn ang="0">
                  <a:pos x="101" y="106"/>
                </a:cxn>
                <a:cxn ang="0">
                  <a:pos x="99" y="109"/>
                </a:cxn>
                <a:cxn ang="0">
                  <a:pos x="97" y="110"/>
                </a:cxn>
                <a:cxn ang="0">
                  <a:pos x="94" y="109"/>
                </a:cxn>
                <a:cxn ang="0">
                  <a:pos x="91" y="108"/>
                </a:cxn>
                <a:cxn ang="0">
                  <a:pos x="90" y="105"/>
                </a:cxn>
                <a:cxn ang="0">
                  <a:pos x="46" y="17"/>
                </a:cxn>
                <a:cxn ang="0">
                  <a:pos x="58" y="19"/>
                </a:cxn>
                <a:cxn ang="0">
                  <a:pos x="13" y="106"/>
                </a:cxn>
                <a:cxn ang="0">
                  <a:pos x="11" y="108"/>
                </a:cxn>
                <a:cxn ang="0">
                  <a:pos x="9" y="109"/>
                </a:cxn>
                <a:cxn ang="0">
                  <a:pos x="6" y="110"/>
                </a:cxn>
                <a:cxn ang="0">
                  <a:pos x="3" y="108"/>
                </a:cxn>
                <a:cxn ang="0">
                  <a:pos x="1" y="106"/>
                </a:cxn>
                <a:cxn ang="0">
                  <a:pos x="0" y="103"/>
                </a:cxn>
                <a:cxn ang="0">
                  <a:pos x="0" y="100"/>
                </a:cxn>
                <a:cxn ang="0">
                  <a:pos x="2" y="101"/>
                </a:cxn>
                <a:cxn ang="0">
                  <a:pos x="2" y="103"/>
                </a:cxn>
                <a:cxn ang="0">
                  <a:pos x="3" y="105"/>
                </a:cxn>
                <a:cxn ang="0">
                  <a:pos x="4" y="107"/>
                </a:cxn>
                <a:cxn ang="0">
                  <a:pos x="6" y="108"/>
                </a:cxn>
                <a:cxn ang="0">
                  <a:pos x="9" y="107"/>
                </a:cxn>
                <a:cxn ang="0">
                  <a:pos x="10" y="106"/>
                </a:cxn>
                <a:cxn ang="0">
                  <a:pos x="12" y="104"/>
                </a:cxn>
                <a:cxn ang="0">
                  <a:pos x="56" y="18"/>
                </a:cxn>
                <a:cxn ang="0">
                  <a:pos x="46" y="19"/>
                </a:cxn>
                <a:cxn ang="0">
                  <a:pos x="91" y="104"/>
                </a:cxn>
                <a:cxn ang="0">
                  <a:pos x="93" y="107"/>
                </a:cxn>
                <a:cxn ang="0">
                  <a:pos x="95" y="107"/>
                </a:cxn>
                <a:cxn ang="0">
                  <a:pos x="97" y="107"/>
                </a:cxn>
                <a:cxn ang="0">
                  <a:pos x="99" y="107"/>
                </a:cxn>
                <a:cxn ang="0">
                  <a:pos x="100" y="105"/>
                </a:cxn>
                <a:cxn ang="0">
                  <a:pos x="101" y="103"/>
                </a:cxn>
                <a:cxn ang="0">
                  <a:pos x="101" y="100"/>
                </a:cxn>
                <a:cxn ang="0">
                  <a:pos x="100" y="98"/>
                </a:cxn>
                <a:cxn ang="0">
                  <a:pos x="51" y="1"/>
                </a:cxn>
                <a:cxn ang="0">
                  <a:pos x="2" y="98"/>
                </a:cxn>
                <a:cxn ang="0">
                  <a:pos x="2" y="101"/>
                </a:cxn>
              </a:cxnLst>
              <a:rect l="0" t="0" r="r" b="b"/>
              <a:pathLst>
                <a:path w="103" h="333">
                  <a:moveTo>
                    <a:pt x="45" y="333"/>
                  </a:moveTo>
                  <a:lnTo>
                    <a:pt x="44" y="332"/>
                  </a:lnTo>
                  <a:lnTo>
                    <a:pt x="44" y="15"/>
                  </a:lnTo>
                  <a:lnTo>
                    <a:pt x="45" y="14"/>
                  </a:lnTo>
                  <a:lnTo>
                    <a:pt x="58" y="14"/>
                  </a:lnTo>
                  <a:lnTo>
                    <a:pt x="59" y="15"/>
                  </a:lnTo>
                  <a:lnTo>
                    <a:pt x="59" y="332"/>
                  </a:lnTo>
                  <a:lnTo>
                    <a:pt x="58" y="333"/>
                  </a:lnTo>
                  <a:lnTo>
                    <a:pt x="45" y="333"/>
                  </a:lnTo>
                  <a:close/>
                  <a:moveTo>
                    <a:pt x="58" y="331"/>
                  </a:moveTo>
                  <a:lnTo>
                    <a:pt x="57" y="332"/>
                  </a:lnTo>
                  <a:lnTo>
                    <a:pt x="57" y="15"/>
                  </a:lnTo>
                  <a:lnTo>
                    <a:pt x="58" y="16"/>
                  </a:lnTo>
                  <a:lnTo>
                    <a:pt x="45" y="16"/>
                  </a:lnTo>
                  <a:lnTo>
                    <a:pt x="46" y="15"/>
                  </a:lnTo>
                  <a:lnTo>
                    <a:pt x="46" y="332"/>
                  </a:lnTo>
                  <a:lnTo>
                    <a:pt x="45" y="331"/>
                  </a:lnTo>
                  <a:lnTo>
                    <a:pt x="58" y="331"/>
                  </a:lnTo>
                  <a:close/>
                  <a:moveTo>
                    <a:pt x="1" y="97"/>
                  </a:moveTo>
                  <a:lnTo>
                    <a:pt x="1" y="97"/>
                  </a:lnTo>
                  <a:lnTo>
                    <a:pt x="51" y="0"/>
                  </a:lnTo>
                  <a:lnTo>
                    <a:pt x="52" y="0"/>
                  </a:lnTo>
                  <a:lnTo>
                    <a:pt x="102" y="97"/>
                  </a:lnTo>
                  <a:lnTo>
                    <a:pt x="102" y="97"/>
                  </a:lnTo>
                  <a:lnTo>
                    <a:pt x="103" y="100"/>
                  </a:lnTo>
                  <a:lnTo>
                    <a:pt x="103" y="101"/>
                  </a:lnTo>
                  <a:lnTo>
                    <a:pt x="103" y="103"/>
                  </a:lnTo>
                  <a:lnTo>
                    <a:pt x="103" y="104"/>
                  </a:lnTo>
                  <a:lnTo>
                    <a:pt x="102" y="106"/>
                  </a:lnTo>
                  <a:lnTo>
                    <a:pt x="101" y="106"/>
                  </a:lnTo>
                  <a:lnTo>
                    <a:pt x="100" y="108"/>
                  </a:lnTo>
                  <a:lnTo>
                    <a:pt x="99" y="109"/>
                  </a:lnTo>
                  <a:lnTo>
                    <a:pt x="97" y="110"/>
                  </a:lnTo>
                  <a:lnTo>
                    <a:pt x="97" y="110"/>
                  </a:lnTo>
                  <a:lnTo>
                    <a:pt x="94" y="109"/>
                  </a:lnTo>
                  <a:lnTo>
                    <a:pt x="94" y="109"/>
                  </a:lnTo>
                  <a:lnTo>
                    <a:pt x="92" y="108"/>
                  </a:lnTo>
                  <a:lnTo>
                    <a:pt x="91" y="108"/>
                  </a:lnTo>
                  <a:lnTo>
                    <a:pt x="90" y="106"/>
                  </a:lnTo>
                  <a:lnTo>
                    <a:pt x="90" y="105"/>
                  </a:lnTo>
                  <a:lnTo>
                    <a:pt x="45" y="19"/>
                  </a:lnTo>
                  <a:lnTo>
                    <a:pt x="46" y="17"/>
                  </a:lnTo>
                  <a:lnTo>
                    <a:pt x="57" y="17"/>
                  </a:lnTo>
                  <a:lnTo>
                    <a:pt x="58" y="19"/>
                  </a:lnTo>
                  <a:lnTo>
                    <a:pt x="13" y="105"/>
                  </a:lnTo>
                  <a:lnTo>
                    <a:pt x="13" y="106"/>
                  </a:lnTo>
                  <a:lnTo>
                    <a:pt x="12" y="108"/>
                  </a:lnTo>
                  <a:lnTo>
                    <a:pt x="11" y="108"/>
                  </a:lnTo>
                  <a:lnTo>
                    <a:pt x="9" y="109"/>
                  </a:lnTo>
                  <a:lnTo>
                    <a:pt x="9" y="109"/>
                  </a:lnTo>
                  <a:lnTo>
                    <a:pt x="6" y="110"/>
                  </a:lnTo>
                  <a:lnTo>
                    <a:pt x="6" y="110"/>
                  </a:lnTo>
                  <a:lnTo>
                    <a:pt x="3" y="109"/>
                  </a:lnTo>
                  <a:lnTo>
                    <a:pt x="3" y="108"/>
                  </a:lnTo>
                  <a:lnTo>
                    <a:pt x="1" y="106"/>
                  </a:lnTo>
                  <a:lnTo>
                    <a:pt x="1" y="106"/>
                  </a:lnTo>
                  <a:lnTo>
                    <a:pt x="0" y="104"/>
                  </a:lnTo>
                  <a:lnTo>
                    <a:pt x="0" y="103"/>
                  </a:lnTo>
                  <a:lnTo>
                    <a:pt x="0" y="101"/>
                  </a:lnTo>
                  <a:lnTo>
                    <a:pt x="0" y="100"/>
                  </a:lnTo>
                  <a:lnTo>
                    <a:pt x="1" y="97"/>
                  </a:lnTo>
                  <a:close/>
                  <a:moveTo>
                    <a:pt x="2" y="101"/>
                  </a:moveTo>
                  <a:lnTo>
                    <a:pt x="2" y="100"/>
                  </a:lnTo>
                  <a:lnTo>
                    <a:pt x="2" y="103"/>
                  </a:lnTo>
                  <a:lnTo>
                    <a:pt x="2" y="103"/>
                  </a:lnTo>
                  <a:lnTo>
                    <a:pt x="3" y="105"/>
                  </a:lnTo>
                  <a:lnTo>
                    <a:pt x="3" y="105"/>
                  </a:lnTo>
                  <a:lnTo>
                    <a:pt x="4" y="107"/>
                  </a:lnTo>
                  <a:lnTo>
                    <a:pt x="4" y="107"/>
                  </a:lnTo>
                  <a:lnTo>
                    <a:pt x="6" y="108"/>
                  </a:lnTo>
                  <a:lnTo>
                    <a:pt x="6" y="107"/>
                  </a:lnTo>
                  <a:lnTo>
                    <a:pt x="9" y="107"/>
                  </a:lnTo>
                  <a:lnTo>
                    <a:pt x="8" y="107"/>
                  </a:lnTo>
                  <a:lnTo>
                    <a:pt x="10" y="106"/>
                  </a:lnTo>
                  <a:lnTo>
                    <a:pt x="10" y="107"/>
                  </a:lnTo>
                  <a:lnTo>
                    <a:pt x="12" y="104"/>
                  </a:lnTo>
                  <a:lnTo>
                    <a:pt x="12" y="104"/>
                  </a:lnTo>
                  <a:lnTo>
                    <a:pt x="56" y="18"/>
                  </a:lnTo>
                  <a:lnTo>
                    <a:pt x="57" y="19"/>
                  </a:lnTo>
                  <a:lnTo>
                    <a:pt x="46" y="19"/>
                  </a:lnTo>
                  <a:lnTo>
                    <a:pt x="47" y="18"/>
                  </a:lnTo>
                  <a:lnTo>
                    <a:pt x="91" y="104"/>
                  </a:lnTo>
                  <a:lnTo>
                    <a:pt x="91" y="104"/>
                  </a:lnTo>
                  <a:lnTo>
                    <a:pt x="93" y="107"/>
                  </a:lnTo>
                  <a:lnTo>
                    <a:pt x="92" y="106"/>
                  </a:lnTo>
                  <a:lnTo>
                    <a:pt x="95" y="107"/>
                  </a:lnTo>
                  <a:lnTo>
                    <a:pt x="94" y="107"/>
                  </a:lnTo>
                  <a:lnTo>
                    <a:pt x="97" y="107"/>
                  </a:lnTo>
                  <a:lnTo>
                    <a:pt x="96" y="108"/>
                  </a:lnTo>
                  <a:lnTo>
                    <a:pt x="99" y="107"/>
                  </a:lnTo>
                  <a:lnTo>
                    <a:pt x="98" y="107"/>
                  </a:lnTo>
                  <a:lnTo>
                    <a:pt x="100" y="105"/>
                  </a:lnTo>
                  <a:lnTo>
                    <a:pt x="100" y="105"/>
                  </a:lnTo>
                  <a:lnTo>
                    <a:pt x="101" y="103"/>
                  </a:lnTo>
                  <a:lnTo>
                    <a:pt x="101" y="103"/>
                  </a:lnTo>
                  <a:lnTo>
                    <a:pt x="101" y="100"/>
                  </a:lnTo>
                  <a:lnTo>
                    <a:pt x="101" y="101"/>
                  </a:lnTo>
                  <a:lnTo>
                    <a:pt x="100" y="98"/>
                  </a:lnTo>
                  <a:lnTo>
                    <a:pt x="100" y="98"/>
                  </a:lnTo>
                  <a:lnTo>
                    <a:pt x="51" y="1"/>
                  </a:lnTo>
                  <a:lnTo>
                    <a:pt x="52" y="1"/>
                  </a:lnTo>
                  <a:lnTo>
                    <a:pt x="2" y="98"/>
                  </a:lnTo>
                  <a:lnTo>
                    <a:pt x="2" y="98"/>
                  </a:lnTo>
                  <a:lnTo>
                    <a:pt x="2" y="10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51" name="Freeform 27"/>
            <p:cNvSpPr>
              <a:spLocks noEditPoints="1"/>
            </p:cNvSpPr>
            <p:nvPr/>
          </p:nvSpPr>
          <p:spPr bwMode="auto">
            <a:xfrm>
              <a:off x="2588" y="2732"/>
              <a:ext cx="103" cy="332"/>
            </a:xfrm>
            <a:custGeom>
              <a:avLst/>
              <a:gdLst/>
              <a:ahLst/>
              <a:cxnLst>
                <a:cxn ang="0">
                  <a:pos x="501" y="0"/>
                </a:cxn>
                <a:cxn ang="0">
                  <a:pos x="501" y="2430"/>
                </a:cxn>
                <a:cxn ang="0">
                  <a:pos x="392" y="2430"/>
                </a:cxn>
                <a:cxn ang="0">
                  <a:pos x="392" y="0"/>
                </a:cxn>
                <a:cxn ang="0">
                  <a:pos x="501" y="0"/>
                </a:cxn>
                <a:cxn ang="0">
                  <a:pos x="878" y="1795"/>
                </a:cxn>
                <a:cxn ang="0">
                  <a:pos x="446" y="2540"/>
                </a:cxn>
                <a:cxn ang="0">
                  <a:pos x="15" y="1795"/>
                </a:cxn>
                <a:cxn ang="0">
                  <a:pos x="34" y="1720"/>
                </a:cxn>
                <a:cxn ang="0">
                  <a:pos x="109" y="1740"/>
                </a:cxn>
                <a:cxn ang="0">
                  <a:pos x="494" y="2402"/>
                </a:cxn>
                <a:cxn ang="0">
                  <a:pos x="399" y="2402"/>
                </a:cxn>
                <a:cxn ang="0">
                  <a:pos x="784" y="1740"/>
                </a:cxn>
                <a:cxn ang="0">
                  <a:pos x="859" y="1720"/>
                </a:cxn>
                <a:cxn ang="0">
                  <a:pos x="878" y="1795"/>
                </a:cxn>
              </a:cxnLst>
              <a:rect l="0" t="0" r="r" b="b"/>
              <a:pathLst>
                <a:path w="893" h="2540">
                  <a:moveTo>
                    <a:pt x="501" y="0"/>
                  </a:moveTo>
                  <a:lnTo>
                    <a:pt x="501" y="2430"/>
                  </a:lnTo>
                  <a:lnTo>
                    <a:pt x="392" y="2430"/>
                  </a:lnTo>
                  <a:lnTo>
                    <a:pt x="392" y="0"/>
                  </a:lnTo>
                  <a:lnTo>
                    <a:pt x="501" y="0"/>
                  </a:lnTo>
                  <a:close/>
                  <a:moveTo>
                    <a:pt x="878" y="1795"/>
                  </a:moveTo>
                  <a:lnTo>
                    <a:pt x="446" y="2540"/>
                  </a:lnTo>
                  <a:lnTo>
                    <a:pt x="15" y="1795"/>
                  </a:lnTo>
                  <a:cubicBezTo>
                    <a:pt x="0" y="1769"/>
                    <a:pt x="8" y="1735"/>
                    <a:pt x="34" y="1720"/>
                  </a:cubicBezTo>
                  <a:cubicBezTo>
                    <a:pt x="61" y="1705"/>
                    <a:pt x="94" y="1713"/>
                    <a:pt x="109" y="1740"/>
                  </a:cubicBezTo>
                  <a:lnTo>
                    <a:pt x="494" y="2402"/>
                  </a:lnTo>
                  <a:lnTo>
                    <a:pt x="399" y="2402"/>
                  </a:lnTo>
                  <a:lnTo>
                    <a:pt x="784" y="1740"/>
                  </a:lnTo>
                  <a:cubicBezTo>
                    <a:pt x="798" y="1713"/>
                    <a:pt x="832" y="1705"/>
                    <a:pt x="859" y="1720"/>
                  </a:cubicBezTo>
                  <a:cubicBezTo>
                    <a:pt x="885" y="1735"/>
                    <a:pt x="893" y="1769"/>
                    <a:pt x="878" y="179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52" name="Freeform 28"/>
            <p:cNvSpPr>
              <a:spLocks noEditPoints="1"/>
            </p:cNvSpPr>
            <p:nvPr/>
          </p:nvSpPr>
          <p:spPr bwMode="auto">
            <a:xfrm>
              <a:off x="2588" y="2731"/>
              <a:ext cx="103" cy="334"/>
            </a:xfrm>
            <a:custGeom>
              <a:avLst/>
              <a:gdLst/>
              <a:ahLst/>
              <a:cxnLst>
                <a:cxn ang="0">
                  <a:pos x="58" y="1"/>
                </a:cxn>
                <a:cxn ang="0">
                  <a:pos x="57" y="320"/>
                </a:cxn>
                <a:cxn ang="0">
                  <a:pos x="44" y="319"/>
                </a:cxn>
                <a:cxn ang="0">
                  <a:pos x="45" y="0"/>
                </a:cxn>
                <a:cxn ang="0">
                  <a:pos x="45" y="2"/>
                </a:cxn>
                <a:cxn ang="0">
                  <a:pos x="46" y="319"/>
                </a:cxn>
                <a:cxn ang="0">
                  <a:pos x="57" y="318"/>
                </a:cxn>
                <a:cxn ang="0">
                  <a:pos x="56" y="1"/>
                </a:cxn>
                <a:cxn ang="0">
                  <a:pos x="45" y="2"/>
                </a:cxn>
                <a:cxn ang="0">
                  <a:pos x="102" y="236"/>
                </a:cxn>
                <a:cxn ang="0">
                  <a:pos x="50" y="334"/>
                </a:cxn>
                <a:cxn ang="0">
                  <a:pos x="0" y="236"/>
                </a:cxn>
                <a:cxn ang="0">
                  <a:pos x="0" y="233"/>
                </a:cxn>
                <a:cxn ang="0">
                  <a:pos x="0" y="230"/>
                </a:cxn>
                <a:cxn ang="0">
                  <a:pos x="1" y="227"/>
                </a:cxn>
                <a:cxn ang="0">
                  <a:pos x="3" y="225"/>
                </a:cxn>
                <a:cxn ang="0">
                  <a:pos x="6" y="224"/>
                </a:cxn>
                <a:cxn ang="0">
                  <a:pos x="9" y="224"/>
                </a:cxn>
                <a:cxn ang="0">
                  <a:pos x="11" y="226"/>
                </a:cxn>
                <a:cxn ang="0">
                  <a:pos x="13" y="228"/>
                </a:cxn>
                <a:cxn ang="0">
                  <a:pos x="57" y="316"/>
                </a:cxn>
                <a:cxn ang="0">
                  <a:pos x="45" y="315"/>
                </a:cxn>
                <a:cxn ang="0">
                  <a:pos x="89" y="228"/>
                </a:cxn>
                <a:cxn ang="0">
                  <a:pos x="91" y="226"/>
                </a:cxn>
                <a:cxn ang="0">
                  <a:pos x="94" y="224"/>
                </a:cxn>
                <a:cxn ang="0">
                  <a:pos x="97" y="224"/>
                </a:cxn>
                <a:cxn ang="0">
                  <a:pos x="99" y="225"/>
                </a:cxn>
                <a:cxn ang="0">
                  <a:pos x="101" y="227"/>
                </a:cxn>
                <a:cxn ang="0">
                  <a:pos x="103" y="230"/>
                </a:cxn>
                <a:cxn ang="0">
                  <a:pos x="103" y="233"/>
                </a:cxn>
                <a:cxn ang="0">
                  <a:pos x="101" y="233"/>
                </a:cxn>
                <a:cxn ang="0">
                  <a:pos x="101" y="230"/>
                </a:cxn>
                <a:cxn ang="0">
                  <a:pos x="100" y="228"/>
                </a:cxn>
                <a:cxn ang="0">
                  <a:pos x="98" y="227"/>
                </a:cxn>
                <a:cxn ang="0">
                  <a:pos x="96" y="226"/>
                </a:cxn>
                <a:cxn ang="0">
                  <a:pos x="94" y="226"/>
                </a:cxn>
                <a:cxn ang="0">
                  <a:pos x="92" y="227"/>
                </a:cxn>
                <a:cxn ang="0">
                  <a:pos x="91" y="229"/>
                </a:cxn>
                <a:cxn ang="0">
                  <a:pos x="46" y="316"/>
                </a:cxn>
                <a:cxn ang="0">
                  <a:pos x="57" y="314"/>
                </a:cxn>
                <a:cxn ang="0">
                  <a:pos x="11" y="229"/>
                </a:cxn>
                <a:cxn ang="0">
                  <a:pos x="10" y="227"/>
                </a:cxn>
                <a:cxn ang="0">
                  <a:pos x="8" y="226"/>
                </a:cxn>
                <a:cxn ang="0">
                  <a:pos x="6" y="226"/>
                </a:cxn>
                <a:cxn ang="0">
                  <a:pos x="4" y="227"/>
                </a:cxn>
                <a:cxn ang="0">
                  <a:pos x="2" y="229"/>
                </a:cxn>
                <a:cxn ang="0">
                  <a:pos x="1" y="231"/>
                </a:cxn>
                <a:cxn ang="0">
                  <a:pos x="1" y="233"/>
                </a:cxn>
                <a:cxn ang="0">
                  <a:pos x="2" y="236"/>
                </a:cxn>
                <a:cxn ang="0">
                  <a:pos x="52" y="333"/>
                </a:cxn>
                <a:cxn ang="0">
                  <a:pos x="100" y="235"/>
                </a:cxn>
                <a:cxn ang="0">
                  <a:pos x="101" y="233"/>
                </a:cxn>
              </a:cxnLst>
              <a:rect l="0" t="0" r="r" b="b"/>
              <a:pathLst>
                <a:path w="103" h="334">
                  <a:moveTo>
                    <a:pt x="57" y="0"/>
                  </a:moveTo>
                  <a:lnTo>
                    <a:pt x="58" y="1"/>
                  </a:lnTo>
                  <a:lnTo>
                    <a:pt x="58" y="319"/>
                  </a:lnTo>
                  <a:lnTo>
                    <a:pt x="57" y="320"/>
                  </a:lnTo>
                  <a:lnTo>
                    <a:pt x="45" y="320"/>
                  </a:lnTo>
                  <a:lnTo>
                    <a:pt x="44" y="319"/>
                  </a:lnTo>
                  <a:lnTo>
                    <a:pt x="44" y="1"/>
                  </a:lnTo>
                  <a:lnTo>
                    <a:pt x="45" y="0"/>
                  </a:lnTo>
                  <a:lnTo>
                    <a:pt x="57" y="0"/>
                  </a:lnTo>
                  <a:close/>
                  <a:moveTo>
                    <a:pt x="45" y="2"/>
                  </a:moveTo>
                  <a:lnTo>
                    <a:pt x="46" y="1"/>
                  </a:lnTo>
                  <a:lnTo>
                    <a:pt x="46" y="319"/>
                  </a:lnTo>
                  <a:lnTo>
                    <a:pt x="45" y="318"/>
                  </a:lnTo>
                  <a:lnTo>
                    <a:pt x="57" y="318"/>
                  </a:lnTo>
                  <a:lnTo>
                    <a:pt x="56" y="319"/>
                  </a:lnTo>
                  <a:lnTo>
                    <a:pt x="56" y="1"/>
                  </a:lnTo>
                  <a:lnTo>
                    <a:pt x="57" y="2"/>
                  </a:lnTo>
                  <a:lnTo>
                    <a:pt x="45" y="2"/>
                  </a:lnTo>
                  <a:close/>
                  <a:moveTo>
                    <a:pt x="102" y="236"/>
                  </a:moveTo>
                  <a:lnTo>
                    <a:pt x="102" y="236"/>
                  </a:lnTo>
                  <a:lnTo>
                    <a:pt x="52" y="334"/>
                  </a:lnTo>
                  <a:lnTo>
                    <a:pt x="50" y="334"/>
                  </a:lnTo>
                  <a:lnTo>
                    <a:pt x="1" y="236"/>
                  </a:lnTo>
                  <a:lnTo>
                    <a:pt x="0" y="236"/>
                  </a:lnTo>
                  <a:lnTo>
                    <a:pt x="0" y="233"/>
                  </a:lnTo>
                  <a:lnTo>
                    <a:pt x="0" y="233"/>
                  </a:lnTo>
                  <a:lnTo>
                    <a:pt x="0" y="230"/>
                  </a:lnTo>
                  <a:lnTo>
                    <a:pt x="0" y="230"/>
                  </a:lnTo>
                  <a:lnTo>
                    <a:pt x="1" y="227"/>
                  </a:lnTo>
                  <a:lnTo>
                    <a:pt x="1" y="227"/>
                  </a:lnTo>
                  <a:lnTo>
                    <a:pt x="3" y="225"/>
                  </a:lnTo>
                  <a:lnTo>
                    <a:pt x="3" y="225"/>
                  </a:lnTo>
                  <a:lnTo>
                    <a:pt x="6" y="224"/>
                  </a:lnTo>
                  <a:lnTo>
                    <a:pt x="6" y="224"/>
                  </a:lnTo>
                  <a:lnTo>
                    <a:pt x="8" y="224"/>
                  </a:lnTo>
                  <a:lnTo>
                    <a:pt x="9" y="224"/>
                  </a:lnTo>
                  <a:lnTo>
                    <a:pt x="11" y="226"/>
                  </a:lnTo>
                  <a:lnTo>
                    <a:pt x="11" y="226"/>
                  </a:lnTo>
                  <a:lnTo>
                    <a:pt x="13" y="228"/>
                  </a:lnTo>
                  <a:lnTo>
                    <a:pt x="13" y="228"/>
                  </a:lnTo>
                  <a:lnTo>
                    <a:pt x="57" y="315"/>
                  </a:lnTo>
                  <a:lnTo>
                    <a:pt x="57" y="316"/>
                  </a:lnTo>
                  <a:lnTo>
                    <a:pt x="46" y="316"/>
                  </a:lnTo>
                  <a:lnTo>
                    <a:pt x="45" y="315"/>
                  </a:lnTo>
                  <a:lnTo>
                    <a:pt x="89" y="228"/>
                  </a:lnTo>
                  <a:lnTo>
                    <a:pt x="89" y="228"/>
                  </a:lnTo>
                  <a:lnTo>
                    <a:pt x="91" y="226"/>
                  </a:lnTo>
                  <a:lnTo>
                    <a:pt x="91" y="226"/>
                  </a:lnTo>
                  <a:lnTo>
                    <a:pt x="94" y="224"/>
                  </a:lnTo>
                  <a:lnTo>
                    <a:pt x="94" y="224"/>
                  </a:lnTo>
                  <a:lnTo>
                    <a:pt x="96" y="224"/>
                  </a:lnTo>
                  <a:lnTo>
                    <a:pt x="97" y="224"/>
                  </a:lnTo>
                  <a:lnTo>
                    <a:pt x="99" y="225"/>
                  </a:lnTo>
                  <a:lnTo>
                    <a:pt x="99" y="225"/>
                  </a:lnTo>
                  <a:lnTo>
                    <a:pt x="101" y="227"/>
                  </a:lnTo>
                  <a:lnTo>
                    <a:pt x="101" y="227"/>
                  </a:lnTo>
                  <a:lnTo>
                    <a:pt x="103" y="230"/>
                  </a:lnTo>
                  <a:lnTo>
                    <a:pt x="103" y="230"/>
                  </a:lnTo>
                  <a:lnTo>
                    <a:pt x="103" y="233"/>
                  </a:lnTo>
                  <a:lnTo>
                    <a:pt x="103" y="233"/>
                  </a:lnTo>
                  <a:lnTo>
                    <a:pt x="102" y="236"/>
                  </a:lnTo>
                  <a:close/>
                  <a:moveTo>
                    <a:pt x="101" y="233"/>
                  </a:moveTo>
                  <a:lnTo>
                    <a:pt x="101" y="233"/>
                  </a:lnTo>
                  <a:lnTo>
                    <a:pt x="101" y="230"/>
                  </a:lnTo>
                  <a:lnTo>
                    <a:pt x="101" y="231"/>
                  </a:lnTo>
                  <a:lnTo>
                    <a:pt x="100" y="228"/>
                  </a:lnTo>
                  <a:lnTo>
                    <a:pt x="100" y="229"/>
                  </a:lnTo>
                  <a:lnTo>
                    <a:pt x="98" y="227"/>
                  </a:lnTo>
                  <a:lnTo>
                    <a:pt x="98" y="227"/>
                  </a:lnTo>
                  <a:lnTo>
                    <a:pt x="96" y="226"/>
                  </a:lnTo>
                  <a:lnTo>
                    <a:pt x="96" y="226"/>
                  </a:lnTo>
                  <a:lnTo>
                    <a:pt x="94" y="226"/>
                  </a:lnTo>
                  <a:lnTo>
                    <a:pt x="94" y="226"/>
                  </a:lnTo>
                  <a:lnTo>
                    <a:pt x="92" y="227"/>
                  </a:lnTo>
                  <a:lnTo>
                    <a:pt x="92" y="227"/>
                  </a:lnTo>
                  <a:lnTo>
                    <a:pt x="91" y="229"/>
                  </a:lnTo>
                  <a:lnTo>
                    <a:pt x="91" y="229"/>
                  </a:lnTo>
                  <a:lnTo>
                    <a:pt x="46" y="316"/>
                  </a:lnTo>
                  <a:lnTo>
                    <a:pt x="46" y="314"/>
                  </a:lnTo>
                  <a:lnTo>
                    <a:pt x="57" y="314"/>
                  </a:lnTo>
                  <a:lnTo>
                    <a:pt x="56" y="316"/>
                  </a:lnTo>
                  <a:lnTo>
                    <a:pt x="11" y="229"/>
                  </a:lnTo>
                  <a:lnTo>
                    <a:pt x="11" y="229"/>
                  </a:lnTo>
                  <a:lnTo>
                    <a:pt x="10" y="227"/>
                  </a:lnTo>
                  <a:lnTo>
                    <a:pt x="10" y="227"/>
                  </a:lnTo>
                  <a:lnTo>
                    <a:pt x="8" y="226"/>
                  </a:lnTo>
                  <a:lnTo>
                    <a:pt x="8" y="226"/>
                  </a:lnTo>
                  <a:lnTo>
                    <a:pt x="6" y="226"/>
                  </a:lnTo>
                  <a:lnTo>
                    <a:pt x="6" y="226"/>
                  </a:lnTo>
                  <a:lnTo>
                    <a:pt x="4" y="227"/>
                  </a:lnTo>
                  <a:lnTo>
                    <a:pt x="4" y="227"/>
                  </a:lnTo>
                  <a:lnTo>
                    <a:pt x="2" y="229"/>
                  </a:lnTo>
                  <a:lnTo>
                    <a:pt x="3" y="228"/>
                  </a:lnTo>
                  <a:lnTo>
                    <a:pt x="1" y="231"/>
                  </a:lnTo>
                  <a:lnTo>
                    <a:pt x="1" y="230"/>
                  </a:lnTo>
                  <a:lnTo>
                    <a:pt x="1" y="233"/>
                  </a:lnTo>
                  <a:lnTo>
                    <a:pt x="1" y="233"/>
                  </a:lnTo>
                  <a:lnTo>
                    <a:pt x="2" y="236"/>
                  </a:lnTo>
                  <a:lnTo>
                    <a:pt x="2" y="235"/>
                  </a:lnTo>
                  <a:lnTo>
                    <a:pt x="52" y="333"/>
                  </a:lnTo>
                  <a:lnTo>
                    <a:pt x="50" y="333"/>
                  </a:lnTo>
                  <a:lnTo>
                    <a:pt x="100" y="235"/>
                  </a:lnTo>
                  <a:lnTo>
                    <a:pt x="100" y="236"/>
                  </a:lnTo>
                  <a:lnTo>
                    <a:pt x="101" y="23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53" name="Freeform 29"/>
            <p:cNvSpPr>
              <a:spLocks noEditPoints="1"/>
            </p:cNvSpPr>
            <p:nvPr/>
          </p:nvSpPr>
          <p:spPr bwMode="auto">
            <a:xfrm>
              <a:off x="2588" y="3402"/>
              <a:ext cx="103" cy="332"/>
            </a:xfrm>
            <a:custGeom>
              <a:avLst/>
              <a:gdLst/>
              <a:ahLst/>
              <a:cxnLst>
                <a:cxn ang="0">
                  <a:pos x="501" y="0"/>
                </a:cxn>
                <a:cxn ang="0">
                  <a:pos x="501" y="2431"/>
                </a:cxn>
                <a:cxn ang="0">
                  <a:pos x="392" y="2431"/>
                </a:cxn>
                <a:cxn ang="0">
                  <a:pos x="392" y="0"/>
                </a:cxn>
                <a:cxn ang="0">
                  <a:pos x="501" y="0"/>
                </a:cxn>
                <a:cxn ang="0">
                  <a:pos x="878" y="1796"/>
                </a:cxn>
                <a:cxn ang="0">
                  <a:pos x="446" y="2540"/>
                </a:cxn>
                <a:cxn ang="0">
                  <a:pos x="15" y="1796"/>
                </a:cxn>
                <a:cxn ang="0">
                  <a:pos x="34" y="1720"/>
                </a:cxn>
                <a:cxn ang="0">
                  <a:pos x="109" y="1740"/>
                </a:cxn>
                <a:cxn ang="0">
                  <a:pos x="494" y="2403"/>
                </a:cxn>
                <a:cxn ang="0">
                  <a:pos x="399" y="2403"/>
                </a:cxn>
                <a:cxn ang="0">
                  <a:pos x="784" y="1740"/>
                </a:cxn>
                <a:cxn ang="0">
                  <a:pos x="859" y="1720"/>
                </a:cxn>
                <a:cxn ang="0">
                  <a:pos x="878" y="1796"/>
                </a:cxn>
              </a:cxnLst>
              <a:rect l="0" t="0" r="r" b="b"/>
              <a:pathLst>
                <a:path w="893" h="2540">
                  <a:moveTo>
                    <a:pt x="501" y="0"/>
                  </a:moveTo>
                  <a:lnTo>
                    <a:pt x="501" y="2431"/>
                  </a:lnTo>
                  <a:lnTo>
                    <a:pt x="392" y="2431"/>
                  </a:lnTo>
                  <a:lnTo>
                    <a:pt x="392" y="0"/>
                  </a:lnTo>
                  <a:lnTo>
                    <a:pt x="501" y="0"/>
                  </a:lnTo>
                  <a:close/>
                  <a:moveTo>
                    <a:pt x="878" y="1796"/>
                  </a:moveTo>
                  <a:lnTo>
                    <a:pt x="446" y="2540"/>
                  </a:lnTo>
                  <a:lnTo>
                    <a:pt x="15" y="1796"/>
                  </a:lnTo>
                  <a:cubicBezTo>
                    <a:pt x="0" y="1770"/>
                    <a:pt x="8" y="1736"/>
                    <a:pt x="34" y="1720"/>
                  </a:cubicBezTo>
                  <a:cubicBezTo>
                    <a:pt x="61" y="1705"/>
                    <a:pt x="94" y="1714"/>
                    <a:pt x="109" y="1740"/>
                  </a:cubicBezTo>
                  <a:lnTo>
                    <a:pt x="494" y="2403"/>
                  </a:lnTo>
                  <a:lnTo>
                    <a:pt x="399" y="2403"/>
                  </a:lnTo>
                  <a:lnTo>
                    <a:pt x="784" y="1740"/>
                  </a:lnTo>
                  <a:cubicBezTo>
                    <a:pt x="798" y="1714"/>
                    <a:pt x="832" y="1705"/>
                    <a:pt x="859" y="1720"/>
                  </a:cubicBezTo>
                  <a:cubicBezTo>
                    <a:pt x="885" y="1736"/>
                    <a:pt x="893" y="1770"/>
                    <a:pt x="878" y="179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54" name="Freeform 30"/>
            <p:cNvSpPr>
              <a:spLocks noEditPoints="1"/>
            </p:cNvSpPr>
            <p:nvPr/>
          </p:nvSpPr>
          <p:spPr bwMode="auto">
            <a:xfrm>
              <a:off x="2588" y="3401"/>
              <a:ext cx="103" cy="334"/>
            </a:xfrm>
            <a:custGeom>
              <a:avLst/>
              <a:gdLst/>
              <a:ahLst/>
              <a:cxnLst>
                <a:cxn ang="0">
                  <a:pos x="58" y="1"/>
                </a:cxn>
                <a:cxn ang="0">
                  <a:pos x="57" y="320"/>
                </a:cxn>
                <a:cxn ang="0">
                  <a:pos x="44" y="319"/>
                </a:cxn>
                <a:cxn ang="0">
                  <a:pos x="45" y="0"/>
                </a:cxn>
                <a:cxn ang="0">
                  <a:pos x="45" y="2"/>
                </a:cxn>
                <a:cxn ang="0">
                  <a:pos x="46" y="319"/>
                </a:cxn>
                <a:cxn ang="0">
                  <a:pos x="57" y="318"/>
                </a:cxn>
                <a:cxn ang="0">
                  <a:pos x="56" y="1"/>
                </a:cxn>
                <a:cxn ang="0">
                  <a:pos x="45" y="2"/>
                </a:cxn>
                <a:cxn ang="0">
                  <a:pos x="102" y="237"/>
                </a:cxn>
                <a:cxn ang="0">
                  <a:pos x="50" y="334"/>
                </a:cxn>
                <a:cxn ang="0">
                  <a:pos x="0" y="237"/>
                </a:cxn>
                <a:cxn ang="0">
                  <a:pos x="0" y="233"/>
                </a:cxn>
                <a:cxn ang="0">
                  <a:pos x="0" y="230"/>
                </a:cxn>
                <a:cxn ang="0">
                  <a:pos x="1" y="228"/>
                </a:cxn>
                <a:cxn ang="0">
                  <a:pos x="3" y="225"/>
                </a:cxn>
                <a:cxn ang="0">
                  <a:pos x="6" y="224"/>
                </a:cxn>
                <a:cxn ang="0">
                  <a:pos x="9" y="225"/>
                </a:cxn>
                <a:cxn ang="0">
                  <a:pos x="11" y="226"/>
                </a:cxn>
                <a:cxn ang="0">
                  <a:pos x="13" y="228"/>
                </a:cxn>
                <a:cxn ang="0">
                  <a:pos x="57" y="317"/>
                </a:cxn>
                <a:cxn ang="0">
                  <a:pos x="45" y="315"/>
                </a:cxn>
                <a:cxn ang="0">
                  <a:pos x="89" y="228"/>
                </a:cxn>
                <a:cxn ang="0">
                  <a:pos x="91" y="226"/>
                </a:cxn>
                <a:cxn ang="0">
                  <a:pos x="94" y="225"/>
                </a:cxn>
                <a:cxn ang="0">
                  <a:pos x="97" y="224"/>
                </a:cxn>
                <a:cxn ang="0">
                  <a:pos x="99" y="226"/>
                </a:cxn>
                <a:cxn ang="0">
                  <a:pos x="101" y="228"/>
                </a:cxn>
                <a:cxn ang="0">
                  <a:pos x="103" y="231"/>
                </a:cxn>
                <a:cxn ang="0">
                  <a:pos x="103" y="234"/>
                </a:cxn>
                <a:cxn ang="0">
                  <a:pos x="101" y="233"/>
                </a:cxn>
                <a:cxn ang="0">
                  <a:pos x="101" y="231"/>
                </a:cxn>
                <a:cxn ang="0">
                  <a:pos x="100" y="229"/>
                </a:cxn>
                <a:cxn ang="0">
                  <a:pos x="98" y="227"/>
                </a:cxn>
                <a:cxn ang="0">
                  <a:pos x="96" y="226"/>
                </a:cxn>
                <a:cxn ang="0">
                  <a:pos x="94" y="227"/>
                </a:cxn>
                <a:cxn ang="0">
                  <a:pos x="92" y="228"/>
                </a:cxn>
                <a:cxn ang="0">
                  <a:pos x="91" y="230"/>
                </a:cxn>
                <a:cxn ang="0">
                  <a:pos x="46" y="316"/>
                </a:cxn>
                <a:cxn ang="0">
                  <a:pos x="57" y="314"/>
                </a:cxn>
                <a:cxn ang="0">
                  <a:pos x="11" y="229"/>
                </a:cxn>
                <a:cxn ang="0">
                  <a:pos x="10" y="228"/>
                </a:cxn>
                <a:cxn ang="0">
                  <a:pos x="8" y="227"/>
                </a:cxn>
                <a:cxn ang="0">
                  <a:pos x="6" y="226"/>
                </a:cxn>
                <a:cxn ang="0">
                  <a:pos x="4" y="227"/>
                </a:cxn>
                <a:cxn ang="0">
                  <a:pos x="2" y="229"/>
                </a:cxn>
                <a:cxn ang="0">
                  <a:pos x="1" y="231"/>
                </a:cxn>
                <a:cxn ang="0">
                  <a:pos x="1" y="234"/>
                </a:cxn>
                <a:cxn ang="0">
                  <a:pos x="2" y="236"/>
                </a:cxn>
                <a:cxn ang="0">
                  <a:pos x="52" y="333"/>
                </a:cxn>
                <a:cxn ang="0">
                  <a:pos x="100" y="236"/>
                </a:cxn>
                <a:cxn ang="0">
                  <a:pos x="101" y="233"/>
                </a:cxn>
              </a:cxnLst>
              <a:rect l="0" t="0" r="r" b="b"/>
              <a:pathLst>
                <a:path w="103" h="334">
                  <a:moveTo>
                    <a:pt x="57" y="0"/>
                  </a:moveTo>
                  <a:lnTo>
                    <a:pt x="58" y="1"/>
                  </a:lnTo>
                  <a:lnTo>
                    <a:pt x="58" y="319"/>
                  </a:lnTo>
                  <a:lnTo>
                    <a:pt x="57" y="320"/>
                  </a:lnTo>
                  <a:lnTo>
                    <a:pt x="45" y="320"/>
                  </a:lnTo>
                  <a:lnTo>
                    <a:pt x="44" y="319"/>
                  </a:lnTo>
                  <a:lnTo>
                    <a:pt x="44" y="1"/>
                  </a:lnTo>
                  <a:lnTo>
                    <a:pt x="45" y="0"/>
                  </a:lnTo>
                  <a:lnTo>
                    <a:pt x="57" y="0"/>
                  </a:lnTo>
                  <a:close/>
                  <a:moveTo>
                    <a:pt x="45" y="2"/>
                  </a:moveTo>
                  <a:lnTo>
                    <a:pt x="46" y="1"/>
                  </a:lnTo>
                  <a:lnTo>
                    <a:pt x="46" y="319"/>
                  </a:lnTo>
                  <a:lnTo>
                    <a:pt x="45" y="318"/>
                  </a:lnTo>
                  <a:lnTo>
                    <a:pt x="57" y="318"/>
                  </a:lnTo>
                  <a:lnTo>
                    <a:pt x="56" y="319"/>
                  </a:lnTo>
                  <a:lnTo>
                    <a:pt x="56" y="1"/>
                  </a:lnTo>
                  <a:lnTo>
                    <a:pt x="57" y="2"/>
                  </a:lnTo>
                  <a:lnTo>
                    <a:pt x="45" y="2"/>
                  </a:lnTo>
                  <a:close/>
                  <a:moveTo>
                    <a:pt x="102" y="237"/>
                  </a:moveTo>
                  <a:lnTo>
                    <a:pt x="102" y="237"/>
                  </a:lnTo>
                  <a:lnTo>
                    <a:pt x="52" y="334"/>
                  </a:lnTo>
                  <a:lnTo>
                    <a:pt x="50" y="334"/>
                  </a:lnTo>
                  <a:lnTo>
                    <a:pt x="1" y="237"/>
                  </a:lnTo>
                  <a:lnTo>
                    <a:pt x="0" y="237"/>
                  </a:lnTo>
                  <a:lnTo>
                    <a:pt x="0" y="234"/>
                  </a:lnTo>
                  <a:lnTo>
                    <a:pt x="0" y="233"/>
                  </a:lnTo>
                  <a:lnTo>
                    <a:pt x="0" y="231"/>
                  </a:lnTo>
                  <a:lnTo>
                    <a:pt x="0" y="230"/>
                  </a:lnTo>
                  <a:lnTo>
                    <a:pt x="1" y="228"/>
                  </a:lnTo>
                  <a:lnTo>
                    <a:pt x="1" y="228"/>
                  </a:lnTo>
                  <a:lnTo>
                    <a:pt x="3" y="226"/>
                  </a:lnTo>
                  <a:lnTo>
                    <a:pt x="3" y="225"/>
                  </a:lnTo>
                  <a:lnTo>
                    <a:pt x="6" y="224"/>
                  </a:lnTo>
                  <a:lnTo>
                    <a:pt x="6" y="224"/>
                  </a:lnTo>
                  <a:lnTo>
                    <a:pt x="8" y="225"/>
                  </a:lnTo>
                  <a:lnTo>
                    <a:pt x="9" y="225"/>
                  </a:lnTo>
                  <a:lnTo>
                    <a:pt x="11" y="226"/>
                  </a:lnTo>
                  <a:lnTo>
                    <a:pt x="11" y="226"/>
                  </a:lnTo>
                  <a:lnTo>
                    <a:pt x="13" y="228"/>
                  </a:lnTo>
                  <a:lnTo>
                    <a:pt x="13" y="228"/>
                  </a:lnTo>
                  <a:lnTo>
                    <a:pt x="57" y="315"/>
                  </a:lnTo>
                  <a:lnTo>
                    <a:pt x="57" y="317"/>
                  </a:lnTo>
                  <a:lnTo>
                    <a:pt x="46" y="317"/>
                  </a:lnTo>
                  <a:lnTo>
                    <a:pt x="45" y="315"/>
                  </a:lnTo>
                  <a:lnTo>
                    <a:pt x="89" y="228"/>
                  </a:lnTo>
                  <a:lnTo>
                    <a:pt x="89" y="228"/>
                  </a:lnTo>
                  <a:lnTo>
                    <a:pt x="91" y="226"/>
                  </a:lnTo>
                  <a:lnTo>
                    <a:pt x="91" y="226"/>
                  </a:lnTo>
                  <a:lnTo>
                    <a:pt x="94" y="225"/>
                  </a:lnTo>
                  <a:lnTo>
                    <a:pt x="94" y="225"/>
                  </a:lnTo>
                  <a:lnTo>
                    <a:pt x="96" y="224"/>
                  </a:lnTo>
                  <a:lnTo>
                    <a:pt x="97" y="224"/>
                  </a:lnTo>
                  <a:lnTo>
                    <a:pt x="99" y="225"/>
                  </a:lnTo>
                  <a:lnTo>
                    <a:pt x="99" y="226"/>
                  </a:lnTo>
                  <a:lnTo>
                    <a:pt x="101" y="228"/>
                  </a:lnTo>
                  <a:lnTo>
                    <a:pt x="101" y="228"/>
                  </a:lnTo>
                  <a:lnTo>
                    <a:pt x="103" y="230"/>
                  </a:lnTo>
                  <a:lnTo>
                    <a:pt x="103" y="231"/>
                  </a:lnTo>
                  <a:lnTo>
                    <a:pt x="103" y="233"/>
                  </a:lnTo>
                  <a:lnTo>
                    <a:pt x="103" y="234"/>
                  </a:lnTo>
                  <a:lnTo>
                    <a:pt x="102" y="237"/>
                  </a:lnTo>
                  <a:close/>
                  <a:moveTo>
                    <a:pt x="101" y="233"/>
                  </a:moveTo>
                  <a:lnTo>
                    <a:pt x="101" y="234"/>
                  </a:lnTo>
                  <a:lnTo>
                    <a:pt x="101" y="231"/>
                  </a:lnTo>
                  <a:lnTo>
                    <a:pt x="101" y="231"/>
                  </a:lnTo>
                  <a:lnTo>
                    <a:pt x="100" y="229"/>
                  </a:lnTo>
                  <a:lnTo>
                    <a:pt x="100" y="229"/>
                  </a:lnTo>
                  <a:lnTo>
                    <a:pt x="98" y="227"/>
                  </a:lnTo>
                  <a:lnTo>
                    <a:pt x="98" y="227"/>
                  </a:lnTo>
                  <a:lnTo>
                    <a:pt x="96" y="226"/>
                  </a:lnTo>
                  <a:lnTo>
                    <a:pt x="96" y="226"/>
                  </a:lnTo>
                  <a:lnTo>
                    <a:pt x="94" y="227"/>
                  </a:lnTo>
                  <a:lnTo>
                    <a:pt x="94" y="227"/>
                  </a:lnTo>
                  <a:lnTo>
                    <a:pt x="92" y="228"/>
                  </a:lnTo>
                  <a:lnTo>
                    <a:pt x="92" y="228"/>
                  </a:lnTo>
                  <a:lnTo>
                    <a:pt x="91" y="230"/>
                  </a:lnTo>
                  <a:lnTo>
                    <a:pt x="91" y="229"/>
                  </a:lnTo>
                  <a:lnTo>
                    <a:pt x="46" y="316"/>
                  </a:lnTo>
                  <a:lnTo>
                    <a:pt x="46" y="314"/>
                  </a:lnTo>
                  <a:lnTo>
                    <a:pt x="57" y="314"/>
                  </a:lnTo>
                  <a:lnTo>
                    <a:pt x="56" y="316"/>
                  </a:lnTo>
                  <a:lnTo>
                    <a:pt x="11" y="229"/>
                  </a:lnTo>
                  <a:lnTo>
                    <a:pt x="11" y="230"/>
                  </a:lnTo>
                  <a:lnTo>
                    <a:pt x="10" y="228"/>
                  </a:lnTo>
                  <a:lnTo>
                    <a:pt x="10" y="228"/>
                  </a:lnTo>
                  <a:lnTo>
                    <a:pt x="8" y="227"/>
                  </a:lnTo>
                  <a:lnTo>
                    <a:pt x="8" y="227"/>
                  </a:lnTo>
                  <a:lnTo>
                    <a:pt x="6" y="226"/>
                  </a:lnTo>
                  <a:lnTo>
                    <a:pt x="6" y="226"/>
                  </a:lnTo>
                  <a:lnTo>
                    <a:pt x="4" y="227"/>
                  </a:lnTo>
                  <a:lnTo>
                    <a:pt x="4" y="227"/>
                  </a:lnTo>
                  <a:lnTo>
                    <a:pt x="2" y="229"/>
                  </a:lnTo>
                  <a:lnTo>
                    <a:pt x="3" y="229"/>
                  </a:lnTo>
                  <a:lnTo>
                    <a:pt x="1" y="231"/>
                  </a:lnTo>
                  <a:lnTo>
                    <a:pt x="1" y="231"/>
                  </a:lnTo>
                  <a:lnTo>
                    <a:pt x="1" y="234"/>
                  </a:lnTo>
                  <a:lnTo>
                    <a:pt x="1" y="233"/>
                  </a:lnTo>
                  <a:lnTo>
                    <a:pt x="2" y="236"/>
                  </a:lnTo>
                  <a:lnTo>
                    <a:pt x="2" y="236"/>
                  </a:lnTo>
                  <a:lnTo>
                    <a:pt x="52" y="333"/>
                  </a:lnTo>
                  <a:lnTo>
                    <a:pt x="50" y="333"/>
                  </a:lnTo>
                  <a:lnTo>
                    <a:pt x="100" y="236"/>
                  </a:lnTo>
                  <a:lnTo>
                    <a:pt x="100" y="236"/>
                  </a:lnTo>
                  <a:lnTo>
                    <a:pt x="101" y="23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55" name="Freeform 31"/>
            <p:cNvSpPr>
              <a:spLocks noEditPoints="1"/>
            </p:cNvSpPr>
            <p:nvPr/>
          </p:nvSpPr>
          <p:spPr bwMode="auto">
            <a:xfrm>
              <a:off x="3108" y="2423"/>
              <a:ext cx="241" cy="273"/>
            </a:xfrm>
            <a:custGeom>
              <a:avLst/>
              <a:gdLst/>
              <a:ahLst/>
              <a:cxnLst>
                <a:cxn ang="0">
                  <a:pos x="2" y="109"/>
                </a:cxn>
                <a:cxn ang="0">
                  <a:pos x="14" y="72"/>
                </a:cxn>
                <a:cxn ang="0">
                  <a:pos x="35" y="40"/>
                </a:cxn>
                <a:cxn ang="0">
                  <a:pos x="63" y="16"/>
                </a:cxn>
                <a:cxn ang="0">
                  <a:pos x="96" y="3"/>
                </a:cxn>
                <a:cxn ang="0">
                  <a:pos x="132" y="0"/>
                </a:cxn>
                <a:cxn ang="0">
                  <a:pos x="167" y="10"/>
                </a:cxn>
                <a:cxn ang="0">
                  <a:pos x="197" y="31"/>
                </a:cxn>
                <a:cxn ang="0">
                  <a:pos x="220" y="60"/>
                </a:cxn>
                <a:cxn ang="0">
                  <a:pos x="235" y="96"/>
                </a:cxn>
                <a:cxn ang="0">
                  <a:pos x="241" y="136"/>
                </a:cxn>
                <a:cxn ang="0">
                  <a:pos x="236" y="177"/>
                </a:cxn>
                <a:cxn ang="0">
                  <a:pos x="220" y="213"/>
                </a:cxn>
                <a:cxn ang="0">
                  <a:pos x="197" y="242"/>
                </a:cxn>
                <a:cxn ang="0">
                  <a:pos x="168" y="262"/>
                </a:cxn>
                <a:cxn ang="0">
                  <a:pos x="133" y="273"/>
                </a:cxn>
                <a:cxn ang="0">
                  <a:pos x="96" y="271"/>
                </a:cxn>
                <a:cxn ang="0">
                  <a:pos x="63" y="257"/>
                </a:cxn>
                <a:cxn ang="0">
                  <a:pos x="35" y="234"/>
                </a:cxn>
                <a:cxn ang="0">
                  <a:pos x="15" y="202"/>
                </a:cxn>
                <a:cxn ang="0">
                  <a:pos x="2" y="165"/>
                </a:cxn>
                <a:cxn ang="0">
                  <a:pos x="13" y="149"/>
                </a:cxn>
                <a:cxn ang="0">
                  <a:pos x="21" y="184"/>
                </a:cxn>
                <a:cxn ang="0">
                  <a:pos x="37" y="214"/>
                </a:cxn>
                <a:cxn ang="0">
                  <a:pos x="60" y="238"/>
                </a:cxn>
                <a:cxn ang="0">
                  <a:pos x="88" y="254"/>
                </a:cxn>
                <a:cxn ang="0">
                  <a:pos x="120" y="259"/>
                </a:cxn>
                <a:cxn ang="0">
                  <a:pos x="152" y="254"/>
                </a:cxn>
                <a:cxn ang="0">
                  <a:pos x="181" y="239"/>
                </a:cxn>
                <a:cxn ang="0">
                  <a:pos x="204" y="215"/>
                </a:cxn>
                <a:cxn ang="0">
                  <a:pos x="220" y="185"/>
                </a:cxn>
                <a:cxn ang="0">
                  <a:pos x="228" y="150"/>
                </a:cxn>
                <a:cxn ang="0">
                  <a:pos x="226" y="112"/>
                </a:cxn>
                <a:cxn ang="0">
                  <a:pos x="216" y="78"/>
                </a:cxn>
                <a:cxn ang="0">
                  <a:pos x="197" y="50"/>
                </a:cxn>
                <a:cxn ang="0">
                  <a:pos x="172" y="29"/>
                </a:cxn>
                <a:cxn ang="0">
                  <a:pos x="143" y="16"/>
                </a:cxn>
                <a:cxn ang="0">
                  <a:pos x="110" y="14"/>
                </a:cxn>
                <a:cxn ang="0">
                  <a:pos x="79" y="23"/>
                </a:cxn>
                <a:cxn ang="0">
                  <a:pos x="52" y="42"/>
                </a:cxn>
                <a:cxn ang="0">
                  <a:pos x="31" y="68"/>
                </a:cxn>
                <a:cxn ang="0">
                  <a:pos x="17" y="100"/>
                </a:cxn>
                <a:cxn ang="0">
                  <a:pos x="12" y="136"/>
                </a:cxn>
              </a:cxnLst>
              <a:rect l="0" t="0" r="r" b="b"/>
              <a:pathLst>
                <a:path w="241" h="273">
                  <a:moveTo>
                    <a:pt x="0" y="137"/>
                  </a:moveTo>
                  <a:lnTo>
                    <a:pt x="0" y="123"/>
                  </a:lnTo>
                  <a:lnTo>
                    <a:pt x="2" y="109"/>
                  </a:lnTo>
                  <a:lnTo>
                    <a:pt x="5" y="96"/>
                  </a:lnTo>
                  <a:lnTo>
                    <a:pt x="9" y="84"/>
                  </a:lnTo>
                  <a:lnTo>
                    <a:pt x="14" y="72"/>
                  </a:lnTo>
                  <a:lnTo>
                    <a:pt x="20" y="60"/>
                  </a:lnTo>
                  <a:lnTo>
                    <a:pt x="27" y="50"/>
                  </a:lnTo>
                  <a:lnTo>
                    <a:pt x="35" y="40"/>
                  </a:lnTo>
                  <a:lnTo>
                    <a:pt x="43" y="31"/>
                  </a:lnTo>
                  <a:lnTo>
                    <a:pt x="53" y="23"/>
                  </a:lnTo>
                  <a:lnTo>
                    <a:pt x="63" y="16"/>
                  </a:lnTo>
                  <a:lnTo>
                    <a:pt x="73" y="11"/>
                  </a:lnTo>
                  <a:lnTo>
                    <a:pt x="84" y="6"/>
                  </a:lnTo>
                  <a:lnTo>
                    <a:pt x="96" y="3"/>
                  </a:lnTo>
                  <a:lnTo>
                    <a:pt x="108" y="0"/>
                  </a:lnTo>
                  <a:lnTo>
                    <a:pt x="120" y="0"/>
                  </a:lnTo>
                  <a:lnTo>
                    <a:pt x="132" y="0"/>
                  </a:lnTo>
                  <a:lnTo>
                    <a:pt x="144" y="2"/>
                  </a:lnTo>
                  <a:lnTo>
                    <a:pt x="156" y="6"/>
                  </a:lnTo>
                  <a:lnTo>
                    <a:pt x="167" y="10"/>
                  </a:lnTo>
                  <a:lnTo>
                    <a:pt x="178" y="16"/>
                  </a:lnTo>
                  <a:lnTo>
                    <a:pt x="188" y="23"/>
                  </a:lnTo>
                  <a:lnTo>
                    <a:pt x="197" y="31"/>
                  </a:lnTo>
                  <a:lnTo>
                    <a:pt x="205" y="40"/>
                  </a:lnTo>
                  <a:lnTo>
                    <a:pt x="213" y="49"/>
                  </a:lnTo>
                  <a:lnTo>
                    <a:pt x="220" y="60"/>
                  </a:lnTo>
                  <a:lnTo>
                    <a:pt x="226" y="71"/>
                  </a:lnTo>
                  <a:lnTo>
                    <a:pt x="231" y="83"/>
                  </a:lnTo>
                  <a:lnTo>
                    <a:pt x="235" y="96"/>
                  </a:lnTo>
                  <a:lnTo>
                    <a:pt x="238" y="109"/>
                  </a:lnTo>
                  <a:lnTo>
                    <a:pt x="240" y="122"/>
                  </a:lnTo>
                  <a:lnTo>
                    <a:pt x="241" y="136"/>
                  </a:lnTo>
                  <a:lnTo>
                    <a:pt x="240" y="150"/>
                  </a:lnTo>
                  <a:lnTo>
                    <a:pt x="238" y="164"/>
                  </a:lnTo>
                  <a:lnTo>
                    <a:pt x="236" y="177"/>
                  </a:lnTo>
                  <a:lnTo>
                    <a:pt x="231" y="190"/>
                  </a:lnTo>
                  <a:lnTo>
                    <a:pt x="227" y="201"/>
                  </a:lnTo>
                  <a:lnTo>
                    <a:pt x="220" y="213"/>
                  </a:lnTo>
                  <a:lnTo>
                    <a:pt x="214" y="223"/>
                  </a:lnTo>
                  <a:lnTo>
                    <a:pt x="206" y="233"/>
                  </a:lnTo>
                  <a:lnTo>
                    <a:pt x="197" y="242"/>
                  </a:lnTo>
                  <a:lnTo>
                    <a:pt x="188" y="250"/>
                  </a:lnTo>
                  <a:lnTo>
                    <a:pt x="178" y="257"/>
                  </a:lnTo>
                  <a:lnTo>
                    <a:pt x="168" y="262"/>
                  </a:lnTo>
                  <a:lnTo>
                    <a:pt x="156" y="267"/>
                  </a:lnTo>
                  <a:lnTo>
                    <a:pt x="145" y="271"/>
                  </a:lnTo>
                  <a:lnTo>
                    <a:pt x="133" y="273"/>
                  </a:lnTo>
                  <a:lnTo>
                    <a:pt x="121" y="273"/>
                  </a:lnTo>
                  <a:lnTo>
                    <a:pt x="108" y="273"/>
                  </a:lnTo>
                  <a:lnTo>
                    <a:pt x="96" y="271"/>
                  </a:lnTo>
                  <a:lnTo>
                    <a:pt x="85" y="267"/>
                  </a:lnTo>
                  <a:lnTo>
                    <a:pt x="74" y="263"/>
                  </a:lnTo>
                  <a:lnTo>
                    <a:pt x="63" y="257"/>
                  </a:lnTo>
                  <a:lnTo>
                    <a:pt x="53" y="250"/>
                  </a:lnTo>
                  <a:lnTo>
                    <a:pt x="44" y="242"/>
                  </a:lnTo>
                  <a:lnTo>
                    <a:pt x="35" y="234"/>
                  </a:lnTo>
                  <a:lnTo>
                    <a:pt x="28" y="224"/>
                  </a:lnTo>
                  <a:lnTo>
                    <a:pt x="21" y="213"/>
                  </a:lnTo>
                  <a:lnTo>
                    <a:pt x="15" y="202"/>
                  </a:lnTo>
                  <a:lnTo>
                    <a:pt x="9" y="190"/>
                  </a:lnTo>
                  <a:lnTo>
                    <a:pt x="5" y="178"/>
                  </a:lnTo>
                  <a:lnTo>
                    <a:pt x="2" y="165"/>
                  </a:lnTo>
                  <a:lnTo>
                    <a:pt x="1" y="151"/>
                  </a:lnTo>
                  <a:lnTo>
                    <a:pt x="0" y="137"/>
                  </a:lnTo>
                  <a:close/>
                  <a:moveTo>
                    <a:pt x="13" y="149"/>
                  </a:moveTo>
                  <a:lnTo>
                    <a:pt x="14" y="161"/>
                  </a:lnTo>
                  <a:lnTo>
                    <a:pt x="17" y="173"/>
                  </a:lnTo>
                  <a:lnTo>
                    <a:pt x="21" y="184"/>
                  </a:lnTo>
                  <a:lnTo>
                    <a:pt x="25" y="195"/>
                  </a:lnTo>
                  <a:lnTo>
                    <a:pt x="31" y="205"/>
                  </a:lnTo>
                  <a:lnTo>
                    <a:pt x="37" y="214"/>
                  </a:lnTo>
                  <a:lnTo>
                    <a:pt x="44" y="223"/>
                  </a:lnTo>
                  <a:lnTo>
                    <a:pt x="51" y="231"/>
                  </a:lnTo>
                  <a:lnTo>
                    <a:pt x="60" y="238"/>
                  </a:lnTo>
                  <a:lnTo>
                    <a:pt x="69" y="244"/>
                  </a:lnTo>
                  <a:lnTo>
                    <a:pt x="78" y="250"/>
                  </a:lnTo>
                  <a:lnTo>
                    <a:pt x="88" y="254"/>
                  </a:lnTo>
                  <a:lnTo>
                    <a:pt x="98" y="257"/>
                  </a:lnTo>
                  <a:lnTo>
                    <a:pt x="109" y="259"/>
                  </a:lnTo>
                  <a:lnTo>
                    <a:pt x="120" y="259"/>
                  </a:lnTo>
                  <a:lnTo>
                    <a:pt x="131" y="259"/>
                  </a:lnTo>
                  <a:lnTo>
                    <a:pt x="142" y="257"/>
                  </a:lnTo>
                  <a:lnTo>
                    <a:pt x="152" y="254"/>
                  </a:lnTo>
                  <a:lnTo>
                    <a:pt x="162" y="250"/>
                  </a:lnTo>
                  <a:lnTo>
                    <a:pt x="172" y="245"/>
                  </a:lnTo>
                  <a:lnTo>
                    <a:pt x="181" y="239"/>
                  </a:lnTo>
                  <a:lnTo>
                    <a:pt x="189" y="232"/>
                  </a:lnTo>
                  <a:lnTo>
                    <a:pt x="197" y="224"/>
                  </a:lnTo>
                  <a:lnTo>
                    <a:pt x="204" y="215"/>
                  </a:lnTo>
                  <a:lnTo>
                    <a:pt x="210" y="206"/>
                  </a:lnTo>
                  <a:lnTo>
                    <a:pt x="215" y="196"/>
                  </a:lnTo>
                  <a:lnTo>
                    <a:pt x="220" y="185"/>
                  </a:lnTo>
                  <a:lnTo>
                    <a:pt x="224" y="173"/>
                  </a:lnTo>
                  <a:lnTo>
                    <a:pt x="226" y="162"/>
                  </a:lnTo>
                  <a:lnTo>
                    <a:pt x="228" y="150"/>
                  </a:lnTo>
                  <a:lnTo>
                    <a:pt x="229" y="137"/>
                  </a:lnTo>
                  <a:lnTo>
                    <a:pt x="228" y="124"/>
                  </a:lnTo>
                  <a:lnTo>
                    <a:pt x="226" y="112"/>
                  </a:lnTo>
                  <a:lnTo>
                    <a:pt x="224" y="100"/>
                  </a:lnTo>
                  <a:lnTo>
                    <a:pt x="220" y="89"/>
                  </a:lnTo>
                  <a:lnTo>
                    <a:pt x="216" y="78"/>
                  </a:lnTo>
                  <a:lnTo>
                    <a:pt x="210" y="68"/>
                  </a:lnTo>
                  <a:lnTo>
                    <a:pt x="204" y="59"/>
                  </a:lnTo>
                  <a:lnTo>
                    <a:pt x="197" y="50"/>
                  </a:lnTo>
                  <a:lnTo>
                    <a:pt x="189" y="42"/>
                  </a:lnTo>
                  <a:lnTo>
                    <a:pt x="181" y="35"/>
                  </a:lnTo>
                  <a:lnTo>
                    <a:pt x="172" y="29"/>
                  </a:lnTo>
                  <a:lnTo>
                    <a:pt x="163" y="23"/>
                  </a:lnTo>
                  <a:lnTo>
                    <a:pt x="153" y="19"/>
                  </a:lnTo>
                  <a:lnTo>
                    <a:pt x="143" y="16"/>
                  </a:lnTo>
                  <a:lnTo>
                    <a:pt x="132" y="14"/>
                  </a:lnTo>
                  <a:lnTo>
                    <a:pt x="121" y="14"/>
                  </a:lnTo>
                  <a:lnTo>
                    <a:pt x="110" y="14"/>
                  </a:lnTo>
                  <a:lnTo>
                    <a:pt x="99" y="16"/>
                  </a:lnTo>
                  <a:lnTo>
                    <a:pt x="89" y="19"/>
                  </a:lnTo>
                  <a:lnTo>
                    <a:pt x="79" y="23"/>
                  </a:lnTo>
                  <a:lnTo>
                    <a:pt x="69" y="28"/>
                  </a:lnTo>
                  <a:lnTo>
                    <a:pt x="60" y="34"/>
                  </a:lnTo>
                  <a:lnTo>
                    <a:pt x="52" y="42"/>
                  </a:lnTo>
                  <a:lnTo>
                    <a:pt x="44" y="49"/>
                  </a:lnTo>
                  <a:lnTo>
                    <a:pt x="37" y="58"/>
                  </a:lnTo>
                  <a:lnTo>
                    <a:pt x="31" y="68"/>
                  </a:lnTo>
                  <a:lnTo>
                    <a:pt x="25" y="78"/>
                  </a:lnTo>
                  <a:lnTo>
                    <a:pt x="21" y="88"/>
                  </a:lnTo>
                  <a:lnTo>
                    <a:pt x="17" y="100"/>
                  </a:lnTo>
                  <a:lnTo>
                    <a:pt x="14" y="112"/>
                  </a:lnTo>
                  <a:lnTo>
                    <a:pt x="13" y="124"/>
                  </a:lnTo>
                  <a:lnTo>
                    <a:pt x="12" y="136"/>
                  </a:lnTo>
                  <a:lnTo>
                    <a:pt x="13" y="149"/>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56" name="Freeform 32"/>
            <p:cNvSpPr>
              <a:spLocks noEditPoints="1"/>
            </p:cNvSpPr>
            <p:nvPr/>
          </p:nvSpPr>
          <p:spPr bwMode="auto">
            <a:xfrm>
              <a:off x="3348" y="2303"/>
              <a:ext cx="103" cy="490"/>
            </a:xfrm>
            <a:custGeom>
              <a:avLst/>
              <a:gdLst/>
              <a:ahLst/>
              <a:cxnLst>
                <a:cxn ang="0">
                  <a:pos x="502" y="109"/>
                </a:cxn>
                <a:cxn ang="0">
                  <a:pos x="502" y="3637"/>
                </a:cxn>
                <a:cxn ang="0">
                  <a:pos x="392" y="3637"/>
                </a:cxn>
                <a:cxn ang="0">
                  <a:pos x="392" y="109"/>
                </a:cxn>
                <a:cxn ang="0">
                  <a:pos x="502" y="109"/>
                </a:cxn>
                <a:cxn ang="0">
                  <a:pos x="15" y="743"/>
                </a:cxn>
                <a:cxn ang="0">
                  <a:pos x="447" y="0"/>
                </a:cxn>
                <a:cxn ang="0">
                  <a:pos x="879" y="743"/>
                </a:cxn>
                <a:cxn ang="0">
                  <a:pos x="859" y="818"/>
                </a:cxn>
                <a:cxn ang="0">
                  <a:pos x="784" y="799"/>
                </a:cxn>
                <a:cxn ang="0">
                  <a:pos x="400" y="137"/>
                </a:cxn>
                <a:cxn ang="0">
                  <a:pos x="494" y="137"/>
                </a:cxn>
                <a:cxn ang="0">
                  <a:pos x="110" y="799"/>
                </a:cxn>
                <a:cxn ang="0">
                  <a:pos x="35" y="818"/>
                </a:cxn>
                <a:cxn ang="0">
                  <a:pos x="15" y="743"/>
                </a:cxn>
                <a:cxn ang="0">
                  <a:pos x="879" y="3003"/>
                </a:cxn>
                <a:cxn ang="0">
                  <a:pos x="447" y="3746"/>
                </a:cxn>
                <a:cxn ang="0">
                  <a:pos x="15" y="3003"/>
                </a:cxn>
                <a:cxn ang="0">
                  <a:pos x="35" y="2928"/>
                </a:cxn>
                <a:cxn ang="0">
                  <a:pos x="110" y="2948"/>
                </a:cxn>
                <a:cxn ang="0">
                  <a:pos x="494" y="3609"/>
                </a:cxn>
                <a:cxn ang="0">
                  <a:pos x="400" y="3609"/>
                </a:cxn>
                <a:cxn ang="0">
                  <a:pos x="784" y="2948"/>
                </a:cxn>
                <a:cxn ang="0">
                  <a:pos x="859" y="2928"/>
                </a:cxn>
                <a:cxn ang="0">
                  <a:pos x="879" y="3003"/>
                </a:cxn>
              </a:cxnLst>
              <a:rect l="0" t="0" r="r" b="b"/>
              <a:pathLst>
                <a:path w="894" h="3746">
                  <a:moveTo>
                    <a:pt x="502" y="109"/>
                  </a:moveTo>
                  <a:lnTo>
                    <a:pt x="502" y="3637"/>
                  </a:lnTo>
                  <a:lnTo>
                    <a:pt x="392" y="3637"/>
                  </a:lnTo>
                  <a:lnTo>
                    <a:pt x="392" y="109"/>
                  </a:lnTo>
                  <a:lnTo>
                    <a:pt x="502" y="109"/>
                  </a:lnTo>
                  <a:close/>
                  <a:moveTo>
                    <a:pt x="15" y="743"/>
                  </a:moveTo>
                  <a:lnTo>
                    <a:pt x="447" y="0"/>
                  </a:lnTo>
                  <a:lnTo>
                    <a:pt x="879" y="743"/>
                  </a:lnTo>
                  <a:cubicBezTo>
                    <a:pt x="894" y="769"/>
                    <a:pt x="886" y="803"/>
                    <a:pt x="859" y="818"/>
                  </a:cubicBezTo>
                  <a:cubicBezTo>
                    <a:pt x="833" y="833"/>
                    <a:pt x="799" y="825"/>
                    <a:pt x="784" y="799"/>
                  </a:cubicBezTo>
                  <a:lnTo>
                    <a:pt x="400" y="137"/>
                  </a:lnTo>
                  <a:lnTo>
                    <a:pt x="494" y="137"/>
                  </a:lnTo>
                  <a:lnTo>
                    <a:pt x="110" y="799"/>
                  </a:lnTo>
                  <a:cubicBezTo>
                    <a:pt x="95" y="825"/>
                    <a:pt x="61" y="833"/>
                    <a:pt x="35" y="818"/>
                  </a:cubicBezTo>
                  <a:cubicBezTo>
                    <a:pt x="9" y="803"/>
                    <a:pt x="0" y="769"/>
                    <a:pt x="15" y="743"/>
                  </a:cubicBezTo>
                  <a:close/>
                  <a:moveTo>
                    <a:pt x="879" y="3003"/>
                  </a:moveTo>
                  <a:lnTo>
                    <a:pt x="447" y="3746"/>
                  </a:lnTo>
                  <a:lnTo>
                    <a:pt x="15" y="3003"/>
                  </a:lnTo>
                  <a:cubicBezTo>
                    <a:pt x="0" y="2977"/>
                    <a:pt x="9" y="2944"/>
                    <a:pt x="35" y="2928"/>
                  </a:cubicBezTo>
                  <a:cubicBezTo>
                    <a:pt x="61" y="2913"/>
                    <a:pt x="95" y="2921"/>
                    <a:pt x="110" y="2948"/>
                  </a:cubicBezTo>
                  <a:lnTo>
                    <a:pt x="494" y="3609"/>
                  </a:lnTo>
                  <a:lnTo>
                    <a:pt x="400" y="3609"/>
                  </a:lnTo>
                  <a:lnTo>
                    <a:pt x="784" y="2948"/>
                  </a:lnTo>
                  <a:cubicBezTo>
                    <a:pt x="799" y="2921"/>
                    <a:pt x="833" y="2913"/>
                    <a:pt x="859" y="2928"/>
                  </a:cubicBezTo>
                  <a:cubicBezTo>
                    <a:pt x="886" y="2944"/>
                    <a:pt x="894" y="2977"/>
                    <a:pt x="879" y="300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57" name="Freeform 33"/>
            <p:cNvSpPr>
              <a:spLocks noEditPoints="1"/>
            </p:cNvSpPr>
            <p:nvPr/>
          </p:nvSpPr>
          <p:spPr bwMode="auto">
            <a:xfrm>
              <a:off x="3348" y="2303"/>
              <a:ext cx="103" cy="491"/>
            </a:xfrm>
            <a:custGeom>
              <a:avLst/>
              <a:gdLst/>
              <a:ahLst/>
              <a:cxnLst>
                <a:cxn ang="0">
                  <a:pos x="59" y="476"/>
                </a:cxn>
                <a:cxn ang="0">
                  <a:pos x="44" y="476"/>
                </a:cxn>
                <a:cxn ang="0">
                  <a:pos x="58" y="14"/>
                </a:cxn>
                <a:cxn ang="0">
                  <a:pos x="46" y="476"/>
                </a:cxn>
                <a:cxn ang="0">
                  <a:pos x="57" y="476"/>
                </a:cxn>
                <a:cxn ang="0">
                  <a:pos x="45" y="16"/>
                </a:cxn>
                <a:cxn ang="0">
                  <a:pos x="51" y="0"/>
                </a:cxn>
                <a:cxn ang="0">
                  <a:pos x="102" y="97"/>
                </a:cxn>
                <a:cxn ang="0">
                  <a:pos x="103" y="103"/>
                </a:cxn>
                <a:cxn ang="0">
                  <a:pos x="102" y="106"/>
                </a:cxn>
                <a:cxn ang="0">
                  <a:pos x="97" y="109"/>
                </a:cxn>
                <a:cxn ang="0">
                  <a:pos x="94" y="109"/>
                </a:cxn>
                <a:cxn ang="0">
                  <a:pos x="90" y="106"/>
                </a:cxn>
                <a:cxn ang="0">
                  <a:pos x="46" y="17"/>
                </a:cxn>
                <a:cxn ang="0">
                  <a:pos x="13" y="105"/>
                </a:cxn>
                <a:cxn ang="0">
                  <a:pos x="11" y="108"/>
                </a:cxn>
                <a:cxn ang="0">
                  <a:pos x="7" y="109"/>
                </a:cxn>
                <a:cxn ang="0">
                  <a:pos x="3" y="108"/>
                </a:cxn>
                <a:cxn ang="0">
                  <a:pos x="0" y="103"/>
                </a:cxn>
                <a:cxn ang="0">
                  <a:pos x="0" y="100"/>
                </a:cxn>
                <a:cxn ang="0">
                  <a:pos x="2" y="100"/>
                </a:cxn>
                <a:cxn ang="0">
                  <a:pos x="3" y="105"/>
                </a:cxn>
                <a:cxn ang="0">
                  <a:pos x="4" y="106"/>
                </a:cxn>
                <a:cxn ang="0">
                  <a:pos x="9" y="107"/>
                </a:cxn>
                <a:cxn ang="0">
                  <a:pos x="10" y="106"/>
                </a:cxn>
                <a:cxn ang="0">
                  <a:pos x="56" y="18"/>
                </a:cxn>
                <a:cxn ang="0">
                  <a:pos x="47" y="18"/>
                </a:cxn>
                <a:cxn ang="0">
                  <a:pos x="93" y="106"/>
                </a:cxn>
                <a:cxn ang="0">
                  <a:pos x="94" y="107"/>
                </a:cxn>
                <a:cxn ang="0">
                  <a:pos x="99" y="106"/>
                </a:cxn>
                <a:cxn ang="0">
                  <a:pos x="100" y="105"/>
                </a:cxn>
                <a:cxn ang="0">
                  <a:pos x="101" y="100"/>
                </a:cxn>
                <a:cxn ang="0">
                  <a:pos x="101" y="98"/>
                </a:cxn>
                <a:cxn ang="0">
                  <a:pos x="2" y="98"/>
                </a:cxn>
                <a:cxn ang="0">
                  <a:pos x="102" y="393"/>
                </a:cxn>
                <a:cxn ang="0">
                  <a:pos x="51" y="491"/>
                </a:cxn>
                <a:cxn ang="0">
                  <a:pos x="0" y="391"/>
                </a:cxn>
                <a:cxn ang="0">
                  <a:pos x="0" y="387"/>
                </a:cxn>
                <a:cxn ang="0">
                  <a:pos x="3" y="382"/>
                </a:cxn>
                <a:cxn ang="0">
                  <a:pos x="7" y="381"/>
                </a:cxn>
                <a:cxn ang="0">
                  <a:pos x="11" y="383"/>
                </a:cxn>
                <a:cxn ang="0">
                  <a:pos x="13" y="385"/>
                </a:cxn>
                <a:cxn ang="0">
                  <a:pos x="46" y="473"/>
                </a:cxn>
                <a:cxn ang="0">
                  <a:pos x="90" y="385"/>
                </a:cxn>
                <a:cxn ang="0">
                  <a:pos x="94" y="381"/>
                </a:cxn>
                <a:cxn ang="0">
                  <a:pos x="97" y="381"/>
                </a:cxn>
                <a:cxn ang="0">
                  <a:pos x="102" y="384"/>
                </a:cxn>
                <a:cxn ang="0">
                  <a:pos x="103" y="388"/>
                </a:cxn>
                <a:cxn ang="0">
                  <a:pos x="102" y="393"/>
                </a:cxn>
                <a:cxn ang="0">
                  <a:pos x="101" y="388"/>
                </a:cxn>
                <a:cxn ang="0">
                  <a:pos x="101" y="386"/>
                </a:cxn>
                <a:cxn ang="0">
                  <a:pos x="96" y="383"/>
                </a:cxn>
                <a:cxn ang="0">
                  <a:pos x="95" y="383"/>
                </a:cxn>
                <a:cxn ang="0">
                  <a:pos x="91" y="387"/>
                </a:cxn>
                <a:cxn ang="0">
                  <a:pos x="46" y="471"/>
                </a:cxn>
                <a:cxn ang="0">
                  <a:pos x="12" y="386"/>
                </a:cxn>
                <a:cxn ang="0">
                  <a:pos x="11" y="385"/>
                </a:cxn>
                <a:cxn ang="0">
                  <a:pos x="6" y="383"/>
                </a:cxn>
                <a:cxn ang="0">
                  <a:pos x="5" y="384"/>
                </a:cxn>
                <a:cxn ang="0">
                  <a:pos x="2" y="388"/>
                </a:cxn>
                <a:cxn ang="0">
                  <a:pos x="2" y="390"/>
                </a:cxn>
                <a:cxn ang="0">
                  <a:pos x="52" y="490"/>
                </a:cxn>
                <a:cxn ang="0">
                  <a:pos x="101" y="393"/>
                </a:cxn>
              </a:cxnLst>
              <a:rect l="0" t="0" r="r" b="b"/>
              <a:pathLst>
                <a:path w="103" h="491">
                  <a:moveTo>
                    <a:pt x="58" y="14"/>
                  </a:moveTo>
                  <a:lnTo>
                    <a:pt x="59" y="15"/>
                  </a:lnTo>
                  <a:lnTo>
                    <a:pt x="59" y="476"/>
                  </a:lnTo>
                  <a:lnTo>
                    <a:pt x="58" y="477"/>
                  </a:lnTo>
                  <a:lnTo>
                    <a:pt x="45" y="477"/>
                  </a:lnTo>
                  <a:lnTo>
                    <a:pt x="44" y="476"/>
                  </a:lnTo>
                  <a:lnTo>
                    <a:pt x="44" y="15"/>
                  </a:lnTo>
                  <a:lnTo>
                    <a:pt x="45" y="14"/>
                  </a:lnTo>
                  <a:lnTo>
                    <a:pt x="58" y="14"/>
                  </a:lnTo>
                  <a:close/>
                  <a:moveTo>
                    <a:pt x="45" y="16"/>
                  </a:moveTo>
                  <a:lnTo>
                    <a:pt x="46" y="15"/>
                  </a:lnTo>
                  <a:lnTo>
                    <a:pt x="46" y="476"/>
                  </a:lnTo>
                  <a:lnTo>
                    <a:pt x="45" y="475"/>
                  </a:lnTo>
                  <a:lnTo>
                    <a:pt x="58" y="475"/>
                  </a:lnTo>
                  <a:lnTo>
                    <a:pt x="57" y="476"/>
                  </a:lnTo>
                  <a:lnTo>
                    <a:pt x="57" y="15"/>
                  </a:lnTo>
                  <a:lnTo>
                    <a:pt x="58" y="16"/>
                  </a:lnTo>
                  <a:lnTo>
                    <a:pt x="45" y="16"/>
                  </a:lnTo>
                  <a:close/>
                  <a:moveTo>
                    <a:pt x="1" y="97"/>
                  </a:moveTo>
                  <a:lnTo>
                    <a:pt x="1" y="97"/>
                  </a:lnTo>
                  <a:lnTo>
                    <a:pt x="51" y="0"/>
                  </a:lnTo>
                  <a:lnTo>
                    <a:pt x="52" y="0"/>
                  </a:lnTo>
                  <a:lnTo>
                    <a:pt x="102" y="97"/>
                  </a:lnTo>
                  <a:lnTo>
                    <a:pt x="102" y="97"/>
                  </a:lnTo>
                  <a:lnTo>
                    <a:pt x="103" y="100"/>
                  </a:lnTo>
                  <a:lnTo>
                    <a:pt x="103" y="100"/>
                  </a:lnTo>
                  <a:lnTo>
                    <a:pt x="103" y="103"/>
                  </a:lnTo>
                  <a:lnTo>
                    <a:pt x="103" y="103"/>
                  </a:lnTo>
                  <a:lnTo>
                    <a:pt x="102" y="106"/>
                  </a:lnTo>
                  <a:lnTo>
                    <a:pt x="102" y="106"/>
                  </a:lnTo>
                  <a:lnTo>
                    <a:pt x="100" y="108"/>
                  </a:lnTo>
                  <a:lnTo>
                    <a:pt x="99" y="108"/>
                  </a:lnTo>
                  <a:lnTo>
                    <a:pt x="97" y="109"/>
                  </a:lnTo>
                  <a:lnTo>
                    <a:pt x="97" y="109"/>
                  </a:lnTo>
                  <a:lnTo>
                    <a:pt x="94" y="109"/>
                  </a:lnTo>
                  <a:lnTo>
                    <a:pt x="94" y="109"/>
                  </a:lnTo>
                  <a:lnTo>
                    <a:pt x="92" y="108"/>
                  </a:lnTo>
                  <a:lnTo>
                    <a:pt x="91" y="108"/>
                  </a:lnTo>
                  <a:lnTo>
                    <a:pt x="90" y="106"/>
                  </a:lnTo>
                  <a:lnTo>
                    <a:pt x="90" y="105"/>
                  </a:lnTo>
                  <a:lnTo>
                    <a:pt x="45" y="19"/>
                  </a:lnTo>
                  <a:lnTo>
                    <a:pt x="46" y="17"/>
                  </a:lnTo>
                  <a:lnTo>
                    <a:pt x="57" y="17"/>
                  </a:lnTo>
                  <a:lnTo>
                    <a:pt x="58" y="19"/>
                  </a:lnTo>
                  <a:lnTo>
                    <a:pt x="13" y="105"/>
                  </a:lnTo>
                  <a:lnTo>
                    <a:pt x="13" y="106"/>
                  </a:lnTo>
                  <a:lnTo>
                    <a:pt x="12" y="108"/>
                  </a:lnTo>
                  <a:lnTo>
                    <a:pt x="11" y="108"/>
                  </a:lnTo>
                  <a:lnTo>
                    <a:pt x="9" y="109"/>
                  </a:lnTo>
                  <a:lnTo>
                    <a:pt x="9" y="109"/>
                  </a:lnTo>
                  <a:lnTo>
                    <a:pt x="7" y="109"/>
                  </a:lnTo>
                  <a:lnTo>
                    <a:pt x="6" y="109"/>
                  </a:lnTo>
                  <a:lnTo>
                    <a:pt x="4" y="108"/>
                  </a:lnTo>
                  <a:lnTo>
                    <a:pt x="3" y="108"/>
                  </a:lnTo>
                  <a:lnTo>
                    <a:pt x="2" y="106"/>
                  </a:lnTo>
                  <a:lnTo>
                    <a:pt x="1" y="106"/>
                  </a:lnTo>
                  <a:lnTo>
                    <a:pt x="0" y="103"/>
                  </a:lnTo>
                  <a:lnTo>
                    <a:pt x="0" y="103"/>
                  </a:lnTo>
                  <a:lnTo>
                    <a:pt x="0" y="100"/>
                  </a:lnTo>
                  <a:lnTo>
                    <a:pt x="0" y="100"/>
                  </a:lnTo>
                  <a:lnTo>
                    <a:pt x="1" y="97"/>
                  </a:lnTo>
                  <a:close/>
                  <a:moveTo>
                    <a:pt x="2" y="101"/>
                  </a:moveTo>
                  <a:lnTo>
                    <a:pt x="2" y="100"/>
                  </a:lnTo>
                  <a:lnTo>
                    <a:pt x="2" y="103"/>
                  </a:lnTo>
                  <a:lnTo>
                    <a:pt x="2" y="103"/>
                  </a:lnTo>
                  <a:lnTo>
                    <a:pt x="3" y="105"/>
                  </a:lnTo>
                  <a:lnTo>
                    <a:pt x="3" y="105"/>
                  </a:lnTo>
                  <a:lnTo>
                    <a:pt x="5" y="106"/>
                  </a:lnTo>
                  <a:lnTo>
                    <a:pt x="4" y="106"/>
                  </a:lnTo>
                  <a:lnTo>
                    <a:pt x="7" y="107"/>
                  </a:lnTo>
                  <a:lnTo>
                    <a:pt x="6" y="107"/>
                  </a:lnTo>
                  <a:lnTo>
                    <a:pt x="9" y="107"/>
                  </a:lnTo>
                  <a:lnTo>
                    <a:pt x="8" y="107"/>
                  </a:lnTo>
                  <a:lnTo>
                    <a:pt x="11" y="106"/>
                  </a:lnTo>
                  <a:lnTo>
                    <a:pt x="10" y="106"/>
                  </a:lnTo>
                  <a:lnTo>
                    <a:pt x="12" y="104"/>
                  </a:lnTo>
                  <a:lnTo>
                    <a:pt x="12" y="104"/>
                  </a:lnTo>
                  <a:lnTo>
                    <a:pt x="56" y="18"/>
                  </a:lnTo>
                  <a:lnTo>
                    <a:pt x="57" y="19"/>
                  </a:lnTo>
                  <a:lnTo>
                    <a:pt x="46" y="19"/>
                  </a:lnTo>
                  <a:lnTo>
                    <a:pt x="47" y="18"/>
                  </a:lnTo>
                  <a:lnTo>
                    <a:pt x="91" y="104"/>
                  </a:lnTo>
                  <a:lnTo>
                    <a:pt x="91" y="104"/>
                  </a:lnTo>
                  <a:lnTo>
                    <a:pt x="93" y="106"/>
                  </a:lnTo>
                  <a:lnTo>
                    <a:pt x="93" y="106"/>
                  </a:lnTo>
                  <a:lnTo>
                    <a:pt x="95" y="107"/>
                  </a:lnTo>
                  <a:lnTo>
                    <a:pt x="94" y="107"/>
                  </a:lnTo>
                  <a:lnTo>
                    <a:pt x="97" y="107"/>
                  </a:lnTo>
                  <a:lnTo>
                    <a:pt x="96" y="107"/>
                  </a:lnTo>
                  <a:lnTo>
                    <a:pt x="99" y="106"/>
                  </a:lnTo>
                  <a:lnTo>
                    <a:pt x="99" y="106"/>
                  </a:lnTo>
                  <a:lnTo>
                    <a:pt x="101" y="105"/>
                  </a:lnTo>
                  <a:lnTo>
                    <a:pt x="100" y="105"/>
                  </a:lnTo>
                  <a:lnTo>
                    <a:pt x="101" y="103"/>
                  </a:lnTo>
                  <a:lnTo>
                    <a:pt x="101" y="103"/>
                  </a:lnTo>
                  <a:lnTo>
                    <a:pt x="101" y="100"/>
                  </a:lnTo>
                  <a:lnTo>
                    <a:pt x="101" y="101"/>
                  </a:lnTo>
                  <a:lnTo>
                    <a:pt x="101" y="98"/>
                  </a:lnTo>
                  <a:lnTo>
                    <a:pt x="101" y="98"/>
                  </a:lnTo>
                  <a:lnTo>
                    <a:pt x="51" y="1"/>
                  </a:lnTo>
                  <a:lnTo>
                    <a:pt x="52" y="1"/>
                  </a:lnTo>
                  <a:lnTo>
                    <a:pt x="2" y="98"/>
                  </a:lnTo>
                  <a:lnTo>
                    <a:pt x="3" y="98"/>
                  </a:lnTo>
                  <a:lnTo>
                    <a:pt x="2" y="101"/>
                  </a:lnTo>
                  <a:close/>
                  <a:moveTo>
                    <a:pt x="102" y="393"/>
                  </a:moveTo>
                  <a:lnTo>
                    <a:pt x="102" y="393"/>
                  </a:lnTo>
                  <a:lnTo>
                    <a:pt x="52" y="491"/>
                  </a:lnTo>
                  <a:lnTo>
                    <a:pt x="51" y="491"/>
                  </a:lnTo>
                  <a:lnTo>
                    <a:pt x="1" y="393"/>
                  </a:lnTo>
                  <a:lnTo>
                    <a:pt x="1" y="393"/>
                  </a:lnTo>
                  <a:lnTo>
                    <a:pt x="0" y="391"/>
                  </a:lnTo>
                  <a:lnTo>
                    <a:pt x="0" y="390"/>
                  </a:lnTo>
                  <a:lnTo>
                    <a:pt x="0" y="388"/>
                  </a:lnTo>
                  <a:lnTo>
                    <a:pt x="0" y="387"/>
                  </a:lnTo>
                  <a:lnTo>
                    <a:pt x="1" y="385"/>
                  </a:lnTo>
                  <a:lnTo>
                    <a:pt x="2" y="384"/>
                  </a:lnTo>
                  <a:lnTo>
                    <a:pt x="3" y="382"/>
                  </a:lnTo>
                  <a:lnTo>
                    <a:pt x="4" y="382"/>
                  </a:lnTo>
                  <a:lnTo>
                    <a:pt x="6" y="381"/>
                  </a:lnTo>
                  <a:lnTo>
                    <a:pt x="7" y="381"/>
                  </a:lnTo>
                  <a:lnTo>
                    <a:pt x="9" y="381"/>
                  </a:lnTo>
                  <a:lnTo>
                    <a:pt x="9" y="381"/>
                  </a:lnTo>
                  <a:lnTo>
                    <a:pt x="11" y="383"/>
                  </a:lnTo>
                  <a:lnTo>
                    <a:pt x="12" y="383"/>
                  </a:lnTo>
                  <a:lnTo>
                    <a:pt x="13" y="385"/>
                  </a:lnTo>
                  <a:lnTo>
                    <a:pt x="13" y="385"/>
                  </a:lnTo>
                  <a:lnTo>
                    <a:pt x="58" y="472"/>
                  </a:lnTo>
                  <a:lnTo>
                    <a:pt x="57" y="473"/>
                  </a:lnTo>
                  <a:lnTo>
                    <a:pt x="46" y="473"/>
                  </a:lnTo>
                  <a:lnTo>
                    <a:pt x="45" y="472"/>
                  </a:lnTo>
                  <a:lnTo>
                    <a:pt x="90" y="385"/>
                  </a:lnTo>
                  <a:lnTo>
                    <a:pt x="90" y="385"/>
                  </a:lnTo>
                  <a:lnTo>
                    <a:pt x="91" y="383"/>
                  </a:lnTo>
                  <a:lnTo>
                    <a:pt x="92" y="383"/>
                  </a:lnTo>
                  <a:lnTo>
                    <a:pt x="94" y="381"/>
                  </a:lnTo>
                  <a:lnTo>
                    <a:pt x="94" y="381"/>
                  </a:lnTo>
                  <a:lnTo>
                    <a:pt x="97" y="381"/>
                  </a:lnTo>
                  <a:lnTo>
                    <a:pt x="97" y="381"/>
                  </a:lnTo>
                  <a:lnTo>
                    <a:pt x="99" y="382"/>
                  </a:lnTo>
                  <a:lnTo>
                    <a:pt x="100" y="382"/>
                  </a:lnTo>
                  <a:lnTo>
                    <a:pt x="102" y="384"/>
                  </a:lnTo>
                  <a:lnTo>
                    <a:pt x="102" y="385"/>
                  </a:lnTo>
                  <a:lnTo>
                    <a:pt x="103" y="387"/>
                  </a:lnTo>
                  <a:lnTo>
                    <a:pt x="103" y="388"/>
                  </a:lnTo>
                  <a:lnTo>
                    <a:pt x="103" y="390"/>
                  </a:lnTo>
                  <a:lnTo>
                    <a:pt x="103" y="391"/>
                  </a:lnTo>
                  <a:lnTo>
                    <a:pt x="102" y="393"/>
                  </a:lnTo>
                  <a:close/>
                  <a:moveTo>
                    <a:pt x="101" y="390"/>
                  </a:moveTo>
                  <a:lnTo>
                    <a:pt x="101" y="390"/>
                  </a:lnTo>
                  <a:lnTo>
                    <a:pt x="101" y="388"/>
                  </a:lnTo>
                  <a:lnTo>
                    <a:pt x="101" y="388"/>
                  </a:lnTo>
                  <a:lnTo>
                    <a:pt x="100" y="386"/>
                  </a:lnTo>
                  <a:lnTo>
                    <a:pt x="101" y="386"/>
                  </a:lnTo>
                  <a:lnTo>
                    <a:pt x="99" y="384"/>
                  </a:lnTo>
                  <a:lnTo>
                    <a:pt x="99" y="384"/>
                  </a:lnTo>
                  <a:lnTo>
                    <a:pt x="96" y="383"/>
                  </a:lnTo>
                  <a:lnTo>
                    <a:pt x="97" y="383"/>
                  </a:lnTo>
                  <a:lnTo>
                    <a:pt x="94" y="383"/>
                  </a:lnTo>
                  <a:lnTo>
                    <a:pt x="95" y="383"/>
                  </a:lnTo>
                  <a:lnTo>
                    <a:pt x="93" y="385"/>
                  </a:lnTo>
                  <a:lnTo>
                    <a:pt x="93" y="384"/>
                  </a:lnTo>
                  <a:lnTo>
                    <a:pt x="91" y="387"/>
                  </a:lnTo>
                  <a:lnTo>
                    <a:pt x="91" y="386"/>
                  </a:lnTo>
                  <a:lnTo>
                    <a:pt x="47" y="473"/>
                  </a:lnTo>
                  <a:lnTo>
                    <a:pt x="46" y="471"/>
                  </a:lnTo>
                  <a:lnTo>
                    <a:pt x="57" y="471"/>
                  </a:lnTo>
                  <a:lnTo>
                    <a:pt x="56" y="473"/>
                  </a:lnTo>
                  <a:lnTo>
                    <a:pt x="12" y="386"/>
                  </a:lnTo>
                  <a:lnTo>
                    <a:pt x="12" y="387"/>
                  </a:lnTo>
                  <a:lnTo>
                    <a:pt x="10" y="384"/>
                  </a:lnTo>
                  <a:lnTo>
                    <a:pt x="11" y="385"/>
                  </a:lnTo>
                  <a:lnTo>
                    <a:pt x="8" y="383"/>
                  </a:lnTo>
                  <a:lnTo>
                    <a:pt x="9" y="383"/>
                  </a:lnTo>
                  <a:lnTo>
                    <a:pt x="6" y="383"/>
                  </a:lnTo>
                  <a:lnTo>
                    <a:pt x="7" y="383"/>
                  </a:lnTo>
                  <a:lnTo>
                    <a:pt x="4" y="384"/>
                  </a:lnTo>
                  <a:lnTo>
                    <a:pt x="5" y="384"/>
                  </a:lnTo>
                  <a:lnTo>
                    <a:pt x="3" y="386"/>
                  </a:lnTo>
                  <a:lnTo>
                    <a:pt x="3" y="386"/>
                  </a:lnTo>
                  <a:lnTo>
                    <a:pt x="2" y="388"/>
                  </a:lnTo>
                  <a:lnTo>
                    <a:pt x="2" y="388"/>
                  </a:lnTo>
                  <a:lnTo>
                    <a:pt x="2" y="390"/>
                  </a:lnTo>
                  <a:lnTo>
                    <a:pt x="2" y="390"/>
                  </a:lnTo>
                  <a:lnTo>
                    <a:pt x="3" y="393"/>
                  </a:lnTo>
                  <a:lnTo>
                    <a:pt x="2" y="392"/>
                  </a:lnTo>
                  <a:lnTo>
                    <a:pt x="52" y="490"/>
                  </a:lnTo>
                  <a:lnTo>
                    <a:pt x="51" y="490"/>
                  </a:lnTo>
                  <a:lnTo>
                    <a:pt x="101" y="392"/>
                  </a:lnTo>
                  <a:lnTo>
                    <a:pt x="101" y="393"/>
                  </a:lnTo>
                  <a:lnTo>
                    <a:pt x="101" y="39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58" name="Freeform 34"/>
            <p:cNvSpPr>
              <a:spLocks noEditPoints="1"/>
            </p:cNvSpPr>
            <p:nvPr/>
          </p:nvSpPr>
          <p:spPr bwMode="auto">
            <a:xfrm>
              <a:off x="3400" y="2490"/>
              <a:ext cx="291" cy="117"/>
            </a:xfrm>
            <a:custGeom>
              <a:avLst/>
              <a:gdLst/>
              <a:ahLst/>
              <a:cxnLst>
                <a:cxn ang="0">
                  <a:pos x="0" y="395"/>
                </a:cxn>
                <a:cxn ang="0">
                  <a:pos x="2418" y="395"/>
                </a:cxn>
                <a:cxn ang="0">
                  <a:pos x="2418" y="506"/>
                </a:cxn>
                <a:cxn ang="0">
                  <a:pos x="0" y="506"/>
                </a:cxn>
                <a:cxn ang="0">
                  <a:pos x="0" y="395"/>
                </a:cxn>
                <a:cxn ang="0">
                  <a:pos x="1787" y="15"/>
                </a:cxn>
                <a:cxn ang="0">
                  <a:pos x="2527" y="450"/>
                </a:cxn>
                <a:cxn ang="0">
                  <a:pos x="1787" y="886"/>
                </a:cxn>
                <a:cxn ang="0">
                  <a:pos x="1711" y="866"/>
                </a:cxn>
                <a:cxn ang="0">
                  <a:pos x="1731" y="789"/>
                </a:cxn>
                <a:cxn ang="0">
                  <a:pos x="2390" y="403"/>
                </a:cxn>
                <a:cxn ang="0">
                  <a:pos x="2390" y="498"/>
                </a:cxn>
                <a:cxn ang="0">
                  <a:pos x="1731" y="112"/>
                </a:cxn>
                <a:cxn ang="0">
                  <a:pos x="1711" y="35"/>
                </a:cxn>
                <a:cxn ang="0">
                  <a:pos x="1787" y="15"/>
                </a:cxn>
              </a:cxnLst>
              <a:rect l="0" t="0" r="r" b="b"/>
              <a:pathLst>
                <a:path w="2527" h="900">
                  <a:moveTo>
                    <a:pt x="0" y="395"/>
                  </a:moveTo>
                  <a:lnTo>
                    <a:pt x="2418" y="395"/>
                  </a:lnTo>
                  <a:lnTo>
                    <a:pt x="2418" y="506"/>
                  </a:lnTo>
                  <a:lnTo>
                    <a:pt x="0" y="506"/>
                  </a:lnTo>
                  <a:lnTo>
                    <a:pt x="0" y="395"/>
                  </a:lnTo>
                  <a:close/>
                  <a:moveTo>
                    <a:pt x="1787" y="15"/>
                  </a:moveTo>
                  <a:lnTo>
                    <a:pt x="2527" y="450"/>
                  </a:lnTo>
                  <a:lnTo>
                    <a:pt x="1787" y="886"/>
                  </a:lnTo>
                  <a:cubicBezTo>
                    <a:pt x="1760" y="900"/>
                    <a:pt x="1727" y="891"/>
                    <a:pt x="1711" y="866"/>
                  </a:cubicBezTo>
                  <a:cubicBezTo>
                    <a:pt x="1696" y="839"/>
                    <a:pt x="1704" y="804"/>
                    <a:pt x="1731" y="789"/>
                  </a:cubicBezTo>
                  <a:lnTo>
                    <a:pt x="2390" y="403"/>
                  </a:lnTo>
                  <a:lnTo>
                    <a:pt x="2390" y="498"/>
                  </a:lnTo>
                  <a:lnTo>
                    <a:pt x="1731" y="112"/>
                  </a:lnTo>
                  <a:cubicBezTo>
                    <a:pt x="1704" y="97"/>
                    <a:pt x="1696" y="62"/>
                    <a:pt x="1711" y="35"/>
                  </a:cubicBezTo>
                  <a:cubicBezTo>
                    <a:pt x="1727" y="9"/>
                    <a:pt x="1760" y="0"/>
                    <a:pt x="1787" y="1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59" name="Freeform 35"/>
            <p:cNvSpPr>
              <a:spLocks noEditPoints="1"/>
            </p:cNvSpPr>
            <p:nvPr/>
          </p:nvSpPr>
          <p:spPr bwMode="auto">
            <a:xfrm>
              <a:off x="3399" y="2490"/>
              <a:ext cx="293" cy="117"/>
            </a:xfrm>
            <a:custGeom>
              <a:avLst/>
              <a:gdLst/>
              <a:ahLst/>
              <a:cxnLst>
                <a:cxn ang="0">
                  <a:pos x="1" y="50"/>
                </a:cxn>
                <a:cxn ang="0">
                  <a:pos x="281" y="51"/>
                </a:cxn>
                <a:cxn ang="0">
                  <a:pos x="280" y="67"/>
                </a:cxn>
                <a:cxn ang="0">
                  <a:pos x="0" y="66"/>
                </a:cxn>
                <a:cxn ang="0">
                  <a:pos x="1" y="66"/>
                </a:cxn>
                <a:cxn ang="0">
                  <a:pos x="280" y="65"/>
                </a:cxn>
                <a:cxn ang="0">
                  <a:pos x="279" y="51"/>
                </a:cxn>
                <a:cxn ang="0">
                  <a:pos x="1" y="52"/>
                </a:cxn>
                <a:cxn ang="0">
                  <a:pos x="1" y="66"/>
                </a:cxn>
                <a:cxn ang="0">
                  <a:pos x="207" y="1"/>
                </a:cxn>
                <a:cxn ang="0">
                  <a:pos x="293" y="59"/>
                </a:cxn>
                <a:cxn ang="0">
                  <a:pos x="207" y="117"/>
                </a:cxn>
                <a:cxn ang="0">
                  <a:pos x="204" y="117"/>
                </a:cxn>
                <a:cxn ang="0">
                  <a:pos x="202" y="117"/>
                </a:cxn>
                <a:cxn ang="0">
                  <a:pos x="199" y="116"/>
                </a:cxn>
                <a:cxn ang="0">
                  <a:pos x="197" y="113"/>
                </a:cxn>
                <a:cxn ang="0">
                  <a:pos x="196" y="110"/>
                </a:cxn>
                <a:cxn ang="0">
                  <a:pos x="197" y="107"/>
                </a:cxn>
                <a:cxn ang="0">
                  <a:pos x="198" y="104"/>
                </a:cxn>
                <a:cxn ang="0">
                  <a:pos x="200" y="102"/>
                </a:cxn>
                <a:cxn ang="0">
                  <a:pos x="277" y="52"/>
                </a:cxn>
                <a:cxn ang="0">
                  <a:pos x="276" y="66"/>
                </a:cxn>
                <a:cxn ang="0">
                  <a:pos x="200" y="15"/>
                </a:cxn>
                <a:cxn ang="0">
                  <a:pos x="198" y="13"/>
                </a:cxn>
                <a:cxn ang="0">
                  <a:pos x="197" y="10"/>
                </a:cxn>
                <a:cxn ang="0">
                  <a:pos x="197" y="7"/>
                </a:cxn>
                <a:cxn ang="0">
                  <a:pos x="198" y="4"/>
                </a:cxn>
                <a:cxn ang="0">
                  <a:pos x="200" y="1"/>
                </a:cxn>
                <a:cxn ang="0">
                  <a:pos x="202" y="0"/>
                </a:cxn>
                <a:cxn ang="0">
                  <a:pos x="205" y="0"/>
                </a:cxn>
                <a:cxn ang="0">
                  <a:pos x="204" y="2"/>
                </a:cxn>
                <a:cxn ang="0">
                  <a:pos x="202" y="2"/>
                </a:cxn>
                <a:cxn ang="0">
                  <a:pos x="200" y="3"/>
                </a:cxn>
                <a:cxn ang="0">
                  <a:pos x="199" y="5"/>
                </a:cxn>
                <a:cxn ang="0">
                  <a:pos x="198" y="7"/>
                </a:cxn>
                <a:cxn ang="0">
                  <a:pos x="198" y="10"/>
                </a:cxn>
                <a:cxn ang="0">
                  <a:pos x="199" y="12"/>
                </a:cxn>
                <a:cxn ang="0">
                  <a:pos x="201" y="14"/>
                </a:cxn>
                <a:cxn ang="0">
                  <a:pos x="277" y="64"/>
                </a:cxn>
                <a:cxn ang="0">
                  <a:pos x="276" y="52"/>
                </a:cxn>
                <a:cxn ang="0">
                  <a:pos x="201" y="104"/>
                </a:cxn>
                <a:cxn ang="0">
                  <a:pos x="199" y="106"/>
                </a:cxn>
                <a:cxn ang="0">
                  <a:pos x="198" y="108"/>
                </a:cxn>
                <a:cxn ang="0">
                  <a:pos x="198" y="110"/>
                </a:cxn>
                <a:cxn ang="0">
                  <a:pos x="199" y="113"/>
                </a:cxn>
                <a:cxn ang="0">
                  <a:pos x="201" y="114"/>
                </a:cxn>
                <a:cxn ang="0">
                  <a:pos x="203" y="115"/>
                </a:cxn>
                <a:cxn ang="0">
                  <a:pos x="205" y="115"/>
                </a:cxn>
                <a:cxn ang="0">
                  <a:pos x="207" y="115"/>
                </a:cxn>
                <a:cxn ang="0">
                  <a:pos x="292" y="58"/>
                </a:cxn>
                <a:cxn ang="0">
                  <a:pos x="206" y="3"/>
                </a:cxn>
                <a:cxn ang="0">
                  <a:pos x="204" y="2"/>
                </a:cxn>
              </a:cxnLst>
              <a:rect l="0" t="0" r="r" b="b"/>
              <a:pathLst>
                <a:path w="293" h="117">
                  <a:moveTo>
                    <a:pt x="0" y="51"/>
                  </a:moveTo>
                  <a:lnTo>
                    <a:pt x="1" y="50"/>
                  </a:lnTo>
                  <a:lnTo>
                    <a:pt x="280" y="50"/>
                  </a:lnTo>
                  <a:lnTo>
                    <a:pt x="281" y="51"/>
                  </a:lnTo>
                  <a:lnTo>
                    <a:pt x="281" y="66"/>
                  </a:lnTo>
                  <a:lnTo>
                    <a:pt x="280" y="67"/>
                  </a:lnTo>
                  <a:lnTo>
                    <a:pt x="1" y="67"/>
                  </a:lnTo>
                  <a:lnTo>
                    <a:pt x="0" y="66"/>
                  </a:lnTo>
                  <a:lnTo>
                    <a:pt x="0" y="51"/>
                  </a:lnTo>
                  <a:close/>
                  <a:moveTo>
                    <a:pt x="1" y="66"/>
                  </a:moveTo>
                  <a:lnTo>
                    <a:pt x="1" y="65"/>
                  </a:lnTo>
                  <a:lnTo>
                    <a:pt x="280" y="65"/>
                  </a:lnTo>
                  <a:lnTo>
                    <a:pt x="279" y="66"/>
                  </a:lnTo>
                  <a:lnTo>
                    <a:pt x="279" y="51"/>
                  </a:lnTo>
                  <a:lnTo>
                    <a:pt x="280" y="52"/>
                  </a:lnTo>
                  <a:lnTo>
                    <a:pt x="1" y="52"/>
                  </a:lnTo>
                  <a:lnTo>
                    <a:pt x="1" y="51"/>
                  </a:lnTo>
                  <a:lnTo>
                    <a:pt x="1" y="66"/>
                  </a:lnTo>
                  <a:close/>
                  <a:moveTo>
                    <a:pt x="207" y="1"/>
                  </a:moveTo>
                  <a:lnTo>
                    <a:pt x="207" y="1"/>
                  </a:lnTo>
                  <a:lnTo>
                    <a:pt x="293" y="58"/>
                  </a:lnTo>
                  <a:lnTo>
                    <a:pt x="293" y="59"/>
                  </a:lnTo>
                  <a:lnTo>
                    <a:pt x="207" y="117"/>
                  </a:lnTo>
                  <a:lnTo>
                    <a:pt x="207" y="117"/>
                  </a:lnTo>
                  <a:lnTo>
                    <a:pt x="205" y="117"/>
                  </a:lnTo>
                  <a:lnTo>
                    <a:pt x="204" y="117"/>
                  </a:lnTo>
                  <a:lnTo>
                    <a:pt x="202" y="117"/>
                  </a:lnTo>
                  <a:lnTo>
                    <a:pt x="202" y="117"/>
                  </a:lnTo>
                  <a:lnTo>
                    <a:pt x="200" y="116"/>
                  </a:lnTo>
                  <a:lnTo>
                    <a:pt x="199" y="116"/>
                  </a:lnTo>
                  <a:lnTo>
                    <a:pt x="198" y="114"/>
                  </a:lnTo>
                  <a:lnTo>
                    <a:pt x="197" y="113"/>
                  </a:lnTo>
                  <a:lnTo>
                    <a:pt x="197" y="111"/>
                  </a:lnTo>
                  <a:lnTo>
                    <a:pt x="196" y="110"/>
                  </a:lnTo>
                  <a:lnTo>
                    <a:pt x="197" y="107"/>
                  </a:lnTo>
                  <a:lnTo>
                    <a:pt x="197" y="107"/>
                  </a:lnTo>
                  <a:lnTo>
                    <a:pt x="198" y="104"/>
                  </a:lnTo>
                  <a:lnTo>
                    <a:pt x="198" y="104"/>
                  </a:lnTo>
                  <a:lnTo>
                    <a:pt x="200" y="102"/>
                  </a:lnTo>
                  <a:lnTo>
                    <a:pt x="200" y="102"/>
                  </a:lnTo>
                  <a:lnTo>
                    <a:pt x="276" y="52"/>
                  </a:lnTo>
                  <a:lnTo>
                    <a:pt x="277" y="52"/>
                  </a:lnTo>
                  <a:lnTo>
                    <a:pt x="277" y="65"/>
                  </a:lnTo>
                  <a:lnTo>
                    <a:pt x="276" y="66"/>
                  </a:lnTo>
                  <a:lnTo>
                    <a:pt x="200" y="15"/>
                  </a:lnTo>
                  <a:lnTo>
                    <a:pt x="200" y="15"/>
                  </a:lnTo>
                  <a:lnTo>
                    <a:pt x="198" y="13"/>
                  </a:lnTo>
                  <a:lnTo>
                    <a:pt x="198" y="13"/>
                  </a:lnTo>
                  <a:lnTo>
                    <a:pt x="197" y="10"/>
                  </a:lnTo>
                  <a:lnTo>
                    <a:pt x="197" y="10"/>
                  </a:lnTo>
                  <a:lnTo>
                    <a:pt x="196" y="7"/>
                  </a:lnTo>
                  <a:lnTo>
                    <a:pt x="197" y="7"/>
                  </a:lnTo>
                  <a:lnTo>
                    <a:pt x="197" y="4"/>
                  </a:lnTo>
                  <a:lnTo>
                    <a:pt x="198" y="4"/>
                  </a:lnTo>
                  <a:lnTo>
                    <a:pt x="199" y="2"/>
                  </a:lnTo>
                  <a:lnTo>
                    <a:pt x="200" y="1"/>
                  </a:lnTo>
                  <a:lnTo>
                    <a:pt x="202" y="0"/>
                  </a:lnTo>
                  <a:lnTo>
                    <a:pt x="202" y="0"/>
                  </a:lnTo>
                  <a:lnTo>
                    <a:pt x="204" y="0"/>
                  </a:lnTo>
                  <a:lnTo>
                    <a:pt x="205" y="0"/>
                  </a:lnTo>
                  <a:lnTo>
                    <a:pt x="207" y="1"/>
                  </a:lnTo>
                  <a:close/>
                  <a:moveTo>
                    <a:pt x="204" y="2"/>
                  </a:moveTo>
                  <a:lnTo>
                    <a:pt x="205" y="2"/>
                  </a:lnTo>
                  <a:lnTo>
                    <a:pt x="202" y="2"/>
                  </a:lnTo>
                  <a:lnTo>
                    <a:pt x="203" y="2"/>
                  </a:lnTo>
                  <a:lnTo>
                    <a:pt x="200" y="3"/>
                  </a:lnTo>
                  <a:lnTo>
                    <a:pt x="201" y="3"/>
                  </a:lnTo>
                  <a:lnTo>
                    <a:pt x="199" y="5"/>
                  </a:lnTo>
                  <a:lnTo>
                    <a:pt x="199" y="5"/>
                  </a:lnTo>
                  <a:lnTo>
                    <a:pt x="198" y="7"/>
                  </a:lnTo>
                  <a:lnTo>
                    <a:pt x="198" y="7"/>
                  </a:lnTo>
                  <a:lnTo>
                    <a:pt x="198" y="10"/>
                  </a:lnTo>
                  <a:lnTo>
                    <a:pt x="198" y="10"/>
                  </a:lnTo>
                  <a:lnTo>
                    <a:pt x="199" y="12"/>
                  </a:lnTo>
                  <a:lnTo>
                    <a:pt x="199" y="12"/>
                  </a:lnTo>
                  <a:lnTo>
                    <a:pt x="201" y="14"/>
                  </a:lnTo>
                  <a:lnTo>
                    <a:pt x="201" y="14"/>
                  </a:lnTo>
                  <a:lnTo>
                    <a:pt x="277" y="64"/>
                  </a:lnTo>
                  <a:lnTo>
                    <a:pt x="276" y="65"/>
                  </a:lnTo>
                  <a:lnTo>
                    <a:pt x="276" y="52"/>
                  </a:lnTo>
                  <a:lnTo>
                    <a:pt x="277" y="53"/>
                  </a:lnTo>
                  <a:lnTo>
                    <a:pt x="201" y="104"/>
                  </a:lnTo>
                  <a:lnTo>
                    <a:pt x="201" y="104"/>
                  </a:lnTo>
                  <a:lnTo>
                    <a:pt x="199" y="106"/>
                  </a:lnTo>
                  <a:lnTo>
                    <a:pt x="199" y="105"/>
                  </a:lnTo>
                  <a:lnTo>
                    <a:pt x="198" y="108"/>
                  </a:lnTo>
                  <a:lnTo>
                    <a:pt x="198" y="107"/>
                  </a:lnTo>
                  <a:lnTo>
                    <a:pt x="198" y="110"/>
                  </a:lnTo>
                  <a:lnTo>
                    <a:pt x="198" y="110"/>
                  </a:lnTo>
                  <a:lnTo>
                    <a:pt x="199" y="113"/>
                  </a:lnTo>
                  <a:lnTo>
                    <a:pt x="199" y="112"/>
                  </a:lnTo>
                  <a:lnTo>
                    <a:pt x="201" y="114"/>
                  </a:lnTo>
                  <a:lnTo>
                    <a:pt x="200" y="114"/>
                  </a:lnTo>
                  <a:lnTo>
                    <a:pt x="203" y="115"/>
                  </a:lnTo>
                  <a:lnTo>
                    <a:pt x="202" y="115"/>
                  </a:lnTo>
                  <a:lnTo>
                    <a:pt x="205" y="115"/>
                  </a:lnTo>
                  <a:lnTo>
                    <a:pt x="204" y="115"/>
                  </a:lnTo>
                  <a:lnTo>
                    <a:pt x="207" y="115"/>
                  </a:lnTo>
                  <a:lnTo>
                    <a:pt x="206" y="115"/>
                  </a:lnTo>
                  <a:lnTo>
                    <a:pt x="292" y="58"/>
                  </a:lnTo>
                  <a:lnTo>
                    <a:pt x="292" y="59"/>
                  </a:lnTo>
                  <a:lnTo>
                    <a:pt x="206" y="3"/>
                  </a:lnTo>
                  <a:lnTo>
                    <a:pt x="207" y="3"/>
                  </a:lnTo>
                  <a:lnTo>
                    <a:pt x="204" y="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60" name="Freeform 36"/>
            <p:cNvSpPr>
              <a:spLocks noEditPoints="1"/>
            </p:cNvSpPr>
            <p:nvPr/>
          </p:nvSpPr>
          <p:spPr bwMode="auto">
            <a:xfrm>
              <a:off x="3894" y="2500"/>
              <a:ext cx="292" cy="118"/>
            </a:xfrm>
            <a:custGeom>
              <a:avLst/>
              <a:gdLst/>
              <a:ahLst/>
              <a:cxnLst>
                <a:cxn ang="0">
                  <a:pos x="0" y="395"/>
                </a:cxn>
                <a:cxn ang="0">
                  <a:pos x="2418" y="395"/>
                </a:cxn>
                <a:cxn ang="0">
                  <a:pos x="2418" y="506"/>
                </a:cxn>
                <a:cxn ang="0">
                  <a:pos x="0" y="506"/>
                </a:cxn>
                <a:cxn ang="0">
                  <a:pos x="0" y="395"/>
                </a:cxn>
                <a:cxn ang="0">
                  <a:pos x="1787" y="15"/>
                </a:cxn>
                <a:cxn ang="0">
                  <a:pos x="2527" y="450"/>
                </a:cxn>
                <a:cxn ang="0">
                  <a:pos x="1787" y="886"/>
                </a:cxn>
                <a:cxn ang="0">
                  <a:pos x="1711" y="866"/>
                </a:cxn>
                <a:cxn ang="0">
                  <a:pos x="1731" y="789"/>
                </a:cxn>
                <a:cxn ang="0">
                  <a:pos x="2390" y="403"/>
                </a:cxn>
                <a:cxn ang="0">
                  <a:pos x="2390" y="498"/>
                </a:cxn>
                <a:cxn ang="0">
                  <a:pos x="1731" y="112"/>
                </a:cxn>
                <a:cxn ang="0">
                  <a:pos x="1711" y="35"/>
                </a:cxn>
                <a:cxn ang="0">
                  <a:pos x="1787" y="15"/>
                </a:cxn>
              </a:cxnLst>
              <a:rect l="0" t="0" r="r" b="b"/>
              <a:pathLst>
                <a:path w="2527" h="900">
                  <a:moveTo>
                    <a:pt x="0" y="395"/>
                  </a:moveTo>
                  <a:lnTo>
                    <a:pt x="2418" y="395"/>
                  </a:lnTo>
                  <a:lnTo>
                    <a:pt x="2418" y="506"/>
                  </a:lnTo>
                  <a:lnTo>
                    <a:pt x="0" y="506"/>
                  </a:lnTo>
                  <a:lnTo>
                    <a:pt x="0" y="395"/>
                  </a:lnTo>
                  <a:close/>
                  <a:moveTo>
                    <a:pt x="1787" y="15"/>
                  </a:moveTo>
                  <a:lnTo>
                    <a:pt x="2527" y="450"/>
                  </a:lnTo>
                  <a:lnTo>
                    <a:pt x="1787" y="886"/>
                  </a:lnTo>
                  <a:cubicBezTo>
                    <a:pt x="1760" y="900"/>
                    <a:pt x="1727" y="891"/>
                    <a:pt x="1711" y="866"/>
                  </a:cubicBezTo>
                  <a:cubicBezTo>
                    <a:pt x="1696" y="839"/>
                    <a:pt x="1704" y="804"/>
                    <a:pt x="1731" y="789"/>
                  </a:cubicBezTo>
                  <a:lnTo>
                    <a:pt x="2390" y="403"/>
                  </a:lnTo>
                  <a:lnTo>
                    <a:pt x="2390" y="498"/>
                  </a:lnTo>
                  <a:lnTo>
                    <a:pt x="1731" y="112"/>
                  </a:lnTo>
                  <a:cubicBezTo>
                    <a:pt x="1704" y="97"/>
                    <a:pt x="1696" y="62"/>
                    <a:pt x="1711" y="35"/>
                  </a:cubicBezTo>
                  <a:cubicBezTo>
                    <a:pt x="1727" y="9"/>
                    <a:pt x="1760" y="0"/>
                    <a:pt x="1787" y="1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61" name="Freeform 37"/>
            <p:cNvSpPr>
              <a:spLocks noEditPoints="1"/>
            </p:cNvSpPr>
            <p:nvPr/>
          </p:nvSpPr>
          <p:spPr bwMode="auto">
            <a:xfrm>
              <a:off x="3893" y="2500"/>
              <a:ext cx="293" cy="118"/>
            </a:xfrm>
            <a:custGeom>
              <a:avLst/>
              <a:gdLst/>
              <a:ahLst/>
              <a:cxnLst>
                <a:cxn ang="0">
                  <a:pos x="1" y="51"/>
                </a:cxn>
                <a:cxn ang="0">
                  <a:pos x="281" y="52"/>
                </a:cxn>
                <a:cxn ang="0">
                  <a:pos x="280" y="67"/>
                </a:cxn>
                <a:cxn ang="0">
                  <a:pos x="0" y="66"/>
                </a:cxn>
                <a:cxn ang="0">
                  <a:pos x="2" y="66"/>
                </a:cxn>
                <a:cxn ang="0">
                  <a:pos x="280" y="65"/>
                </a:cxn>
                <a:cxn ang="0">
                  <a:pos x="279" y="52"/>
                </a:cxn>
                <a:cxn ang="0">
                  <a:pos x="1" y="53"/>
                </a:cxn>
                <a:cxn ang="0">
                  <a:pos x="2" y="66"/>
                </a:cxn>
                <a:cxn ang="0">
                  <a:pos x="208" y="1"/>
                </a:cxn>
                <a:cxn ang="0">
                  <a:pos x="293" y="60"/>
                </a:cxn>
                <a:cxn ang="0">
                  <a:pos x="207" y="117"/>
                </a:cxn>
                <a:cxn ang="0">
                  <a:pos x="205" y="118"/>
                </a:cxn>
                <a:cxn ang="0">
                  <a:pos x="202" y="118"/>
                </a:cxn>
                <a:cxn ang="0">
                  <a:pos x="199" y="116"/>
                </a:cxn>
                <a:cxn ang="0">
                  <a:pos x="197" y="114"/>
                </a:cxn>
                <a:cxn ang="0">
                  <a:pos x="197" y="111"/>
                </a:cxn>
                <a:cxn ang="0">
                  <a:pos x="197" y="107"/>
                </a:cxn>
                <a:cxn ang="0">
                  <a:pos x="198" y="105"/>
                </a:cxn>
                <a:cxn ang="0">
                  <a:pos x="200" y="103"/>
                </a:cxn>
                <a:cxn ang="0">
                  <a:pos x="278" y="53"/>
                </a:cxn>
                <a:cxn ang="0">
                  <a:pos x="276" y="66"/>
                </a:cxn>
                <a:cxn ang="0">
                  <a:pos x="200" y="16"/>
                </a:cxn>
                <a:cxn ang="0">
                  <a:pos x="198" y="13"/>
                </a:cxn>
                <a:cxn ang="0">
                  <a:pos x="197" y="11"/>
                </a:cxn>
                <a:cxn ang="0">
                  <a:pos x="197" y="7"/>
                </a:cxn>
                <a:cxn ang="0">
                  <a:pos x="198" y="4"/>
                </a:cxn>
                <a:cxn ang="0">
                  <a:pos x="200" y="2"/>
                </a:cxn>
                <a:cxn ang="0">
                  <a:pos x="202" y="0"/>
                </a:cxn>
                <a:cxn ang="0">
                  <a:pos x="205" y="0"/>
                </a:cxn>
                <a:cxn ang="0">
                  <a:pos x="204" y="2"/>
                </a:cxn>
                <a:cxn ang="0">
                  <a:pos x="202" y="3"/>
                </a:cxn>
                <a:cxn ang="0">
                  <a:pos x="200" y="4"/>
                </a:cxn>
                <a:cxn ang="0">
                  <a:pos x="199" y="6"/>
                </a:cxn>
                <a:cxn ang="0">
                  <a:pos x="198" y="8"/>
                </a:cxn>
                <a:cxn ang="0">
                  <a:pos x="199" y="10"/>
                </a:cxn>
                <a:cxn ang="0">
                  <a:pos x="200" y="12"/>
                </a:cxn>
                <a:cxn ang="0">
                  <a:pos x="201" y="14"/>
                </a:cxn>
                <a:cxn ang="0">
                  <a:pos x="277" y="65"/>
                </a:cxn>
                <a:cxn ang="0">
                  <a:pos x="276" y="53"/>
                </a:cxn>
                <a:cxn ang="0">
                  <a:pos x="201" y="104"/>
                </a:cxn>
                <a:cxn ang="0">
                  <a:pos x="199" y="106"/>
                </a:cxn>
                <a:cxn ang="0">
                  <a:pos x="199" y="108"/>
                </a:cxn>
                <a:cxn ang="0">
                  <a:pos x="198" y="111"/>
                </a:cxn>
                <a:cxn ang="0">
                  <a:pos x="199" y="113"/>
                </a:cxn>
                <a:cxn ang="0">
                  <a:pos x="201" y="115"/>
                </a:cxn>
                <a:cxn ang="0">
                  <a:pos x="203" y="116"/>
                </a:cxn>
                <a:cxn ang="0">
                  <a:pos x="205" y="116"/>
                </a:cxn>
                <a:cxn ang="0">
                  <a:pos x="207" y="115"/>
                </a:cxn>
                <a:cxn ang="0">
                  <a:pos x="292" y="58"/>
                </a:cxn>
                <a:cxn ang="0">
                  <a:pos x="207" y="3"/>
                </a:cxn>
                <a:cxn ang="0">
                  <a:pos x="204" y="2"/>
                </a:cxn>
              </a:cxnLst>
              <a:rect l="0" t="0" r="r" b="b"/>
              <a:pathLst>
                <a:path w="293" h="118">
                  <a:moveTo>
                    <a:pt x="0" y="52"/>
                  </a:moveTo>
                  <a:lnTo>
                    <a:pt x="1" y="51"/>
                  </a:lnTo>
                  <a:lnTo>
                    <a:pt x="280" y="51"/>
                  </a:lnTo>
                  <a:lnTo>
                    <a:pt x="281" y="52"/>
                  </a:lnTo>
                  <a:lnTo>
                    <a:pt x="281" y="66"/>
                  </a:lnTo>
                  <a:lnTo>
                    <a:pt x="280" y="67"/>
                  </a:lnTo>
                  <a:lnTo>
                    <a:pt x="1" y="67"/>
                  </a:lnTo>
                  <a:lnTo>
                    <a:pt x="0" y="66"/>
                  </a:lnTo>
                  <a:lnTo>
                    <a:pt x="0" y="52"/>
                  </a:lnTo>
                  <a:close/>
                  <a:moveTo>
                    <a:pt x="2" y="66"/>
                  </a:moveTo>
                  <a:lnTo>
                    <a:pt x="1" y="65"/>
                  </a:lnTo>
                  <a:lnTo>
                    <a:pt x="280" y="65"/>
                  </a:lnTo>
                  <a:lnTo>
                    <a:pt x="279" y="66"/>
                  </a:lnTo>
                  <a:lnTo>
                    <a:pt x="279" y="52"/>
                  </a:lnTo>
                  <a:lnTo>
                    <a:pt x="280" y="53"/>
                  </a:lnTo>
                  <a:lnTo>
                    <a:pt x="1" y="53"/>
                  </a:lnTo>
                  <a:lnTo>
                    <a:pt x="2" y="52"/>
                  </a:lnTo>
                  <a:lnTo>
                    <a:pt x="2" y="66"/>
                  </a:lnTo>
                  <a:close/>
                  <a:moveTo>
                    <a:pt x="207" y="1"/>
                  </a:moveTo>
                  <a:lnTo>
                    <a:pt x="208" y="1"/>
                  </a:lnTo>
                  <a:lnTo>
                    <a:pt x="293" y="58"/>
                  </a:lnTo>
                  <a:lnTo>
                    <a:pt x="293" y="60"/>
                  </a:lnTo>
                  <a:lnTo>
                    <a:pt x="208" y="117"/>
                  </a:lnTo>
                  <a:lnTo>
                    <a:pt x="207" y="117"/>
                  </a:lnTo>
                  <a:lnTo>
                    <a:pt x="205" y="118"/>
                  </a:lnTo>
                  <a:lnTo>
                    <a:pt x="205" y="118"/>
                  </a:lnTo>
                  <a:lnTo>
                    <a:pt x="202" y="118"/>
                  </a:lnTo>
                  <a:lnTo>
                    <a:pt x="202" y="118"/>
                  </a:lnTo>
                  <a:lnTo>
                    <a:pt x="200" y="117"/>
                  </a:lnTo>
                  <a:lnTo>
                    <a:pt x="199" y="116"/>
                  </a:lnTo>
                  <a:lnTo>
                    <a:pt x="198" y="114"/>
                  </a:lnTo>
                  <a:lnTo>
                    <a:pt x="197" y="114"/>
                  </a:lnTo>
                  <a:lnTo>
                    <a:pt x="197" y="111"/>
                  </a:lnTo>
                  <a:lnTo>
                    <a:pt x="197" y="111"/>
                  </a:lnTo>
                  <a:lnTo>
                    <a:pt x="197" y="108"/>
                  </a:lnTo>
                  <a:lnTo>
                    <a:pt x="197" y="107"/>
                  </a:lnTo>
                  <a:lnTo>
                    <a:pt x="198" y="105"/>
                  </a:lnTo>
                  <a:lnTo>
                    <a:pt x="198" y="105"/>
                  </a:lnTo>
                  <a:lnTo>
                    <a:pt x="200" y="103"/>
                  </a:lnTo>
                  <a:lnTo>
                    <a:pt x="200" y="103"/>
                  </a:lnTo>
                  <a:lnTo>
                    <a:pt x="276" y="52"/>
                  </a:lnTo>
                  <a:lnTo>
                    <a:pt x="278" y="53"/>
                  </a:lnTo>
                  <a:lnTo>
                    <a:pt x="278" y="65"/>
                  </a:lnTo>
                  <a:lnTo>
                    <a:pt x="276" y="66"/>
                  </a:lnTo>
                  <a:lnTo>
                    <a:pt x="200" y="16"/>
                  </a:lnTo>
                  <a:lnTo>
                    <a:pt x="200" y="16"/>
                  </a:lnTo>
                  <a:lnTo>
                    <a:pt x="198" y="14"/>
                  </a:lnTo>
                  <a:lnTo>
                    <a:pt x="198" y="13"/>
                  </a:lnTo>
                  <a:lnTo>
                    <a:pt x="197" y="11"/>
                  </a:lnTo>
                  <a:lnTo>
                    <a:pt x="197" y="11"/>
                  </a:lnTo>
                  <a:lnTo>
                    <a:pt x="197" y="8"/>
                  </a:lnTo>
                  <a:lnTo>
                    <a:pt x="197" y="7"/>
                  </a:lnTo>
                  <a:lnTo>
                    <a:pt x="197" y="5"/>
                  </a:lnTo>
                  <a:lnTo>
                    <a:pt x="198" y="4"/>
                  </a:lnTo>
                  <a:lnTo>
                    <a:pt x="199" y="2"/>
                  </a:lnTo>
                  <a:lnTo>
                    <a:pt x="200" y="2"/>
                  </a:lnTo>
                  <a:lnTo>
                    <a:pt x="202" y="1"/>
                  </a:lnTo>
                  <a:lnTo>
                    <a:pt x="202" y="0"/>
                  </a:lnTo>
                  <a:lnTo>
                    <a:pt x="205" y="0"/>
                  </a:lnTo>
                  <a:lnTo>
                    <a:pt x="205" y="0"/>
                  </a:lnTo>
                  <a:lnTo>
                    <a:pt x="207" y="1"/>
                  </a:lnTo>
                  <a:close/>
                  <a:moveTo>
                    <a:pt x="204" y="2"/>
                  </a:moveTo>
                  <a:lnTo>
                    <a:pt x="205" y="2"/>
                  </a:lnTo>
                  <a:lnTo>
                    <a:pt x="202" y="3"/>
                  </a:lnTo>
                  <a:lnTo>
                    <a:pt x="203" y="3"/>
                  </a:lnTo>
                  <a:lnTo>
                    <a:pt x="200" y="4"/>
                  </a:lnTo>
                  <a:lnTo>
                    <a:pt x="201" y="3"/>
                  </a:lnTo>
                  <a:lnTo>
                    <a:pt x="199" y="6"/>
                  </a:lnTo>
                  <a:lnTo>
                    <a:pt x="199" y="5"/>
                  </a:lnTo>
                  <a:lnTo>
                    <a:pt x="198" y="8"/>
                  </a:lnTo>
                  <a:lnTo>
                    <a:pt x="198" y="8"/>
                  </a:lnTo>
                  <a:lnTo>
                    <a:pt x="199" y="10"/>
                  </a:lnTo>
                  <a:lnTo>
                    <a:pt x="199" y="10"/>
                  </a:lnTo>
                  <a:lnTo>
                    <a:pt x="200" y="12"/>
                  </a:lnTo>
                  <a:lnTo>
                    <a:pt x="199" y="12"/>
                  </a:lnTo>
                  <a:lnTo>
                    <a:pt x="201" y="14"/>
                  </a:lnTo>
                  <a:lnTo>
                    <a:pt x="201" y="14"/>
                  </a:lnTo>
                  <a:lnTo>
                    <a:pt x="277" y="65"/>
                  </a:lnTo>
                  <a:lnTo>
                    <a:pt x="276" y="65"/>
                  </a:lnTo>
                  <a:lnTo>
                    <a:pt x="276" y="53"/>
                  </a:lnTo>
                  <a:lnTo>
                    <a:pt x="277" y="54"/>
                  </a:lnTo>
                  <a:lnTo>
                    <a:pt x="201" y="104"/>
                  </a:lnTo>
                  <a:lnTo>
                    <a:pt x="201" y="104"/>
                  </a:lnTo>
                  <a:lnTo>
                    <a:pt x="199" y="106"/>
                  </a:lnTo>
                  <a:lnTo>
                    <a:pt x="200" y="106"/>
                  </a:lnTo>
                  <a:lnTo>
                    <a:pt x="199" y="108"/>
                  </a:lnTo>
                  <a:lnTo>
                    <a:pt x="199" y="108"/>
                  </a:lnTo>
                  <a:lnTo>
                    <a:pt x="198" y="111"/>
                  </a:lnTo>
                  <a:lnTo>
                    <a:pt x="198" y="110"/>
                  </a:lnTo>
                  <a:lnTo>
                    <a:pt x="199" y="113"/>
                  </a:lnTo>
                  <a:lnTo>
                    <a:pt x="199" y="113"/>
                  </a:lnTo>
                  <a:lnTo>
                    <a:pt x="201" y="115"/>
                  </a:lnTo>
                  <a:lnTo>
                    <a:pt x="200" y="115"/>
                  </a:lnTo>
                  <a:lnTo>
                    <a:pt x="203" y="116"/>
                  </a:lnTo>
                  <a:lnTo>
                    <a:pt x="202" y="116"/>
                  </a:lnTo>
                  <a:lnTo>
                    <a:pt x="205" y="116"/>
                  </a:lnTo>
                  <a:lnTo>
                    <a:pt x="204" y="116"/>
                  </a:lnTo>
                  <a:lnTo>
                    <a:pt x="207" y="115"/>
                  </a:lnTo>
                  <a:lnTo>
                    <a:pt x="207" y="115"/>
                  </a:lnTo>
                  <a:lnTo>
                    <a:pt x="292" y="58"/>
                  </a:lnTo>
                  <a:lnTo>
                    <a:pt x="292" y="60"/>
                  </a:lnTo>
                  <a:lnTo>
                    <a:pt x="207" y="3"/>
                  </a:lnTo>
                  <a:lnTo>
                    <a:pt x="207" y="3"/>
                  </a:lnTo>
                  <a:lnTo>
                    <a:pt x="204" y="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62" name="Rectangle 38"/>
            <p:cNvSpPr>
              <a:spLocks noChangeArrowheads="1"/>
            </p:cNvSpPr>
            <p:nvPr/>
          </p:nvSpPr>
          <p:spPr bwMode="auto">
            <a:xfrm>
              <a:off x="3753" y="2450"/>
              <a:ext cx="169"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C</a:t>
              </a:r>
              <a:endParaRPr lang="en-US" dirty="0" smtClean="0">
                <a:solidFill>
                  <a:prstClr val="black"/>
                </a:solidFill>
                <a:latin typeface="Arial" pitchFamily="34" charset="0"/>
                <a:cs typeface="Arial" pitchFamily="34" charset="0"/>
              </a:endParaRPr>
            </a:p>
          </p:txBody>
        </p:sp>
        <p:sp>
          <p:nvSpPr>
            <p:cNvPr id="1063" name="Rectangle 39"/>
            <p:cNvSpPr>
              <a:spLocks noChangeArrowheads="1"/>
            </p:cNvSpPr>
            <p:nvPr/>
          </p:nvSpPr>
          <p:spPr bwMode="auto">
            <a:xfrm>
              <a:off x="3853" y="2414"/>
              <a:ext cx="128" cy="2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064" name="Freeform 40"/>
            <p:cNvSpPr>
              <a:spLocks noEditPoints="1"/>
            </p:cNvSpPr>
            <p:nvPr/>
          </p:nvSpPr>
          <p:spPr bwMode="auto">
            <a:xfrm>
              <a:off x="4407" y="2502"/>
              <a:ext cx="292" cy="118"/>
            </a:xfrm>
            <a:custGeom>
              <a:avLst/>
              <a:gdLst/>
              <a:ahLst/>
              <a:cxnLst>
                <a:cxn ang="0">
                  <a:pos x="0" y="197"/>
                </a:cxn>
                <a:cxn ang="0">
                  <a:pos x="1209" y="197"/>
                </a:cxn>
                <a:cxn ang="0">
                  <a:pos x="1209" y="253"/>
                </a:cxn>
                <a:cxn ang="0">
                  <a:pos x="0" y="253"/>
                </a:cxn>
                <a:cxn ang="0">
                  <a:pos x="0" y="197"/>
                </a:cxn>
                <a:cxn ang="0">
                  <a:pos x="893" y="8"/>
                </a:cxn>
                <a:cxn ang="0">
                  <a:pos x="1263" y="226"/>
                </a:cxn>
                <a:cxn ang="0">
                  <a:pos x="893" y="443"/>
                </a:cxn>
                <a:cxn ang="0">
                  <a:pos x="856" y="433"/>
                </a:cxn>
                <a:cxn ang="0">
                  <a:pos x="865" y="395"/>
                </a:cxn>
                <a:cxn ang="0">
                  <a:pos x="1195" y="202"/>
                </a:cxn>
                <a:cxn ang="0">
                  <a:pos x="1195" y="250"/>
                </a:cxn>
                <a:cxn ang="0">
                  <a:pos x="865" y="56"/>
                </a:cxn>
                <a:cxn ang="0">
                  <a:pos x="856" y="18"/>
                </a:cxn>
                <a:cxn ang="0">
                  <a:pos x="893" y="8"/>
                </a:cxn>
              </a:cxnLst>
              <a:rect l="0" t="0" r="r" b="b"/>
              <a:pathLst>
                <a:path w="1263" h="450">
                  <a:moveTo>
                    <a:pt x="0" y="197"/>
                  </a:moveTo>
                  <a:lnTo>
                    <a:pt x="1209" y="197"/>
                  </a:lnTo>
                  <a:lnTo>
                    <a:pt x="1209" y="253"/>
                  </a:lnTo>
                  <a:lnTo>
                    <a:pt x="0" y="253"/>
                  </a:lnTo>
                  <a:lnTo>
                    <a:pt x="0" y="197"/>
                  </a:lnTo>
                  <a:close/>
                  <a:moveTo>
                    <a:pt x="893" y="8"/>
                  </a:moveTo>
                  <a:lnTo>
                    <a:pt x="1263" y="226"/>
                  </a:lnTo>
                  <a:lnTo>
                    <a:pt x="893" y="443"/>
                  </a:lnTo>
                  <a:cubicBezTo>
                    <a:pt x="880" y="450"/>
                    <a:pt x="864" y="446"/>
                    <a:pt x="856" y="433"/>
                  </a:cubicBezTo>
                  <a:cubicBezTo>
                    <a:pt x="848" y="419"/>
                    <a:pt x="852" y="403"/>
                    <a:pt x="865" y="395"/>
                  </a:cubicBezTo>
                  <a:lnTo>
                    <a:pt x="1195" y="202"/>
                  </a:lnTo>
                  <a:lnTo>
                    <a:pt x="1195" y="250"/>
                  </a:lnTo>
                  <a:lnTo>
                    <a:pt x="865" y="56"/>
                  </a:lnTo>
                  <a:cubicBezTo>
                    <a:pt x="852" y="48"/>
                    <a:pt x="848" y="32"/>
                    <a:pt x="856" y="18"/>
                  </a:cubicBezTo>
                  <a:cubicBezTo>
                    <a:pt x="864" y="5"/>
                    <a:pt x="880" y="0"/>
                    <a:pt x="893" y="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65" name="Freeform 41"/>
            <p:cNvSpPr>
              <a:spLocks noEditPoints="1"/>
            </p:cNvSpPr>
            <p:nvPr/>
          </p:nvSpPr>
          <p:spPr bwMode="auto">
            <a:xfrm>
              <a:off x="4406" y="2502"/>
              <a:ext cx="293" cy="118"/>
            </a:xfrm>
            <a:custGeom>
              <a:avLst/>
              <a:gdLst/>
              <a:ahLst/>
              <a:cxnLst>
                <a:cxn ang="0">
                  <a:pos x="1" y="51"/>
                </a:cxn>
                <a:cxn ang="0">
                  <a:pos x="281" y="52"/>
                </a:cxn>
                <a:cxn ang="0">
                  <a:pos x="280" y="67"/>
                </a:cxn>
                <a:cxn ang="0">
                  <a:pos x="0" y="66"/>
                </a:cxn>
                <a:cxn ang="0">
                  <a:pos x="2" y="66"/>
                </a:cxn>
                <a:cxn ang="0">
                  <a:pos x="280" y="65"/>
                </a:cxn>
                <a:cxn ang="0">
                  <a:pos x="279" y="52"/>
                </a:cxn>
                <a:cxn ang="0">
                  <a:pos x="1" y="53"/>
                </a:cxn>
                <a:cxn ang="0">
                  <a:pos x="2" y="66"/>
                </a:cxn>
                <a:cxn ang="0">
                  <a:pos x="208" y="1"/>
                </a:cxn>
                <a:cxn ang="0">
                  <a:pos x="293" y="60"/>
                </a:cxn>
                <a:cxn ang="0">
                  <a:pos x="208" y="117"/>
                </a:cxn>
                <a:cxn ang="0">
                  <a:pos x="205" y="118"/>
                </a:cxn>
                <a:cxn ang="0">
                  <a:pos x="202" y="118"/>
                </a:cxn>
                <a:cxn ang="0">
                  <a:pos x="200" y="116"/>
                </a:cxn>
                <a:cxn ang="0">
                  <a:pos x="198" y="114"/>
                </a:cxn>
                <a:cxn ang="0">
                  <a:pos x="197" y="110"/>
                </a:cxn>
                <a:cxn ang="0">
                  <a:pos x="197" y="107"/>
                </a:cxn>
                <a:cxn ang="0">
                  <a:pos x="199" y="105"/>
                </a:cxn>
                <a:cxn ang="0">
                  <a:pos x="200" y="103"/>
                </a:cxn>
                <a:cxn ang="0">
                  <a:pos x="278" y="53"/>
                </a:cxn>
                <a:cxn ang="0">
                  <a:pos x="277" y="66"/>
                </a:cxn>
                <a:cxn ang="0">
                  <a:pos x="200" y="15"/>
                </a:cxn>
                <a:cxn ang="0">
                  <a:pos x="198" y="13"/>
                </a:cxn>
                <a:cxn ang="0">
                  <a:pos x="197" y="10"/>
                </a:cxn>
                <a:cxn ang="0">
                  <a:pos x="197" y="7"/>
                </a:cxn>
                <a:cxn ang="0">
                  <a:pos x="198" y="4"/>
                </a:cxn>
                <a:cxn ang="0">
                  <a:pos x="200" y="2"/>
                </a:cxn>
                <a:cxn ang="0">
                  <a:pos x="203" y="0"/>
                </a:cxn>
                <a:cxn ang="0">
                  <a:pos x="206" y="0"/>
                </a:cxn>
                <a:cxn ang="0">
                  <a:pos x="205" y="2"/>
                </a:cxn>
                <a:cxn ang="0">
                  <a:pos x="203" y="2"/>
                </a:cxn>
                <a:cxn ang="0">
                  <a:pos x="201" y="4"/>
                </a:cxn>
                <a:cxn ang="0">
                  <a:pos x="200" y="6"/>
                </a:cxn>
                <a:cxn ang="0">
                  <a:pos x="199" y="8"/>
                </a:cxn>
                <a:cxn ang="0">
                  <a:pos x="199" y="10"/>
                </a:cxn>
                <a:cxn ang="0">
                  <a:pos x="200" y="12"/>
                </a:cxn>
                <a:cxn ang="0">
                  <a:pos x="202" y="14"/>
                </a:cxn>
                <a:cxn ang="0">
                  <a:pos x="278" y="65"/>
                </a:cxn>
                <a:cxn ang="0">
                  <a:pos x="276" y="53"/>
                </a:cxn>
                <a:cxn ang="0">
                  <a:pos x="201" y="104"/>
                </a:cxn>
                <a:cxn ang="0">
                  <a:pos x="200" y="106"/>
                </a:cxn>
                <a:cxn ang="0">
                  <a:pos x="199" y="108"/>
                </a:cxn>
                <a:cxn ang="0">
                  <a:pos x="199" y="111"/>
                </a:cxn>
                <a:cxn ang="0">
                  <a:pos x="200" y="113"/>
                </a:cxn>
                <a:cxn ang="0">
                  <a:pos x="201" y="115"/>
                </a:cxn>
                <a:cxn ang="0">
                  <a:pos x="203" y="116"/>
                </a:cxn>
                <a:cxn ang="0">
                  <a:pos x="205" y="116"/>
                </a:cxn>
                <a:cxn ang="0">
                  <a:pos x="207" y="115"/>
                </a:cxn>
                <a:cxn ang="0">
                  <a:pos x="292" y="58"/>
                </a:cxn>
                <a:cxn ang="0">
                  <a:pos x="207" y="3"/>
                </a:cxn>
                <a:cxn ang="0">
                  <a:pos x="205" y="2"/>
                </a:cxn>
              </a:cxnLst>
              <a:rect l="0" t="0" r="r" b="b"/>
              <a:pathLst>
                <a:path w="293" h="118">
                  <a:moveTo>
                    <a:pt x="0" y="52"/>
                  </a:moveTo>
                  <a:lnTo>
                    <a:pt x="1" y="51"/>
                  </a:lnTo>
                  <a:lnTo>
                    <a:pt x="280" y="51"/>
                  </a:lnTo>
                  <a:lnTo>
                    <a:pt x="281" y="52"/>
                  </a:lnTo>
                  <a:lnTo>
                    <a:pt x="281" y="66"/>
                  </a:lnTo>
                  <a:lnTo>
                    <a:pt x="280" y="67"/>
                  </a:lnTo>
                  <a:lnTo>
                    <a:pt x="1" y="67"/>
                  </a:lnTo>
                  <a:lnTo>
                    <a:pt x="0" y="66"/>
                  </a:lnTo>
                  <a:lnTo>
                    <a:pt x="0" y="52"/>
                  </a:lnTo>
                  <a:close/>
                  <a:moveTo>
                    <a:pt x="2" y="66"/>
                  </a:moveTo>
                  <a:lnTo>
                    <a:pt x="1" y="65"/>
                  </a:lnTo>
                  <a:lnTo>
                    <a:pt x="280" y="65"/>
                  </a:lnTo>
                  <a:lnTo>
                    <a:pt x="279" y="66"/>
                  </a:lnTo>
                  <a:lnTo>
                    <a:pt x="279" y="52"/>
                  </a:lnTo>
                  <a:lnTo>
                    <a:pt x="280" y="53"/>
                  </a:lnTo>
                  <a:lnTo>
                    <a:pt x="1" y="53"/>
                  </a:lnTo>
                  <a:lnTo>
                    <a:pt x="2" y="52"/>
                  </a:lnTo>
                  <a:lnTo>
                    <a:pt x="2" y="66"/>
                  </a:lnTo>
                  <a:close/>
                  <a:moveTo>
                    <a:pt x="208" y="1"/>
                  </a:moveTo>
                  <a:lnTo>
                    <a:pt x="208" y="1"/>
                  </a:lnTo>
                  <a:lnTo>
                    <a:pt x="293" y="58"/>
                  </a:lnTo>
                  <a:lnTo>
                    <a:pt x="293" y="60"/>
                  </a:lnTo>
                  <a:lnTo>
                    <a:pt x="208" y="117"/>
                  </a:lnTo>
                  <a:lnTo>
                    <a:pt x="208" y="117"/>
                  </a:lnTo>
                  <a:lnTo>
                    <a:pt x="206" y="118"/>
                  </a:lnTo>
                  <a:lnTo>
                    <a:pt x="205" y="118"/>
                  </a:lnTo>
                  <a:lnTo>
                    <a:pt x="203" y="118"/>
                  </a:lnTo>
                  <a:lnTo>
                    <a:pt x="202" y="118"/>
                  </a:lnTo>
                  <a:lnTo>
                    <a:pt x="200" y="116"/>
                  </a:lnTo>
                  <a:lnTo>
                    <a:pt x="200" y="116"/>
                  </a:lnTo>
                  <a:lnTo>
                    <a:pt x="198" y="114"/>
                  </a:lnTo>
                  <a:lnTo>
                    <a:pt x="198" y="114"/>
                  </a:lnTo>
                  <a:lnTo>
                    <a:pt x="197" y="111"/>
                  </a:lnTo>
                  <a:lnTo>
                    <a:pt x="197" y="110"/>
                  </a:lnTo>
                  <a:lnTo>
                    <a:pt x="197" y="108"/>
                  </a:lnTo>
                  <a:lnTo>
                    <a:pt x="197" y="107"/>
                  </a:lnTo>
                  <a:lnTo>
                    <a:pt x="198" y="105"/>
                  </a:lnTo>
                  <a:lnTo>
                    <a:pt x="199" y="105"/>
                  </a:lnTo>
                  <a:lnTo>
                    <a:pt x="200" y="103"/>
                  </a:lnTo>
                  <a:lnTo>
                    <a:pt x="200" y="103"/>
                  </a:lnTo>
                  <a:lnTo>
                    <a:pt x="277" y="52"/>
                  </a:lnTo>
                  <a:lnTo>
                    <a:pt x="278" y="53"/>
                  </a:lnTo>
                  <a:lnTo>
                    <a:pt x="278" y="65"/>
                  </a:lnTo>
                  <a:lnTo>
                    <a:pt x="277" y="66"/>
                  </a:lnTo>
                  <a:lnTo>
                    <a:pt x="200" y="15"/>
                  </a:lnTo>
                  <a:lnTo>
                    <a:pt x="200" y="15"/>
                  </a:lnTo>
                  <a:lnTo>
                    <a:pt x="199" y="14"/>
                  </a:lnTo>
                  <a:lnTo>
                    <a:pt x="198" y="13"/>
                  </a:lnTo>
                  <a:lnTo>
                    <a:pt x="197" y="11"/>
                  </a:lnTo>
                  <a:lnTo>
                    <a:pt x="197" y="10"/>
                  </a:lnTo>
                  <a:lnTo>
                    <a:pt x="197" y="8"/>
                  </a:lnTo>
                  <a:lnTo>
                    <a:pt x="197" y="7"/>
                  </a:lnTo>
                  <a:lnTo>
                    <a:pt x="198" y="4"/>
                  </a:lnTo>
                  <a:lnTo>
                    <a:pt x="198" y="4"/>
                  </a:lnTo>
                  <a:lnTo>
                    <a:pt x="200" y="2"/>
                  </a:lnTo>
                  <a:lnTo>
                    <a:pt x="200" y="2"/>
                  </a:lnTo>
                  <a:lnTo>
                    <a:pt x="202" y="1"/>
                  </a:lnTo>
                  <a:lnTo>
                    <a:pt x="203" y="0"/>
                  </a:lnTo>
                  <a:lnTo>
                    <a:pt x="205" y="0"/>
                  </a:lnTo>
                  <a:lnTo>
                    <a:pt x="206" y="0"/>
                  </a:lnTo>
                  <a:lnTo>
                    <a:pt x="208" y="1"/>
                  </a:lnTo>
                  <a:close/>
                  <a:moveTo>
                    <a:pt x="205" y="2"/>
                  </a:moveTo>
                  <a:lnTo>
                    <a:pt x="205" y="2"/>
                  </a:lnTo>
                  <a:lnTo>
                    <a:pt x="203" y="2"/>
                  </a:lnTo>
                  <a:lnTo>
                    <a:pt x="203" y="2"/>
                  </a:lnTo>
                  <a:lnTo>
                    <a:pt x="201" y="4"/>
                  </a:lnTo>
                  <a:lnTo>
                    <a:pt x="201" y="3"/>
                  </a:lnTo>
                  <a:lnTo>
                    <a:pt x="200" y="6"/>
                  </a:lnTo>
                  <a:lnTo>
                    <a:pt x="200" y="5"/>
                  </a:lnTo>
                  <a:lnTo>
                    <a:pt x="199" y="8"/>
                  </a:lnTo>
                  <a:lnTo>
                    <a:pt x="199" y="8"/>
                  </a:lnTo>
                  <a:lnTo>
                    <a:pt x="199" y="10"/>
                  </a:lnTo>
                  <a:lnTo>
                    <a:pt x="199" y="10"/>
                  </a:lnTo>
                  <a:lnTo>
                    <a:pt x="200" y="12"/>
                  </a:lnTo>
                  <a:lnTo>
                    <a:pt x="200" y="12"/>
                  </a:lnTo>
                  <a:lnTo>
                    <a:pt x="202" y="14"/>
                  </a:lnTo>
                  <a:lnTo>
                    <a:pt x="201" y="14"/>
                  </a:lnTo>
                  <a:lnTo>
                    <a:pt x="278" y="65"/>
                  </a:lnTo>
                  <a:lnTo>
                    <a:pt x="276" y="65"/>
                  </a:lnTo>
                  <a:lnTo>
                    <a:pt x="276" y="53"/>
                  </a:lnTo>
                  <a:lnTo>
                    <a:pt x="278" y="54"/>
                  </a:lnTo>
                  <a:lnTo>
                    <a:pt x="201" y="104"/>
                  </a:lnTo>
                  <a:lnTo>
                    <a:pt x="202" y="104"/>
                  </a:lnTo>
                  <a:lnTo>
                    <a:pt x="200" y="106"/>
                  </a:lnTo>
                  <a:lnTo>
                    <a:pt x="200" y="106"/>
                  </a:lnTo>
                  <a:lnTo>
                    <a:pt x="199" y="108"/>
                  </a:lnTo>
                  <a:lnTo>
                    <a:pt x="199" y="108"/>
                  </a:lnTo>
                  <a:lnTo>
                    <a:pt x="199" y="111"/>
                  </a:lnTo>
                  <a:lnTo>
                    <a:pt x="199" y="110"/>
                  </a:lnTo>
                  <a:lnTo>
                    <a:pt x="200" y="113"/>
                  </a:lnTo>
                  <a:lnTo>
                    <a:pt x="200" y="112"/>
                  </a:lnTo>
                  <a:lnTo>
                    <a:pt x="201" y="115"/>
                  </a:lnTo>
                  <a:lnTo>
                    <a:pt x="201" y="115"/>
                  </a:lnTo>
                  <a:lnTo>
                    <a:pt x="203" y="116"/>
                  </a:lnTo>
                  <a:lnTo>
                    <a:pt x="203" y="116"/>
                  </a:lnTo>
                  <a:lnTo>
                    <a:pt x="205" y="116"/>
                  </a:lnTo>
                  <a:lnTo>
                    <a:pt x="205" y="116"/>
                  </a:lnTo>
                  <a:lnTo>
                    <a:pt x="207" y="115"/>
                  </a:lnTo>
                  <a:lnTo>
                    <a:pt x="207" y="115"/>
                  </a:lnTo>
                  <a:lnTo>
                    <a:pt x="292" y="58"/>
                  </a:lnTo>
                  <a:lnTo>
                    <a:pt x="292" y="60"/>
                  </a:lnTo>
                  <a:lnTo>
                    <a:pt x="207" y="3"/>
                  </a:lnTo>
                  <a:lnTo>
                    <a:pt x="207" y="3"/>
                  </a:lnTo>
                  <a:lnTo>
                    <a:pt x="205" y="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66" name="Rectangle 42"/>
            <p:cNvSpPr>
              <a:spLocks noChangeArrowheads="1"/>
            </p:cNvSpPr>
            <p:nvPr/>
          </p:nvSpPr>
          <p:spPr bwMode="auto">
            <a:xfrm>
              <a:off x="4247" y="2452"/>
              <a:ext cx="168"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D</a:t>
              </a:r>
              <a:endParaRPr lang="en-US" dirty="0" smtClean="0">
                <a:solidFill>
                  <a:prstClr val="black"/>
                </a:solidFill>
                <a:latin typeface="Arial" pitchFamily="34" charset="0"/>
                <a:cs typeface="Arial" pitchFamily="34" charset="0"/>
              </a:endParaRPr>
            </a:p>
          </p:txBody>
        </p:sp>
        <p:sp>
          <p:nvSpPr>
            <p:cNvPr id="1067" name="Rectangle 43"/>
            <p:cNvSpPr>
              <a:spLocks noChangeArrowheads="1"/>
            </p:cNvSpPr>
            <p:nvPr/>
          </p:nvSpPr>
          <p:spPr bwMode="auto">
            <a:xfrm>
              <a:off x="4346" y="2416"/>
              <a:ext cx="128" cy="2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068" name="Freeform 44"/>
            <p:cNvSpPr>
              <a:spLocks noEditPoints="1"/>
            </p:cNvSpPr>
            <p:nvPr/>
          </p:nvSpPr>
          <p:spPr bwMode="auto">
            <a:xfrm>
              <a:off x="4703" y="2376"/>
              <a:ext cx="321" cy="366"/>
            </a:xfrm>
            <a:custGeom>
              <a:avLst/>
              <a:gdLst/>
              <a:ahLst/>
              <a:cxnLst>
                <a:cxn ang="0">
                  <a:pos x="156" y="15"/>
                </a:cxn>
                <a:cxn ang="0">
                  <a:pos x="165" y="15"/>
                </a:cxn>
                <a:cxn ang="0">
                  <a:pos x="13" y="189"/>
                </a:cxn>
                <a:cxn ang="0">
                  <a:pos x="13" y="179"/>
                </a:cxn>
                <a:cxn ang="0">
                  <a:pos x="165" y="351"/>
                </a:cxn>
                <a:cxn ang="0">
                  <a:pos x="156" y="351"/>
                </a:cxn>
                <a:cxn ang="0">
                  <a:pos x="308" y="179"/>
                </a:cxn>
                <a:cxn ang="0">
                  <a:pos x="308" y="189"/>
                </a:cxn>
                <a:cxn ang="0">
                  <a:pos x="156" y="15"/>
                </a:cxn>
                <a:cxn ang="0">
                  <a:pos x="321" y="184"/>
                </a:cxn>
                <a:cxn ang="0">
                  <a:pos x="161" y="366"/>
                </a:cxn>
                <a:cxn ang="0">
                  <a:pos x="0" y="184"/>
                </a:cxn>
                <a:cxn ang="0">
                  <a:pos x="161" y="0"/>
                </a:cxn>
                <a:cxn ang="0">
                  <a:pos x="321" y="184"/>
                </a:cxn>
              </a:cxnLst>
              <a:rect l="0" t="0" r="r" b="b"/>
              <a:pathLst>
                <a:path w="321" h="366">
                  <a:moveTo>
                    <a:pt x="156" y="15"/>
                  </a:moveTo>
                  <a:lnTo>
                    <a:pt x="165" y="15"/>
                  </a:lnTo>
                  <a:lnTo>
                    <a:pt x="13" y="189"/>
                  </a:lnTo>
                  <a:lnTo>
                    <a:pt x="13" y="179"/>
                  </a:lnTo>
                  <a:lnTo>
                    <a:pt x="165" y="351"/>
                  </a:lnTo>
                  <a:lnTo>
                    <a:pt x="156" y="351"/>
                  </a:lnTo>
                  <a:lnTo>
                    <a:pt x="308" y="179"/>
                  </a:lnTo>
                  <a:lnTo>
                    <a:pt x="308" y="189"/>
                  </a:lnTo>
                  <a:lnTo>
                    <a:pt x="156" y="15"/>
                  </a:lnTo>
                  <a:close/>
                  <a:moveTo>
                    <a:pt x="321" y="184"/>
                  </a:moveTo>
                  <a:lnTo>
                    <a:pt x="161" y="366"/>
                  </a:lnTo>
                  <a:lnTo>
                    <a:pt x="0" y="184"/>
                  </a:lnTo>
                  <a:lnTo>
                    <a:pt x="161" y="0"/>
                  </a:lnTo>
                  <a:lnTo>
                    <a:pt x="321" y="18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69" name="Freeform 45"/>
            <p:cNvSpPr>
              <a:spLocks noEditPoints="1"/>
            </p:cNvSpPr>
            <p:nvPr/>
          </p:nvSpPr>
          <p:spPr bwMode="auto">
            <a:xfrm>
              <a:off x="4693" y="3036"/>
              <a:ext cx="322" cy="366"/>
            </a:xfrm>
            <a:custGeom>
              <a:avLst/>
              <a:gdLst/>
              <a:ahLst/>
              <a:cxnLst>
                <a:cxn ang="0">
                  <a:pos x="156" y="15"/>
                </a:cxn>
                <a:cxn ang="0">
                  <a:pos x="165" y="15"/>
                </a:cxn>
                <a:cxn ang="0">
                  <a:pos x="13" y="187"/>
                </a:cxn>
                <a:cxn ang="0">
                  <a:pos x="13" y="178"/>
                </a:cxn>
                <a:cxn ang="0">
                  <a:pos x="165" y="351"/>
                </a:cxn>
                <a:cxn ang="0">
                  <a:pos x="156" y="351"/>
                </a:cxn>
                <a:cxn ang="0">
                  <a:pos x="309" y="178"/>
                </a:cxn>
                <a:cxn ang="0">
                  <a:pos x="309" y="187"/>
                </a:cxn>
                <a:cxn ang="0">
                  <a:pos x="156" y="15"/>
                </a:cxn>
                <a:cxn ang="0">
                  <a:pos x="322" y="183"/>
                </a:cxn>
                <a:cxn ang="0">
                  <a:pos x="161" y="366"/>
                </a:cxn>
                <a:cxn ang="0">
                  <a:pos x="0" y="183"/>
                </a:cxn>
                <a:cxn ang="0">
                  <a:pos x="161" y="0"/>
                </a:cxn>
                <a:cxn ang="0">
                  <a:pos x="322" y="183"/>
                </a:cxn>
              </a:cxnLst>
              <a:rect l="0" t="0" r="r" b="b"/>
              <a:pathLst>
                <a:path w="322" h="366">
                  <a:moveTo>
                    <a:pt x="156" y="15"/>
                  </a:moveTo>
                  <a:lnTo>
                    <a:pt x="165" y="15"/>
                  </a:lnTo>
                  <a:lnTo>
                    <a:pt x="13" y="187"/>
                  </a:lnTo>
                  <a:lnTo>
                    <a:pt x="13" y="178"/>
                  </a:lnTo>
                  <a:lnTo>
                    <a:pt x="165" y="351"/>
                  </a:lnTo>
                  <a:lnTo>
                    <a:pt x="156" y="351"/>
                  </a:lnTo>
                  <a:lnTo>
                    <a:pt x="309" y="178"/>
                  </a:lnTo>
                  <a:lnTo>
                    <a:pt x="309" y="187"/>
                  </a:lnTo>
                  <a:lnTo>
                    <a:pt x="156" y="15"/>
                  </a:lnTo>
                  <a:close/>
                  <a:moveTo>
                    <a:pt x="322" y="183"/>
                  </a:moveTo>
                  <a:lnTo>
                    <a:pt x="161" y="366"/>
                  </a:lnTo>
                  <a:lnTo>
                    <a:pt x="0" y="183"/>
                  </a:lnTo>
                  <a:lnTo>
                    <a:pt x="161" y="0"/>
                  </a:lnTo>
                  <a:lnTo>
                    <a:pt x="322" y="18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70" name="Freeform 46"/>
            <p:cNvSpPr>
              <a:spLocks noEditPoints="1"/>
            </p:cNvSpPr>
            <p:nvPr/>
          </p:nvSpPr>
          <p:spPr bwMode="auto">
            <a:xfrm>
              <a:off x="4812" y="2055"/>
              <a:ext cx="103" cy="331"/>
            </a:xfrm>
            <a:custGeom>
              <a:avLst/>
              <a:gdLst/>
              <a:ahLst/>
              <a:cxnLst>
                <a:cxn ang="0">
                  <a:pos x="196" y="1267"/>
                </a:cxn>
                <a:cxn ang="0">
                  <a:pos x="196" y="55"/>
                </a:cxn>
                <a:cxn ang="0">
                  <a:pos x="251" y="55"/>
                </a:cxn>
                <a:cxn ang="0">
                  <a:pos x="251" y="1267"/>
                </a:cxn>
                <a:cxn ang="0">
                  <a:pos x="196" y="1267"/>
                </a:cxn>
                <a:cxn ang="0">
                  <a:pos x="8" y="371"/>
                </a:cxn>
                <a:cxn ang="0">
                  <a:pos x="223" y="0"/>
                </a:cxn>
                <a:cxn ang="0">
                  <a:pos x="440" y="371"/>
                </a:cxn>
                <a:cxn ang="0">
                  <a:pos x="430" y="409"/>
                </a:cxn>
                <a:cxn ang="0">
                  <a:pos x="392" y="399"/>
                </a:cxn>
                <a:cxn ang="0">
                  <a:pos x="200" y="69"/>
                </a:cxn>
                <a:cxn ang="0">
                  <a:pos x="247" y="69"/>
                </a:cxn>
                <a:cxn ang="0">
                  <a:pos x="56" y="399"/>
                </a:cxn>
                <a:cxn ang="0">
                  <a:pos x="18" y="409"/>
                </a:cxn>
                <a:cxn ang="0">
                  <a:pos x="8" y="371"/>
                </a:cxn>
              </a:cxnLst>
              <a:rect l="0" t="0" r="r" b="b"/>
              <a:pathLst>
                <a:path w="447" h="1267">
                  <a:moveTo>
                    <a:pt x="196" y="1267"/>
                  </a:moveTo>
                  <a:lnTo>
                    <a:pt x="196" y="55"/>
                  </a:lnTo>
                  <a:lnTo>
                    <a:pt x="251" y="55"/>
                  </a:lnTo>
                  <a:lnTo>
                    <a:pt x="251" y="1267"/>
                  </a:lnTo>
                  <a:lnTo>
                    <a:pt x="196" y="1267"/>
                  </a:lnTo>
                  <a:close/>
                  <a:moveTo>
                    <a:pt x="8" y="371"/>
                  </a:moveTo>
                  <a:lnTo>
                    <a:pt x="223" y="0"/>
                  </a:lnTo>
                  <a:lnTo>
                    <a:pt x="440" y="371"/>
                  </a:lnTo>
                  <a:cubicBezTo>
                    <a:pt x="447" y="385"/>
                    <a:pt x="442" y="401"/>
                    <a:pt x="430" y="409"/>
                  </a:cubicBezTo>
                  <a:cubicBezTo>
                    <a:pt x="417" y="417"/>
                    <a:pt x="399" y="412"/>
                    <a:pt x="392" y="399"/>
                  </a:cubicBezTo>
                  <a:lnTo>
                    <a:pt x="200" y="69"/>
                  </a:lnTo>
                  <a:lnTo>
                    <a:pt x="247" y="69"/>
                  </a:lnTo>
                  <a:lnTo>
                    <a:pt x="56" y="399"/>
                  </a:lnTo>
                  <a:cubicBezTo>
                    <a:pt x="48" y="412"/>
                    <a:pt x="31" y="417"/>
                    <a:pt x="18" y="409"/>
                  </a:cubicBezTo>
                  <a:cubicBezTo>
                    <a:pt x="5" y="401"/>
                    <a:pt x="0" y="385"/>
                    <a:pt x="8" y="37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71" name="Freeform 47"/>
            <p:cNvSpPr>
              <a:spLocks noEditPoints="1"/>
            </p:cNvSpPr>
            <p:nvPr/>
          </p:nvSpPr>
          <p:spPr bwMode="auto">
            <a:xfrm>
              <a:off x="4812" y="2054"/>
              <a:ext cx="103" cy="333"/>
            </a:xfrm>
            <a:custGeom>
              <a:avLst/>
              <a:gdLst/>
              <a:ahLst/>
              <a:cxnLst>
                <a:cxn ang="0">
                  <a:pos x="44" y="332"/>
                </a:cxn>
                <a:cxn ang="0">
                  <a:pos x="45" y="14"/>
                </a:cxn>
                <a:cxn ang="0">
                  <a:pos x="59" y="15"/>
                </a:cxn>
                <a:cxn ang="0">
                  <a:pos x="58" y="333"/>
                </a:cxn>
                <a:cxn ang="0">
                  <a:pos x="58" y="331"/>
                </a:cxn>
                <a:cxn ang="0">
                  <a:pos x="57" y="15"/>
                </a:cxn>
                <a:cxn ang="0">
                  <a:pos x="45" y="16"/>
                </a:cxn>
                <a:cxn ang="0">
                  <a:pos x="46" y="332"/>
                </a:cxn>
                <a:cxn ang="0">
                  <a:pos x="58" y="331"/>
                </a:cxn>
                <a:cxn ang="0">
                  <a:pos x="1" y="97"/>
                </a:cxn>
                <a:cxn ang="0">
                  <a:pos x="52" y="0"/>
                </a:cxn>
                <a:cxn ang="0">
                  <a:pos x="103" y="98"/>
                </a:cxn>
                <a:cxn ang="0">
                  <a:pos x="103" y="101"/>
                </a:cxn>
                <a:cxn ang="0">
                  <a:pos x="103" y="104"/>
                </a:cxn>
                <a:cxn ang="0">
                  <a:pos x="102" y="107"/>
                </a:cxn>
                <a:cxn ang="0">
                  <a:pos x="100" y="109"/>
                </a:cxn>
                <a:cxn ang="0">
                  <a:pos x="97" y="110"/>
                </a:cxn>
                <a:cxn ang="0">
                  <a:pos x="94" y="110"/>
                </a:cxn>
                <a:cxn ang="0">
                  <a:pos x="91" y="108"/>
                </a:cxn>
                <a:cxn ang="0">
                  <a:pos x="90" y="106"/>
                </a:cxn>
                <a:cxn ang="0">
                  <a:pos x="46" y="18"/>
                </a:cxn>
                <a:cxn ang="0">
                  <a:pos x="58" y="19"/>
                </a:cxn>
                <a:cxn ang="0">
                  <a:pos x="14" y="106"/>
                </a:cxn>
                <a:cxn ang="0">
                  <a:pos x="12" y="108"/>
                </a:cxn>
                <a:cxn ang="0">
                  <a:pos x="9" y="110"/>
                </a:cxn>
                <a:cxn ang="0">
                  <a:pos x="6" y="110"/>
                </a:cxn>
                <a:cxn ang="0">
                  <a:pos x="3" y="109"/>
                </a:cxn>
                <a:cxn ang="0">
                  <a:pos x="1" y="107"/>
                </a:cxn>
                <a:cxn ang="0">
                  <a:pos x="0" y="104"/>
                </a:cxn>
                <a:cxn ang="0">
                  <a:pos x="0" y="101"/>
                </a:cxn>
                <a:cxn ang="0">
                  <a:pos x="2" y="101"/>
                </a:cxn>
                <a:cxn ang="0">
                  <a:pos x="2" y="103"/>
                </a:cxn>
                <a:cxn ang="0">
                  <a:pos x="3" y="105"/>
                </a:cxn>
                <a:cxn ang="0">
                  <a:pos x="5" y="107"/>
                </a:cxn>
                <a:cxn ang="0">
                  <a:pos x="7" y="108"/>
                </a:cxn>
                <a:cxn ang="0">
                  <a:pos x="9" y="108"/>
                </a:cxn>
                <a:cxn ang="0">
                  <a:pos x="11" y="107"/>
                </a:cxn>
                <a:cxn ang="0">
                  <a:pos x="12" y="105"/>
                </a:cxn>
                <a:cxn ang="0">
                  <a:pos x="56" y="18"/>
                </a:cxn>
                <a:cxn ang="0">
                  <a:pos x="46" y="20"/>
                </a:cxn>
                <a:cxn ang="0">
                  <a:pos x="91" y="105"/>
                </a:cxn>
                <a:cxn ang="0">
                  <a:pos x="93" y="107"/>
                </a:cxn>
                <a:cxn ang="0">
                  <a:pos x="95" y="108"/>
                </a:cxn>
                <a:cxn ang="0">
                  <a:pos x="97" y="108"/>
                </a:cxn>
                <a:cxn ang="0">
                  <a:pos x="99" y="107"/>
                </a:cxn>
                <a:cxn ang="0">
                  <a:pos x="100" y="105"/>
                </a:cxn>
                <a:cxn ang="0">
                  <a:pos x="101" y="103"/>
                </a:cxn>
                <a:cxn ang="0">
                  <a:pos x="101" y="101"/>
                </a:cxn>
                <a:cxn ang="0">
                  <a:pos x="101" y="98"/>
                </a:cxn>
                <a:cxn ang="0">
                  <a:pos x="51" y="1"/>
                </a:cxn>
                <a:cxn ang="0">
                  <a:pos x="3" y="98"/>
                </a:cxn>
                <a:cxn ang="0">
                  <a:pos x="2" y="101"/>
                </a:cxn>
              </a:cxnLst>
              <a:rect l="0" t="0" r="r" b="b"/>
              <a:pathLst>
                <a:path w="103" h="333">
                  <a:moveTo>
                    <a:pt x="45" y="333"/>
                  </a:moveTo>
                  <a:lnTo>
                    <a:pt x="44" y="332"/>
                  </a:lnTo>
                  <a:lnTo>
                    <a:pt x="44" y="15"/>
                  </a:lnTo>
                  <a:lnTo>
                    <a:pt x="45" y="14"/>
                  </a:lnTo>
                  <a:lnTo>
                    <a:pt x="58" y="14"/>
                  </a:lnTo>
                  <a:lnTo>
                    <a:pt x="59" y="15"/>
                  </a:lnTo>
                  <a:lnTo>
                    <a:pt x="59" y="332"/>
                  </a:lnTo>
                  <a:lnTo>
                    <a:pt x="58" y="333"/>
                  </a:lnTo>
                  <a:lnTo>
                    <a:pt x="45" y="333"/>
                  </a:lnTo>
                  <a:close/>
                  <a:moveTo>
                    <a:pt x="58" y="331"/>
                  </a:moveTo>
                  <a:lnTo>
                    <a:pt x="57" y="332"/>
                  </a:lnTo>
                  <a:lnTo>
                    <a:pt x="57" y="15"/>
                  </a:lnTo>
                  <a:lnTo>
                    <a:pt x="58" y="16"/>
                  </a:lnTo>
                  <a:lnTo>
                    <a:pt x="45" y="16"/>
                  </a:lnTo>
                  <a:lnTo>
                    <a:pt x="46" y="15"/>
                  </a:lnTo>
                  <a:lnTo>
                    <a:pt x="46" y="332"/>
                  </a:lnTo>
                  <a:lnTo>
                    <a:pt x="45" y="331"/>
                  </a:lnTo>
                  <a:lnTo>
                    <a:pt x="58" y="331"/>
                  </a:lnTo>
                  <a:close/>
                  <a:moveTo>
                    <a:pt x="1" y="98"/>
                  </a:moveTo>
                  <a:lnTo>
                    <a:pt x="1" y="97"/>
                  </a:lnTo>
                  <a:lnTo>
                    <a:pt x="51" y="0"/>
                  </a:lnTo>
                  <a:lnTo>
                    <a:pt x="52" y="0"/>
                  </a:lnTo>
                  <a:lnTo>
                    <a:pt x="102" y="97"/>
                  </a:lnTo>
                  <a:lnTo>
                    <a:pt x="103" y="98"/>
                  </a:lnTo>
                  <a:lnTo>
                    <a:pt x="103" y="101"/>
                  </a:lnTo>
                  <a:lnTo>
                    <a:pt x="103" y="101"/>
                  </a:lnTo>
                  <a:lnTo>
                    <a:pt x="103" y="104"/>
                  </a:lnTo>
                  <a:lnTo>
                    <a:pt x="103" y="104"/>
                  </a:lnTo>
                  <a:lnTo>
                    <a:pt x="102" y="107"/>
                  </a:lnTo>
                  <a:lnTo>
                    <a:pt x="102" y="107"/>
                  </a:lnTo>
                  <a:lnTo>
                    <a:pt x="100" y="109"/>
                  </a:lnTo>
                  <a:lnTo>
                    <a:pt x="100" y="109"/>
                  </a:lnTo>
                  <a:lnTo>
                    <a:pt x="97" y="110"/>
                  </a:lnTo>
                  <a:lnTo>
                    <a:pt x="97" y="110"/>
                  </a:lnTo>
                  <a:lnTo>
                    <a:pt x="94" y="110"/>
                  </a:lnTo>
                  <a:lnTo>
                    <a:pt x="94" y="110"/>
                  </a:lnTo>
                  <a:lnTo>
                    <a:pt x="92" y="108"/>
                  </a:lnTo>
                  <a:lnTo>
                    <a:pt x="91" y="108"/>
                  </a:lnTo>
                  <a:lnTo>
                    <a:pt x="90" y="106"/>
                  </a:lnTo>
                  <a:lnTo>
                    <a:pt x="90" y="106"/>
                  </a:lnTo>
                  <a:lnTo>
                    <a:pt x="45" y="19"/>
                  </a:lnTo>
                  <a:lnTo>
                    <a:pt x="46" y="18"/>
                  </a:lnTo>
                  <a:lnTo>
                    <a:pt x="57" y="18"/>
                  </a:lnTo>
                  <a:lnTo>
                    <a:pt x="58" y="19"/>
                  </a:lnTo>
                  <a:lnTo>
                    <a:pt x="14" y="106"/>
                  </a:lnTo>
                  <a:lnTo>
                    <a:pt x="14" y="106"/>
                  </a:lnTo>
                  <a:lnTo>
                    <a:pt x="12" y="108"/>
                  </a:lnTo>
                  <a:lnTo>
                    <a:pt x="12" y="108"/>
                  </a:lnTo>
                  <a:lnTo>
                    <a:pt x="9" y="110"/>
                  </a:lnTo>
                  <a:lnTo>
                    <a:pt x="9" y="110"/>
                  </a:lnTo>
                  <a:lnTo>
                    <a:pt x="7" y="110"/>
                  </a:lnTo>
                  <a:lnTo>
                    <a:pt x="6" y="110"/>
                  </a:lnTo>
                  <a:lnTo>
                    <a:pt x="4" y="109"/>
                  </a:lnTo>
                  <a:lnTo>
                    <a:pt x="3" y="109"/>
                  </a:lnTo>
                  <a:lnTo>
                    <a:pt x="2" y="107"/>
                  </a:lnTo>
                  <a:lnTo>
                    <a:pt x="1" y="107"/>
                  </a:lnTo>
                  <a:lnTo>
                    <a:pt x="0" y="104"/>
                  </a:lnTo>
                  <a:lnTo>
                    <a:pt x="0" y="104"/>
                  </a:lnTo>
                  <a:lnTo>
                    <a:pt x="0" y="101"/>
                  </a:lnTo>
                  <a:lnTo>
                    <a:pt x="0" y="101"/>
                  </a:lnTo>
                  <a:lnTo>
                    <a:pt x="1" y="98"/>
                  </a:lnTo>
                  <a:close/>
                  <a:moveTo>
                    <a:pt x="2" y="101"/>
                  </a:moveTo>
                  <a:lnTo>
                    <a:pt x="2" y="101"/>
                  </a:lnTo>
                  <a:lnTo>
                    <a:pt x="2" y="103"/>
                  </a:lnTo>
                  <a:lnTo>
                    <a:pt x="2" y="103"/>
                  </a:lnTo>
                  <a:lnTo>
                    <a:pt x="3" y="105"/>
                  </a:lnTo>
                  <a:lnTo>
                    <a:pt x="3" y="105"/>
                  </a:lnTo>
                  <a:lnTo>
                    <a:pt x="5" y="107"/>
                  </a:lnTo>
                  <a:lnTo>
                    <a:pt x="4" y="107"/>
                  </a:lnTo>
                  <a:lnTo>
                    <a:pt x="7" y="108"/>
                  </a:lnTo>
                  <a:lnTo>
                    <a:pt x="6" y="108"/>
                  </a:lnTo>
                  <a:lnTo>
                    <a:pt x="9" y="108"/>
                  </a:lnTo>
                  <a:lnTo>
                    <a:pt x="9" y="108"/>
                  </a:lnTo>
                  <a:lnTo>
                    <a:pt x="11" y="107"/>
                  </a:lnTo>
                  <a:lnTo>
                    <a:pt x="11" y="107"/>
                  </a:lnTo>
                  <a:lnTo>
                    <a:pt x="12" y="105"/>
                  </a:lnTo>
                  <a:lnTo>
                    <a:pt x="12" y="105"/>
                  </a:lnTo>
                  <a:lnTo>
                    <a:pt x="56" y="18"/>
                  </a:lnTo>
                  <a:lnTo>
                    <a:pt x="57" y="20"/>
                  </a:lnTo>
                  <a:lnTo>
                    <a:pt x="46" y="20"/>
                  </a:lnTo>
                  <a:lnTo>
                    <a:pt x="47" y="18"/>
                  </a:lnTo>
                  <a:lnTo>
                    <a:pt x="91" y="105"/>
                  </a:lnTo>
                  <a:lnTo>
                    <a:pt x="91" y="105"/>
                  </a:lnTo>
                  <a:lnTo>
                    <a:pt x="93" y="107"/>
                  </a:lnTo>
                  <a:lnTo>
                    <a:pt x="93" y="107"/>
                  </a:lnTo>
                  <a:lnTo>
                    <a:pt x="95" y="108"/>
                  </a:lnTo>
                  <a:lnTo>
                    <a:pt x="94" y="108"/>
                  </a:lnTo>
                  <a:lnTo>
                    <a:pt x="97" y="108"/>
                  </a:lnTo>
                  <a:lnTo>
                    <a:pt x="97" y="108"/>
                  </a:lnTo>
                  <a:lnTo>
                    <a:pt x="99" y="107"/>
                  </a:lnTo>
                  <a:lnTo>
                    <a:pt x="99" y="107"/>
                  </a:lnTo>
                  <a:lnTo>
                    <a:pt x="100" y="105"/>
                  </a:lnTo>
                  <a:lnTo>
                    <a:pt x="100" y="105"/>
                  </a:lnTo>
                  <a:lnTo>
                    <a:pt x="101" y="103"/>
                  </a:lnTo>
                  <a:lnTo>
                    <a:pt x="101" y="103"/>
                  </a:lnTo>
                  <a:lnTo>
                    <a:pt x="101" y="101"/>
                  </a:lnTo>
                  <a:lnTo>
                    <a:pt x="102" y="101"/>
                  </a:lnTo>
                  <a:lnTo>
                    <a:pt x="101" y="98"/>
                  </a:lnTo>
                  <a:lnTo>
                    <a:pt x="101" y="98"/>
                  </a:lnTo>
                  <a:lnTo>
                    <a:pt x="51" y="1"/>
                  </a:lnTo>
                  <a:lnTo>
                    <a:pt x="52" y="1"/>
                  </a:lnTo>
                  <a:lnTo>
                    <a:pt x="3" y="98"/>
                  </a:lnTo>
                  <a:lnTo>
                    <a:pt x="3" y="98"/>
                  </a:lnTo>
                  <a:lnTo>
                    <a:pt x="2" y="10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72" name="Freeform 48"/>
            <p:cNvSpPr>
              <a:spLocks noEditPoints="1"/>
            </p:cNvSpPr>
            <p:nvPr/>
          </p:nvSpPr>
          <p:spPr bwMode="auto">
            <a:xfrm>
              <a:off x="4802" y="2722"/>
              <a:ext cx="104" cy="331"/>
            </a:xfrm>
            <a:custGeom>
              <a:avLst/>
              <a:gdLst/>
              <a:ahLst/>
              <a:cxnLst>
                <a:cxn ang="0">
                  <a:pos x="253" y="0"/>
                </a:cxn>
                <a:cxn ang="0">
                  <a:pos x="253" y="1212"/>
                </a:cxn>
                <a:cxn ang="0">
                  <a:pos x="197" y="1212"/>
                </a:cxn>
                <a:cxn ang="0">
                  <a:pos x="197" y="0"/>
                </a:cxn>
                <a:cxn ang="0">
                  <a:pos x="253" y="0"/>
                </a:cxn>
                <a:cxn ang="0">
                  <a:pos x="443" y="896"/>
                </a:cxn>
                <a:cxn ang="0">
                  <a:pos x="225" y="1267"/>
                </a:cxn>
                <a:cxn ang="0">
                  <a:pos x="8" y="896"/>
                </a:cxn>
                <a:cxn ang="0">
                  <a:pos x="18" y="858"/>
                </a:cxn>
                <a:cxn ang="0">
                  <a:pos x="56" y="868"/>
                </a:cxn>
                <a:cxn ang="0">
                  <a:pos x="249" y="1198"/>
                </a:cxn>
                <a:cxn ang="0">
                  <a:pos x="202" y="1198"/>
                </a:cxn>
                <a:cxn ang="0">
                  <a:pos x="395" y="868"/>
                </a:cxn>
                <a:cxn ang="0">
                  <a:pos x="433" y="858"/>
                </a:cxn>
                <a:cxn ang="0">
                  <a:pos x="443" y="896"/>
                </a:cxn>
              </a:cxnLst>
              <a:rect l="0" t="0" r="r" b="b"/>
              <a:pathLst>
                <a:path w="450" h="1267">
                  <a:moveTo>
                    <a:pt x="253" y="0"/>
                  </a:moveTo>
                  <a:lnTo>
                    <a:pt x="253" y="1212"/>
                  </a:lnTo>
                  <a:lnTo>
                    <a:pt x="197" y="1212"/>
                  </a:lnTo>
                  <a:lnTo>
                    <a:pt x="197" y="0"/>
                  </a:lnTo>
                  <a:lnTo>
                    <a:pt x="253" y="0"/>
                  </a:lnTo>
                  <a:close/>
                  <a:moveTo>
                    <a:pt x="443" y="896"/>
                  </a:moveTo>
                  <a:lnTo>
                    <a:pt x="225" y="1267"/>
                  </a:lnTo>
                  <a:lnTo>
                    <a:pt x="8" y="896"/>
                  </a:lnTo>
                  <a:cubicBezTo>
                    <a:pt x="0" y="883"/>
                    <a:pt x="4" y="866"/>
                    <a:pt x="18" y="858"/>
                  </a:cubicBezTo>
                  <a:cubicBezTo>
                    <a:pt x="31" y="850"/>
                    <a:pt x="48" y="854"/>
                    <a:pt x="56" y="868"/>
                  </a:cubicBezTo>
                  <a:lnTo>
                    <a:pt x="249" y="1198"/>
                  </a:lnTo>
                  <a:lnTo>
                    <a:pt x="202" y="1198"/>
                  </a:lnTo>
                  <a:lnTo>
                    <a:pt x="395" y="868"/>
                  </a:lnTo>
                  <a:cubicBezTo>
                    <a:pt x="402" y="854"/>
                    <a:pt x="419" y="850"/>
                    <a:pt x="433" y="858"/>
                  </a:cubicBezTo>
                  <a:cubicBezTo>
                    <a:pt x="445" y="866"/>
                    <a:pt x="450" y="883"/>
                    <a:pt x="443" y="89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73" name="Freeform 49"/>
            <p:cNvSpPr>
              <a:spLocks noEditPoints="1"/>
            </p:cNvSpPr>
            <p:nvPr/>
          </p:nvSpPr>
          <p:spPr bwMode="auto">
            <a:xfrm>
              <a:off x="4802" y="2721"/>
              <a:ext cx="104" cy="333"/>
            </a:xfrm>
            <a:custGeom>
              <a:avLst/>
              <a:gdLst/>
              <a:ahLst/>
              <a:cxnLst>
                <a:cxn ang="0">
                  <a:pos x="59" y="1"/>
                </a:cxn>
                <a:cxn ang="0">
                  <a:pos x="58" y="319"/>
                </a:cxn>
                <a:cxn ang="0">
                  <a:pos x="45" y="318"/>
                </a:cxn>
                <a:cxn ang="0">
                  <a:pos x="46" y="0"/>
                </a:cxn>
                <a:cxn ang="0">
                  <a:pos x="46" y="2"/>
                </a:cxn>
                <a:cxn ang="0">
                  <a:pos x="46" y="318"/>
                </a:cxn>
                <a:cxn ang="0">
                  <a:pos x="58" y="317"/>
                </a:cxn>
                <a:cxn ang="0">
                  <a:pos x="58" y="1"/>
                </a:cxn>
                <a:cxn ang="0">
                  <a:pos x="46" y="2"/>
                </a:cxn>
                <a:cxn ang="0">
                  <a:pos x="103" y="236"/>
                </a:cxn>
                <a:cxn ang="0">
                  <a:pos x="51" y="333"/>
                </a:cxn>
                <a:cxn ang="0">
                  <a:pos x="1" y="235"/>
                </a:cxn>
                <a:cxn ang="0">
                  <a:pos x="0" y="232"/>
                </a:cxn>
                <a:cxn ang="0">
                  <a:pos x="0" y="229"/>
                </a:cxn>
                <a:cxn ang="0">
                  <a:pos x="2" y="226"/>
                </a:cxn>
                <a:cxn ang="0">
                  <a:pos x="4" y="224"/>
                </a:cxn>
                <a:cxn ang="0">
                  <a:pos x="7" y="223"/>
                </a:cxn>
                <a:cxn ang="0">
                  <a:pos x="10" y="223"/>
                </a:cxn>
                <a:cxn ang="0">
                  <a:pos x="12" y="225"/>
                </a:cxn>
                <a:cxn ang="0">
                  <a:pos x="14" y="227"/>
                </a:cxn>
                <a:cxn ang="0">
                  <a:pos x="58" y="315"/>
                </a:cxn>
                <a:cxn ang="0">
                  <a:pos x="46" y="313"/>
                </a:cxn>
                <a:cxn ang="0">
                  <a:pos x="91" y="227"/>
                </a:cxn>
                <a:cxn ang="0">
                  <a:pos x="92" y="225"/>
                </a:cxn>
                <a:cxn ang="0">
                  <a:pos x="95" y="223"/>
                </a:cxn>
                <a:cxn ang="0">
                  <a:pos x="98" y="223"/>
                </a:cxn>
                <a:cxn ang="0">
                  <a:pos x="101" y="224"/>
                </a:cxn>
                <a:cxn ang="0">
                  <a:pos x="103" y="227"/>
                </a:cxn>
                <a:cxn ang="0">
                  <a:pos x="104" y="229"/>
                </a:cxn>
                <a:cxn ang="0">
                  <a:pos x="104" y="233"/>
                </a:cxn>
                <a:cxn ang="0">
                  <a:pos x="102" y="232"/>
                </a:cxn>
                <a:cxn ang="0">
                  <a:pos x="102" y="230"/>
                </a:cxn>
                <a:cxn ang="0">
                  <a:pos x="101" y="227"/>
                </a:cxn>
                <a:cxn ang="0">
                  <a:pos x="99" y="226"/>
                </a:cxn>
                <a:cxn ang="0">
                  <a:pos x="97" y="225"/>
                </a:cxn>
                <a:cxn ang="0">
                  <a:pos x="95" y="225"/>
                </a:cxn>
                <a:cxn ang="0">
                  <a:pos x="93" y="227"/>
                </a:cxn>
                <a:cxn ang="0">
                  <a:pos x="92" y="228"/>
                </a:cxn>
                <a:cxn ang="0">
                  <a:pos x="47" y="314"/>
                </a:cxn>
                <a:cxn ang="0">
                  <a:pos x="58" y="313"/>
                </a:cxn>
                <a:cxn ang="0">
                  <a:pos x="12" y="228"/>
                </a:cxn>
                <a:cxn ang="0">
                  <a:pos x="11" y="226"/>
                </a:cxn>
                <a:cxn ang="0">
                  <a:pos x="9" y="225"/>
                </a:cxn>
                <a:cxn ang="0">
                  <a:pos x="7" y="225"/>
                </a:cxn>
                <a:cxn ang="0">
                  <a:pos x="4" y="226"/>
                </a:cxn>
                <a:cxn ang="0">
                  <a:pos x="3" y="228"/>
                </a:cxn>
                <a:cxn ang="0">
                  <a:pos x="2" y="230"/>
                </a:cxn>
                <a:cxn ang="0">
                  <a:pos x="2" y="232"/>
                </a:cxn>
                <a:cxn ang="0">
                  <a:pos x="3" y="235"/>
                </a:cxn>
                <a:cxn ang="0">
                  <a:pos x="53" y="331"/>
                </a:cxn>
                <a:cxn ang="0">
                  <a:pos x="102" y="234"/>
                </a:cxn>
                <a:cxn ang="0">
                  <a:pos x="102" y="232"/>
                </a:cxn>
              </a:cxnLst>
              <a:rect l="0" t="0" r="r" b="b"/>
              <a:pathLst>
                <a:path w="104" h="333">
                  <a:moveTo>
                    <a:pt x="58" y="0"/>
                  </a:moveTo>
                  <a:lnTo>
                    <a:pt x="59" y="1"/>
                  </a:lnTo>
                  <a:lnTo>
                    <a:pt x="59" y="318"/>
                  </a:lnTo>
                  <a:lnTo>
                    <a:pt x="58" y="319"/>
                  </a:lnTo>
                  <a:lnTo>
                    <a:pt x="46" y="319"/>
                  </a:lnTo>
                  <a:lnTo>
                    <a:pt x="45" y="318"/>
                  </a:lnTo>
                  <a:lnTo>
                    <a:pt x="45" y="1"/>
                  </a:lnTo>
                  <a:lnTo>
                    <a:pt x="46" y="0"/>
                  </a:lnTo>
                  <a:lnTo>
                    <a:pt x="58" y="0"/>
                  </a:lnTo>
                  <a:close/>
                  <a:moveTo>
                    <a:pt x="46" y="2"/>
                  </a:moveTo>
                  <a:lnTo>
                    <a:pt x="46" y="1"/>
                  </a:lnTo>
                  <a:lnTo>
                    <a:pt x="46" y="318"/>
                  </a:lnTo>
                  <a:lnTo>
                    <a:pt x="46" y="317"/>
                  </a:lnTo>
                  <a:lnTo>
                    <a:pt x="58" y="317"/>
                  </a:lnTo>
                  <a:lnTo>
                    <a:pt x="58" y="318"/>
                  </a:lnTo>
                  <a:lnTo>
                    <a:pt x="58" y="1"/>
                  </a:lnTo>
                  <a:lnTo>
                    <a:pt x="58" y="2"/>
                  </a:lnTo>
                  <a:lnTo>
                    <a:pt x="46" y="2"/>
                  </a:lnTo>
                  <a:close/>
                  <a:moveTo>
                    <a:pt x="103" y="235"/>
                  </a:moveTo>
                  <a:lnTo>
                    <a:pt x="103" y="236"/>
                  </a:lnTo>
                  <a:lnTo>
                    <a:pt x="53" y="333"/>
                  </a:lnTo>
                  <a:lnTo>
                    <a:pt x="51" y="333"/>
                  </a:lnTo>
                  <a:lnTo>
                    <a:pt x="1" y="236"/>
                  </a:lnTo>
                  <a:lnTo>
                    <a:pt x="1" y="235"/>
                  </a:lnTo>
                  <a:lnTo>
                    <a:pt x="0" y="233"/>
                  </a:lnTo>
                  <a:lnTo>
                    <a:pt x="0" y="232"/>
                  </a:lnTo>
                  <a:lnTo>
                    <a:pt x="0" y="229"/>
                  </a:lnTo>
                  <a:lnTo>
                    <a:pt x="0" y="229"/>
                  </a:lnTo>
                  <a:lnTo>
                    <a:pt x="1" y="227"/>
                  </a:lnTo>
                  <a:lnTo>
                    <a:pt x="2" y="226"/>
                  </a:lnTo>
                  <a:lnTo>
                    <a:pt x="4" y="224"/>
                  </a:lnTo>
                  <a:lnTo>
                    <a:pt x="4" y="224"/>
                  </a:lnTo>
                  <a:lnTo>
                    <a:pt x="6" y="223"/>
                  </a:lnTo>
                  <a:lnTo>
                    <a:pt x="7" y="223"/>
                  </a:lnTo>
                  <a:lnTo>
                    <a:pt x="9" y="223"/>
                  </a:lnTo>
                  <a:lnTo>
                    <a:pt x="10" y="223"/>
                  </a:lnTo>
                  <a:lnTo>
                    <a:pt x="12" y="225"/>
                  </a:lnTo>
                  <a:lnTo>
                    <a:pt x="12" y="225"/>
                  </a:lnTo>
                  <a:lnTo>
                    <a:pt x="14" y="227"/>
                  </a:lnTo>
                  <a:lnTo>
                    <a:pt x="14" y="227"/>
                  </a:lnTo>
                  <a:lnTo>
                    <a:pt x="58" y="313"/>
                  </a:lnTo>
                  <a:lnTo>
                    <a:pt x="58" y="315"/>
                  </a:lnTo>
                  <a:lnTo>
                    <a:pt x="47" y="315"/>
                  </a:lnTo>
                  <a:lnTo>
                    <a:pt x="46" y="313"/>
                  </a:lnTo>
                  <a:lnTo>
                    <a:pt x="91" y="227"/>
                  </a:lnTo>
                  <a:lnTo>
                    <a:pt x="91" y="227"/>
                  </a:lnTo>
                  <a:lnTo>
                    <a:pt x="92" y="225"/>
                  </a:lnTo>
                  <a:lnTo>
                    <a:pt x="92" y="225"/>
                  </a:lnTo>
                  <a:lnTo>
                    <a:pt x="95" y="223"/>
                  </a:lnTo>
                  <a:lnTo>
                    <a:pt x="95" y="223"/>
                  </a:lnTo>
                  <a:lnTo>
                    <a:pt x="98" y="223"/>
                  </a:lnTo>
                  <a:lnTo>
                    <a:pt x="98" y="223"/>
                  </a:lnTo>
                  <a:lnTo>
                    <a:pt x="100" y="224"/>
                  </a:lnTo>
                  <a:lnTo>
                    <a:pt x="101" y="224"/>
                  </a:lnTo>
                  <a:lnTo>
                    <a:pt x="103" y="226"/>
                  </a:lnTo>
                  <a:lnTo>
                    <a:pt x="103" y="227"/>
                  </a:lnTo>
                  <a:lnTo>
                    <a:pt x="104" y="229"/>
                  </a:lnTo>
                  <a:lnTo>
                    <a:pt x="104" y="229"/>
                  </a:lnTo>
                  <a:lnTo>
                    <a:pt x="104" y="232"/>
                  </a:lnTo>
                  <a:lnTo>
                    <a:pt x="104" y="233"/>
                  </a:lnTo>
                  <a:lnTo>
                    <a:pt x="103" y="235"/>
                  </a:lnTo>
                  <a:close/>
                  <a:moveTo>
                    <a:pt x="102" y="232"/>
                  </a:moveTo>
                  <a:lnTo>
                    <a:pt x="102" y="232"/>
                  </a:lnTo>
                  <a:lnTo>
                    <a:pt x="102" y="230"/>
                  </a:lnTo>
                  <a:lnTo>
                    <a:pt x="102" y="230"/>
                  </a:lnTo>
                  <a:lnTo>
                    <a:pt x="101" y="227"/>
                  </a:lnTo>
                  <a:lnTo>
                    <a:pt x="101" y="228"/>
                  </a:lnTo>
                  <a:lnTo>
                    <a:pt x="99" y="226"/>
                  </a:lnTo>
                  <a:lnTo>
                    <a:pt x="100" y="226"/>
                  </a:lnTo>
                  <a:lnTo>
                    <a:pt x="97" y="225"/>
                  </a:lnTo>
                  <a:lnTo>
                    <a:pt x="98" y="225"/>
                  </a:lnTo>
                  <a:lnTo>
                    <a:pt x="95" y="225"/>
                  </a:lnTo>
                  <a:lnTo>
                    <a:pt x="96" y="225"/>
                  </a:lnTo>
                  <a:lnTo>
                    <a:pt x="93" y="227"/>
                  </a:lnTo>
                  <a:lnTo>
                    <a:pt x="94" y="226"/>
                  </a:lnTo>
                  <a:lnTo>
                    <a:pt x="92" y="228"/>
                  </a:lnTo>
                  <a:lnTo>
                    <a:pt x="92" y="228"/>
                  </a:lnTo>
                  <a:lnTo>
                    <a:pt x="47" y="314"/>
                  </a:lnTo>
                  <a:lnTo>
                    <a:pt x="47" y="313"/>
                  </a:lnTo>
                  <a:lnTo>
                    <a:pt x="58" y="313"/>
                  </a:lnTo>
                  <a:lnTo>
                    <a:pt x="57" y="314"/>
                  </a:lnTo>
                  <a:lnTo>
                    <a:pt x="12" y="228"/>
                  </a:lnTo>
                  <a:lnTo>
                    <a:pt x="12" y="228"/>
                  </a:lnTo>
                  <a:lnTo>
                    <a:pt x="11" y="226"/>
                  </a:lnTo>
                  <a:lnTo>
                    <a:pt x="11" y="227"/>
                  </a:lnTo>
                  <a:lnTo>
                    <a:pt x="9" y="225"/>
                  </a:lnTo>
                  <a:lnTo>
                    <a:pt x="9" y="225"/>
                  </a:lnTo>
                  <a:lnTo>
                    <a:pt x="7" y="225"/>
                  </a:lnTo>
                  <a:lnTo>
                    <a:pt x="7" y="225"/>
                  </a:lnTo>
                  <a:lnTo>
                    <a:pt x="4" y="226"/>
                  </a:lnTo>
                  <a:lnTo>
                    <a:pt x="5" y="226"/>
                  </a:lnTo>
                  <a:lnTo>
                    <a:pt x="3" y="228"/>
                  </a:lnTo>
                  <a:lnTo>
                    <a:pt x="3" y="227"/>
                  </a:lnTo>
                  <a:lnTo>
                    <a:pt x="2" y="230"/>
                  </a:lnTo>
                  <a:lnTo>
                    <a:pt x="2" y="230"/>
                  </a:lnTo>
                  <a:lnTo>
                    <a:pt x="2" y="232"/>
                  </a:lnTo>
                  <a:lnTo>
                    <a:pt x="2" y="232"/>
                  </a:lnTo>
                  <a:lnTo>
                    <a:pt x="3" y="235"/>
                  </a:lnTo>
                  <a:lnTo>
                    <a:pt x="3" y="234"/>
                  </a:lnTo>
                  <a:lnTo>
                    <a:pt x="53" y="331"/>
                  </a:lnTo>
                  <a:lnTo>
                    <a:pt x="51" y="331"/>
                  </a:lnTo>
                  <a:lnTo>
                    <a:pt x="102" y="234"/>
                  </a:lnTo>
                  <a:lnTo>
                    <a:pt x="101" y="235"/>
                  </a:lnTo>
                  <a:lnTo>
                    <a:pt x="102" y="2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74" name="Freeform 50"/>
            <p:cNvSpPr>
              <a:spLocks noEditPoints="1"/>
            </p:cNvSpPr>
            <p:nvPr/>
          </p:nvSpPr>
          <p:spPr bwMode="auto">
            <a:xfrm>
              <a:off x="4802" y="3392"/>
              <a:ext cx="104" cy="331"/>
            </a:xfrm>
            <a:custGeom>
              <a:avLst/>
              <a:gdLst/>
              <a:ahLst/>
              <a:cxnLst>
                <a:cxn ang="0">
                  <a:pos x="253" y="0"/>
                </a:cxn>
                <a:cxn ang="0">
                  <a:pos x="253" y="1213"/>
                </a:cxn>
                <a:cxn ang="0">
                  <a:pos x="197" y="1213"/>
                </a:cxn>
                <a:cxn ang="0">
                  <a:pos x="197" y="0"/>
                </a:cxn>
                <a:cxn ang="0">
                  <a:pos x="253" y="0"/>
                </a:cxn>
                <a:cxn ang="0">
                  <a:pos x="443" y="896"/>
                </a:cxn>
                <a:cxn ang="0">
                  <a:pos x="225" y="1267"/>
                </a:cxn>
                <a:cxn ang="0">
                  <a:pos x="8" y="896"/>
                </a:cxn>
                <a:cxn ang="0">
                  <a:pos x="18" y="858"/>
                </a:cxn>
                <a:cxn ang="0">
                  <a:pos x="56" y="868"/>
                </a:cxn>
                <a:cxn ang="0">
                  <a:pos x="249" y="1199"/>
                </a:cxn>
                <a:cxn ang="0">
                  <a:pos x="202" y="1199"/>
                </a:cxn>
                <a:cxn ang="0">
                  <a:pos x="395" y="868"/>
                </a:cxn>
                <a:cxn ang="0">
                  <a:pos x="433" y="858"/>
                </a:cxn>
                <a:cxn ang="0">
                  <a:pos x="443" y="896"/>
                </a:cxn>
              </a:cxnLst>
              <a:rect l="0" t="0" r="r" b="b"/>
              <a:pathLst>
                <a:path w="450" h="1267">
                  <a:moveTo>
                    <a:pt x="253" y="0"/>
                  </a:moveTo>
                  <a:lnTo>
                    <a:pt x="253" y="1213"/>
                  </a:lnTo>
                  <a:lnTo>
                    <a:pt x="197" y="1213"/>
                  </a:lnTo>
                  <a:lnTo>
                    <a:pt x="197" y="0"/>
                  </a:lnTo>
                  <a:lnTo>
                    <a:pt x="253" y="0"/>
                  </a:lnTo>
                  <a:close/>
                  <a:moveTo>
                    <a:pt x="443" y="896"/>
                  </a:moveTo>
                  <a:lnTo>
                    <a:pt x="225" y="1267"/>
                  </a:lnTo>
                  <a:lnTo>
                    <a:pt x="8" y="896"/>
                  </a:lnTo>
                  <a:cubicBezTo>
                    <a:pt x="0" y="883"/>
                    <a:pt x="4" y="866"/>
                    <a:pt x="18" y="858"/>
                  </a:cubicBezTo>
                  <a:cubicBezTo>
                    <a:pt x="31" y="851"/>
                    <a:pt x="48" y="855"/>
                    <a:pt x="56" y="868"/>
                  </a:cubicBezTo>
                  <a:lnTo>
                    <a:pt x="249" y="1199"/>
                  </a:lnTo>
                  <a:lnTo>
                    <a:pt x="202" y="1199"/>
                  </a:lnTo>
                  <a:lnTo>
                    <a:pt x="395" y="868"/>
                  </a:lnTo>
                  <a:cubicBezTo>
                    <a:pt x="402" y="855"/>
                    <a:pt x="419" y="851"/>
                    <a:pt x="433" y="858"/>
                  </a:cubicBezTo>
                  <a:cubicBezTo>
                    <a:pt x="445" y="866"/>
                    <a:pt x="450" y="883"/>
                    <a:pt x="443" y="89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75" name="Freeform 51"/>
            <p:cNvSpPr>
              <a:spLocks noEditPoints="1"/>
            </p:cNvSpPr>
            <p:nvPr/>
          </p:nvSpPr>
          <p:spPr bwMode="auto">
            <a:xfrm>
              <a:off x="4802" y="3391"/>
              <a:ext cx="104" cy="333"/>
            </a:xfrm>
            <a:custGeom>
              <a:avLst/>
              <a:gdLst/>
              <a:ahLst/>
              <a:cxnLst>
                <a:cxn ang="0">
                  <a:pos x="59" y="1"/>
                </a:cxn>
                <a:cxn ang="0">
                  <a:pos x="58" y="319"/>
                </a:cxn>
                <a:cxn ang="0">
                  <a:pos x="45" y="318"/>
                </a:cxn>
                <a:cxn ang="0">
                  <a:pos x="46" y="0"/>
                </a:cxn>
                <a:cxn ang="0">
                  <a:pos x="46" y="2"/>
                </a:cxn>
                <a:cxn ang="0">
                  <a:pos x="46" y="318"/>
                </a:cxn>
                <a:cxn ang="0">
                  <a:pos x="58" y="317"/>
                </a:cxn>
                <a:cxn ang="0">
                  <a:pos x="58" y="1"/>
                </a:cxn>
                <a:cxn ang="0">
                  <a:pos x="46" y="2"/>
                </a:cxn>
                <a:cxn ang="0">
                  <a:pos x="103" y="236"/>
                </a:cxn>
                <a:cxn ang="0">
                  <a:pos x="51" y="333"/>
                </a:cxn>
                <a:cxn ang="0">
                  <a:pos x="1" y="236"/>
                </a:cxn>
                <a:cxn ang="0">
                  <a:pos x="0" y="233"/>
                </a:cxn>
                <a:cxn ang="0">
                  <a:pos x="0" y="229"/>
                </a:cxn>
                <a:cxn ang="0">
                  <a:pos x="2" y="227"/>
                </a:cxn>
                <a:cxn ang="0">
                  <a:pos x="4" y="224"/>
                </a:cxn>
                <a:cxn ang="0">
                  <a:pos x="7" y="223"/>
                </a:cxn>
                <a:cxn ang="0">
                  <a:pos x="10" y="224"/>
                </a:cxn>
                <a:cxn ang="0">
                  <a:pos x="12" y="225"/>
                </a:cxn>
                <a:cxn ang="0">
                  <a:pos x="14" y="227"/>
                </a:cxn>
                <a:cxn ang="0">
                  <a:pos x="58" y="315"/>
                </a:cxn>
                <a:cxn ang="0">
                  <a:pos x="46" y="314"/>
                </a:cxn>
                <a:cxn ang="0">
                  <a:pos x="91" y="227"/>
                </a:cxn>
                <a:cxn ang="0">
                  <a:pos x="92" y="225"/>
                </a:cxn>
                <a:cxn ang="0">
                  <a:pos x="95" y="223"/>
                </a:cxn>
                <a:cxn ang="0">
                  <a:pos x="98" y="223"/>
                </a:cxn>
                <a:cxn ang="0">
                  <a:pos x="101" y="225"/>
                </a:cxn>
                <a:cxn ang="0">
                  <a:pos x="103" y="227"/>
                </a:cxn>
                <a:cxn ang="0">
                  <a:pos x="104" y="230"/>
                </a:cxn>
                <a:cxn ang="0">
                  <a:pos x="104" y="233"/>
                </a:cxn>
                <a:cxn ang="0">
                  <a:pos x="102" y="232"/>
                </a:cxn>
                <a:cxn ang="0">
                  <a:pos x="102" y="230"/>
                </a:cxn>
                <a:cxn ang="0">
                  <a:pos x="101" y="228"/>
                </a:cxn>
                <a:cxn ang="0">
                  <a:pos x="99" y="226"/>
                </a:cxn>
                <a:cxn ang="0">
                  <a:pos x="97" y="225"/>
                </a:cxn>
                <a:cxn ang="0">
                  <a:pos x="95" y="225"/>
                </a:cxn>
                <a:cxn ang="0">
                  <a:pos x="93" y="227"/>
                </a:cxn>
                <a:cxn ang="0">
                  <a:pos x="92" y="229"/>
                </a:cxn>
                <a:cxn ang="0">
                  <a:pos x="47" y="315"/>
                </a:cxn>
                <a:cxn ang="0">
                  <a:pos x="58" y="313"/>
                </a:cxn>
                <a:cxn ang="0">
                  <a:pos x="12" y="228"/>
                </a:cxn>
                <a:cxn ang="0">
                  <a:pos x="10" y="227"/>
                </a:cxn>
                <a:cxn ang="0">
                  <a:pos x="9" y="225"/>
                </a:cxn>
                <a:cxn ang="0">
                  <a:pos x="7" y="225"/>
                </a:cxn>
                <a:cxn ang="0">
                  <a:pos x="4" y="226"/>
                </a:cxn>
                <a:cxn ang="0">
                  <a:pos x="3" y="228"/>
                </a:cxn>
                <a:cxn ang="0">
                  <a:pos x="2" y="230"/>
                </a:cxn>
                <a:cxn ang="0">
                  <a:pos x="2" y="233"/>
                </a:cxn>
                <a:cxn ang="0">
                  <a:pos x="3" y="235"/>
                </a:cxn>
                <a:cxn ang="0">
                  <a:pos x="53" y="332"/>
                </a:cxn>
                <a:cxn ang="0">
                  <a:pos x="102" y="235"/>
                </a:cxn>
                <a:cxn ang="0">
                  <a:pos x="102" y="232"/>
                </a:cxn>
              </a:cxnLst>
              <a:rect l="0" t="0" r="r" b="b"/>
              <a:pathLst>
                <a:path w="104" h="333">
                  <a:moveTo>
                    <a:pt x="58" y="0"/>
                  </a:moveTo>
                  <a:lnTo>
                    <a:pt x="59" y="1"/>
                  </a:lnTo>
                  <a:lnTo>
                    <a:pt x="59" y="318"/>
                  </a:lnTo>
                  <a:lnTo>
                    <a:pt x="58" y="319"/>
                  </a:lnTo>
                  <a:lnTo>
                    <a:pt x="46" y="319"/>
                  </a:lnTo>
                  <a:lnTo>
                    <a:pt x="45" y="318"/>
                  </a:lnTo>
                  <a:lnTo>
                    <a:pt x="45" y="1"/>
                  </a:lnTo>
                  <a:lnTo>
                    <a:pt x="46" y="0"/>
                  </a:lnTo>
                  <a:lnTo>
                    <a:pt x="58" y="0"/>
                  </a:lnTo>
                  <a:close/>
                  <a:moveTo>
                    <a:pt x="46" y="2"/>
                  </a:moveTo>
                  <a:lnTo>
                    <a:pt x="46" y="1"/>
                  </a:lnTo>
                  <a:lnTo>
                    <a:pt x="46" y="318"/>
                  </a:lnTo>
                  <a:lnTo>
                    <a:pt x="46" y="317"/>
                  </a:lnTo>
                  <a:lnTo>
                    <a:pt x="58" y="317"/>
                  </a:lnTo>
                  <a:lnTo>
                    <a:pt x="58" y="318"/>
                  </a:lnTo>
                  <a:lnTo>
                    <a:pt x="58" y="1"/>
                  </a:lnTo>
                  <a:lnTo>
                    <a:pt x="58" y="2"/>
                  </a:lnTo>
                  <a:lnTo>
                    <a:pt x="46" y="2"/>
                  </a:lnTo>
                  <a:close/>
                  <a:moveTo>
                    <a:pt x="103" y="236"/>
                  </a:moveTo>
                  <a:lnTo>
                    <a:pt x="103" y="236"/>
                  </a:lnTo>
                  <a:lnTo>
                    <a:pt x="53" y="333"/>
                  </a:lnTo>
                  <a:lnTo>
                    <a:pt x="51" y="333"/>
                  </a:lnTo>
                  <a:lnTo>
                    <a:pt x="1" y="236"/>
                  </a:lnTo>
                  <a:lnTo>
                    <a:pt x="1" y="236"/>
                  </a:lnTo>
                  <a:lnTo>
                    <a:pt x="0" y="233"/>
                  </a:lnTo>
                  <a:lnTo>
                    <a:pt x="0" y="233"/>
                  </a:lnTo>
                  <a:lnTo>
                    <a:pt x="0" y="230"/>
                  </a:lnTo>
                  <a:lnTo>
                    <a:pt x="0" y="229"/>
                  </a:lnTo>
                  <a:lnTo>
                    <a:pt x="1" y="227"/>
                  </a:lnTo>
                  <a:lnTo>
                    <a:pt x="2" y="227"/>
                  </a:lnTo>
                  <a:lnTo>
                    <a:pt x="4" y="224"/>
                  </a:lnTo>
                  <a:lnTo>
                    <a:pt x="4" y="224"/>
                  </a:lnTo>
                  <a:lnTo>
                    <a:pt x="6" y="223"/>
                  </a:lnTo>
                  <a:lnTo>
                    <a:pt x="7" y="223"/>
                  </a:lnTo>
                  <a:lnTo>
                    <a:pt x="9" y="223"/>
                  </a:lnTo>
                  <a:lnTo>
                    <a:pt x="10" y="224"/>
                  </a:lnTo>
                  <a:lnTo>
                    <a:pt x="12" y="225"/>
                  </a:lnTo>
                  <a:lnTo>
                    <a:pt x="12" y="225"/>
                  </a:lnTo>
                  <a:lnTo>
                    <a:pt x="14" y="227"/>
                  </a:lnTo>
                  <a:lnTo>
                    <a:pt x="14" y="227"/>
                  </a:lnTo>
                  <a:lnTo>
                    <a:pt x="58" y="314"/>
                  </a:lnTo>
                  <a:lnTo>
                    <a:pt x="58" y="315"/>
                  </a:lnTo>
                  <a:lnTo>
                    <a:pt x="47" y="315"/>
                  </a:lnTo>
                  <a:lnTo>
                    <a:pt x="46" y="314"/>
                  </a:lnTo>
                  <a:lnTo>
                    <a:pt x="91" y="227"/>
                  </a:lnTo>
                  <a:lnTo>
                    <a:pt x="91" y="227"/>
                  </a:lnTo>
                  <a:lnTo>
                    <a:pt x="92" y="225"/>
                  </a:lnTo>
                  <a:lnTo>
                    <a:pt x="92" y="225"/>
                  </a:lnTo>
                  <a:lnTo>
                    <a:pt x="95" y="224"/>
                  </a:lnTo>
                  <a:lnTo>
                    <a:pt x="95" y="223"/>
                  </a:lnTo>
                  <a:lnTo>
                    <a:pt x="98" y="223"/>
                  </a:lnTo>
                  <a:lnTo>
                    <a:pt x="98" y="223"/>
                  </a:lnTo>
                  <a:lnTo>
                    <a:pt x="100" y="224"/>
                  </a:lnTo>
                  <a:lnTo>
                    <a:pt x="101" y="225"/>
                  </a:lnTo>
                  <a:lnTo>
                    <a:pt x="103" y="227"/>
                  </a:lnTo>
                  <a:lnTo>
                    <a:pt x="103" y="227"/>
                  </a:lnTo>
                  <a:lnTo>
                    <a:pt x="104" y="229"/>
                  </a:lnTo>
                  <a:lnTo>
                    <a:pt x="104" y="230"/>
                  </a:lnTo>
                  <a:lnTo>
                    <a:pt x="104" y="233"/>
                  </a:lnTo>
                  <a:lnTo>
                    <a:pt x="104" y="233"/>
                  </a:lnTo>
                  <a:lnTo>
                    <a:pt x="103" y="236"/>
                  </a:lnTo>
                  <a:close/>
                  <a:moveTo>
                    <a:pt x="102" y="232"/>
                  </a:moveTo>
                  <a:lnTo>
                    <a:pt x="102" y="233"/>
                  </a:lnTo>
                  <a:lnTo>
                    <a:pt x="102" y="230"/>
                  </a:lnTo>
                  <a:lnTo>
                    <a:pt x="102" y="230"/>
                  </a:lnTo>
                  <a:lnTo>
                    <a:pt x="101" y="228"/>
                  </a:lnTo>
                  <a:lnTo>
                    <a:pt x="101" y="228"/>
                  </a:lnTo>
                  <a:lnTo>
                    <a:pt x="99" y="226"/>
                  </a:lnTo>
                  <a:lnTo>
                    <a:pt x="100" y="226"/>
                  </a:lnTo>
                  <a:lnTo>
                    <a:pt x="97" y="225"/>
                  </a:lnTo>
                  <a:lnTo>
                    <a:pt x="98" y="225"/>
                  </a:lnTo>
                  <a:lnTo>
                    <a:pt x="95" y="225"/>
                  </a:lnTo>
                  <a:lnTo>
                    <a:pt x="96" y="225"/>
                  </a:lnTo>
                  <a:lnTo>
                    <a:pt x="93" y="227"/>
                  </a:lnTo>
                  <a:lnTo>
                    <a:pt x="94" y="227"/>
                  </a:lnTo>
                  <a:lnTo>
                    <a:pt x="92" y="229"/>
                  </a:lnTo>
                  <a:lnTo>
                    <a:pt x="92" y="228"/>
                  </a:lnTo>
                  <a:lnTo>
                    <a:pt x="47" y="315"/>
                  </a:lnTo>
                  <a:lnTo>
                    <a:pt x="47" y="313"/>
                  </a:lnTo>
                  <a:lnTo>
                    <a:pt x="58" y="313"/>
                  </a:lnTo>
                  <a:lnTo>
                    <a:pt x="57" y="315"/>
                  </a:lnTo>
                  <a:lnTo>
                    <a:pt x="12" y="228"/>
                  </a:lnTo>
                  <a:lnTo>
                    <a:pt x="12" y="229"/>
                  </a:lnTo>
                  <a:lnTo>
                    <a:pt x="10" y="227"/>
                  </a:lnTo>
                  <a:lnTo>
                    <a:pt x="11" y="227"/>
                  </a:lnTo>
                  <a:lnTo>
                    <a:pt x="9" y="225"/>
                  </a:lnTo>
                  <a:lnTo>
                    <a:pt x="9" y="225"/>
                  </a:lnTo>
                  <a:lnTo>
                    <a:pt x="7" y="225"/>
                  </a:lnTo>
                  <a:lnTo>
                    <a:pt x="7" y="225"/>
                  </a:lnTo>
                  <a:lnTo>
                    <a:pt x="4" y="226"/>
                  </a:lnTo>
                  <a:lnTo>
                    <a:pt x="5" y="226"/>
                  </a:lnTo>
                  <a:lnTo>
                    <a:pt x="3" y="228"/>
                  </a:lnTo>
                  <a:lnTo>
                    <a:pt x="3" y="228"/>
                  </a:lnTo>
                  <a:lnTo>
                    <a:pt x="2" y="230"/>
                  </a:lnTo>
                  <a:lnTo>
                    <a:pt x="2" y="230"/>
                  </a:lnTo>
                  <a:lnTo>
                    <a:pt x="2" y="233"/>
                  </a:lnTo>
                  <a:lnTo>
                    <a:pt x="2" y="232"/>
                  </a:lnTo>
                  <a:lnTo>
                    <a:pt x="3" y="235"/>
                  </a:lnTo>
                  <a:lnTo>
                    <a:pt x="3" y="235"/>
                  </a:lnTo>
                  <a:lnTo>
                    <a:pt x="53" y="332"/>
                  </a:lnTo>
                  <a:lnTo>
                    <a:pt x="51" y="332"/>
                  </a:lnTo>
                  <a:lnTo>
                    <a:pt x="102" y="235"/>
                  </a:lnTo>
                  <a:lnTo>
                    <a:pt x="101" y="235"/>
                  </a:lnTo>
                  <a:lnTo>
                    <a:pt x="102" y="2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76" name="Freeform 52"/>
            <p:cNvSpPr>
              <a:spLocks noEditPoints="1"/>
            </p:cNvSpPr>
            <p:nvPr/>
          </p:nvSpPr>
          <p:spPr bwMode="auto">
            <a:xfrm>
              <a:off x="2801" y="2512"/>
              <a:ext cx="291" cy="116"/>
            </a:xfrm>
            <a:custGeom>
              <a:avLst/>
              <a:gdLst/>
              <a:ahLst/>
              <a:cxnLst>
                <a:cxn ang="0">
                  <a:pos x="0" y="392"/>
                </a:cxn>
                <a:cxn ang="0">
                  <a:pos x="2418" y="392"/>
                </a:cxn>
                <a:cxn ang="0">
                  <a:pos x="2418" y="502"/>
                </a:cxn>
                <a:cxn ang="0">
                  <a:pos x="0" y="502"/>
                </a:cxn>
                <a:cxn ang="0">
                  <a:pos x="0" y="392"/>
                </a:cxn>
                <a:cxn ang="0">
                  <a:pos x="1786" y="15"/>
                </a:cxn>
                <a:cxn ang="0">
                  <a:pos x="2527" y="446"/>
                </a:cxn>
                <a:cxn ang="0">
                  <a:pos x="1786" y="879"/>
                </a:cxn>
                <a:cxn ang="0">
                  <a:pos x="1711" y="859"/>
                </a:cxn>
                <a:cxn ang="0">
                  <a:pos x="1731" y="784"/>
                </a:cxn>
                <a:cxn ang="0">
                  <a:pos x="2390" y="399"/>
                </a:cxn>
                <a:cxn ang="0">
                  <a:pos x="2390" y="494"/>
                </a:cxn>
                <a:cxn ang="0">
                  <a:pos x="1731" y="110"/>
                </a:cxn>
                <a:cxn ang="0">
                  <a:pos x="1711" y="35"/>
                </a:cxn>
                <a:cxn ang="0">
                  <a:pos x="1786" y="15"/>
                </a:cxn>
              </a:cxnLst>
              <a:rect l="0" t="0" r="r" b="b"/>
              <a:pathLst>
                <a:path w="2527" h="893">
                  <a:moveTo>
                    <a:pt x="0" y="392"/>
                  </a:moveTo>
                  <a:lnTo>
                    <a:pt x="2418" y="392"/>
                  </a:lnTo>
                  <a:lnTo>
                    <a:pt x="2418" y="502"/>
                  </a:lnTo>
                  <a:lnTo>
                    <a:pt x="0" y="502"/>
                  </a:lnTo>
                  <a:lnTo>
                    <a:pt x="0" y="392"/>
                  </a:lnTo>
                  <a:close/>
                  <a:moveTo>
                    <a:pt x="1786" y="15"/>
                  </a:moveTo>
                  <a:lnTo>
                    <a:pt x="2527" y="446"/>
                  </a:lnTo>
                  <a:lnTo>
                    <a:pt x="1786" y="879"/>
                  </a:lnTo>
                  <a:cubicBezTo>
                    <a:pt x="1761" y="893"/>
                    <a:pt x="1727" y="885"/>
                    <a:pt x="1711" y="859"/>
                  </a:cubicBezTo>
                  <a:cubicBezTo>
                    <a:pt x="1696" y="833"/>
                    <a:pt x="1705" y="799"/>
                    <a:pt x="1731" y="784"/>
                  </a:cubicBezTo>
                  <a:lnTo>
                    <a:pt x="2390" y="399"/>
                  </a:lnTo>
                  <a:lnTo>
                    <a:pt x="2390" y="494"/>
                  </a:lnTo>
                  <a:lnTo>
                    <a:pt x="1731" y="110"/>
                  </a:lnTo>
                  <a:cubicBezTo>
                    <a:pt x="1705" y="95"/>
                    <a:pt x="1696" y="61"/>
                    <a:pt x="1711" y="35"/>
                  </a:cubicBezTo>
                  <a:cubicBezTo>
                    <a:pt x="1727" y="8"/>
                    <a:pt x="1761" y="0"/>
                    <a:pt x="1786" y="1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77" name="Freeform 53"/>
            <p:cNvSpPr>
              <a:spLocks noEditPoints="1"/>
            </p:cNvSpPr>
            <p:nvPr/>
          </p:nvSpPr>
          <p:spPr bwMode="auto">
            <a:xfrm>
              <a:off x="2800" y="2512"/>
              <a:ext cx="293" cy="116"/>
            </a:xfrm>
            <a:custGeom>
              <a:avLst/>
              <a:gdLst/>
              <a:ahLst/>
              <a:cxnLst>
                <a:cxn ang="0">
                  <a:pos x="1" y="50"/>
                </a:cxn>
                <a:cxn ang="0">
                  <a:pos x="281" y="51"/>
                </a:cxn>
                <a:cxn ang="0">
                  <a:pos x="280" y="66"/>
                </a:cxn>
                <a:cxn ang="0">
                  <a:pos x="0" y="65"/>
                </a:cxn>
                <a:cxn ang="0">
                  <a:pos x="2" y="65"/>
                </a:cxn>
                <a:cxn ang="0">
                  <a:pos x="280" y="64"/>
                </a:cxn>
                <a:cxn ang="0">
                  <a:pos x="279" y="51"/>
                </a:cxn>
                <a:cxn ang="0">
                  <a:pos x="1" y="52"/>
                </a:cxn>
                <a:cxn ang="0">
                  <a:pos x="2" y="65"/>
                </a:cxn>
                <a:cxn ang="0">
                  <a:pos x="207" y="1"/>
                </a:cxn>
                <a:cxn ang="0">
                  <a:pos x="293" y="59"/>
                </a:cxn>
                <a:cxn ang="0">
                  <a:pos x="207" y="116"/>
                </a:cxn>
                <a:cxn ang="0">
                  <a:pos x="205" y="116"/>
                </a:cxn>
                <a:cxn ang="0">
                  <a:pos x="202" y="116"/>
                </a:cxn>
                <a:cxn ang="0">
                  <a:pos x="199" y="115"/>
                </a:cxn>
                <a:cxn ang="0">
                  <a:pos x="197" y="112"/>
                </a:cxn>
                <a:cxn ang="0">
                  <a:pos x="196" y="109"/>
                </a:cxn>
                <a:cxn ang="0">
                  <a:pos x="197" y="106"/>
                </a:cxn>
                <a:cxn ang="0">
                  <a:pos x="198" y="103"/>
                </a:cxn>
                <a:cxn ang="0">
                  <a:pos x="200" y="101"/>
                </a:cxn>
                <a:cxn ang="0">
                  <a:pos x="278" y="52"/>
                </a:cxn>
                <a:cxn ang="0">
                  <a:pos x="276" y="65"/>
                </a:cxn>
                <a:cxn ang="0">
                  <a:pos x="200" y="15"/>
                </a:cxn>
                <a:cxn ang="0">
                  <a:pos x="198" y="13"/>
                </a:cxn>
                <a:cxn ang="0">
                  <a:pos x="197" y="10"/>
                </a:cxn>
                <a:cxn ang="0">
                  <a:pos x="197" y="7"/>
                </a:cxn>
                <a:cxn ang="0">
                  <a:pos x="198" y="4"/>
                </a:cxn>
                <a:cxn ang="0">
                  <a:pos x="200" y="1"/>
                </a:cxn>
                <a:cxn ang="0">
                  <a:pos x="202" y="0"/>
                </a:cxn>
                <a:cxn ang="0">
                  <a:pos x="205" y="0"/>
                </a:cxn>
                <a:cxn ang="0">
                  <a:pos x="204" y="2"/>
                </a:cxn>
                <a:cxn ang="0">
                  <a:pos x="202" y="2"/>
                </a:cxn>
                <a:cxn ang="0">
                  <a:pos x="200" y="3"/>
                </a:cxn>
                <a:cxn ang="0">
                  <a:pos x="199" y="5"/>
                </a:cxn>
                <a:cxn ang="0">
                  <a:pos x="198" y="7"/>
                </a:cxn>
                <a:cxn ang="0">
                  <a:pos x="199" y="10"/>
                </a:cxn>
                <a:cxn ang="0">
                  <a:pos x="200" y="12"/>
                </a:cxn>
                <a:cxn ang="0">
                  <a:pos x="201" y="13"/>
                </a:cxn>
                <a:cxn ang="0">
                  <a:pos x="277" y="63"/>
                </a:cxn>
                <a:cxn ang="0">
                  <a:pos x="276" y="52"/>
                </a:cxn>
                <a:cxn ang="0">
                  <a:pos x="201" y="103"/>
                </a:cxn>
                <a:cxn ang="0">
                  <a:pos x="199" y="105"/>
                </a:cxn>
                <a:cxn ang="0">
                  <a:pos x="199" y="107"/>
                </a:cxn>
                <a:cxn ang="0">
                  <a:pos x="198" y="109"/>
                </a:cxn>
                <a:cxn ang="0">
                  <a:pos x="199" y="112"/>
                </a:cxn>
                <a:cxn ang="0">
                  <a:pos x="201" y="113"/>
                </a:cxn>
                <a:cxn ang="0">
                  <a:pos x="203" y="114"/>
                </a:cxn>
                <a:cxn ang="0">
                  <a:pos x="205" y="114"/>
                </a:cxn>
                <a:cxn ang="0">
                  <a:pos x="207" y="114"/>
                </a:cxn>
                <a:cxn ang="0">
                  <a:pos x="292" y="57"/>
                </a:cxn>
                <a:cxn ang="0">
                  <a:pos x="206" y="2"/>
                </a:cxn>
                <a:cxn ang="0">
                  <a:pos x="204" y="2"/>
                </a:cxn>
              </a:cxnLst>
              <a:rect l="0" t="0" r="r" b="b"/>
              <a:pathLst>
                <a:path w="293" h="116">
                  <a:moveTo>
                    <a:pt x="0" y="51"/>
                  </a:moveTo>
                  <a:lnTo>
                    <a:pt x="1" y="50"/>
                  </a:lnTo>
                  <a:lnTo>
                    <a:pt x="280" y="50"/>
                  </a:lnTo>
                  <a:lnTo>
                    <a:pt x="281" y="51"/>
                  </a:lnTo>
                  <a:lnTo>
                    <a:pt x="281" y="65"/>
                  </a:lnTo>
                  <a:lnTo>
                    <a:pt x="280" y="66"/>
                  </a:lnTo>
                  <a:lnTo>
                    <a:pt x="1" y="66"/>
                  </a:lnTo>
                  <a:lnTo>
                    <a:pt x="0" y="65"/>
                  </a:lnTo>
                  <a:lnTo>
                    <a:pt x="0" y="51"/>
                  </a:lnTo>
                  <a:close/>
                  <a:moveTo>
                    <a:pt x="2" y="65"/>
                  </a:moveTo>
                  <a:lnTo>
                    <a:pt x="1" y="64"/>
                  </a:lnTo>
                  <a:lnTo>
                    <a:pt x="280" y="64"/>
                  </a:lnTo>
                  <a:lnTo>
                    <a:pt x="279" y="65"/>
                  </a:lnTo>
                  <a:lnTo>
                    <a:pt x="279" y="51"/>
                  </a:lnTo>
                  <a:lnTo>
                    <a:pt x="280" y="52"/>
                  </a:lnTo>
                  <a:lnTo>
                    <a:pt x="1" y="52"/>
                  </a:lnTo>
                  <a:lnTo>
                    <a:pt x="2" y="51"/>
                  </a:lnTo>
                  <a:lnTo>
                    <a:pt x="2" y="65"/>
                  </a:lnTo>
                  <a:close/>
                  <a:moveTo>
                    <a:pt x="207" y="1"/>
                  </a:moveTo>
                  <a:lnTo>
                    <a:pt x="207" y="1"/>
                  </a:lnTo>
                  <a:lnTo>
                    <a:pt x="293" y="57"/>
                  </a:lnTo>
                  <a:lnTo>
                    <a:pt x="293" y="59"/>
                  </a:lnTo>
                  <a:lnTo>
                    <a:pt x="207" y="115"/>
                  </a:lnTo>
                  <a:lnTo>
                    <a:pt x="207" y="116"/>
                  </a:lnTo>
                  <a:lnTo>
                    <a:pt x="205" y="116"/>
                  </a:lnTo>
                  <a:lnTo>
                    <a:pt x="205" y="116"/>
                  </a:lnTo>
                  <a:lnTo>
                    <a:pt x="202" y="116"/>
                  </a:lnTo>
                  <a:lnTo>
                    <a:pt x="202" y="116"/>
                  </a:lnTo>
                  <a:lnTo>
                    <a:pt x="200" y="115"/>
                  </a:lnTo>
                  <a:lnTo>
                    <a:pt x="199" y="115"/>
                  </a:lnTo>
                  <a:lnTo>
                    <a:pt x="198" y="113"/>
                  </a:lnTo>
                  <a:lnTo>
                    <a:pt x="197" y="112"/>
                  </a:lnTo>
                  <a:lnTo>
                    <a:pt x="197" y="110"/>
                  </a:lnTo>
                  <a:lnTo>
                    <a:pt x="196" y="109"/>
                  </a:lnTo>
                  <a:lnTo>
                    <a:pt x="197" y="106"/>
                  </a:lnTo>
                  <a:lnTo>
                    <a:pt x="197" y="106"/>
                  </a:lnTo>
                  <a:lnTo>
                    <a:pt x="198" y="104"/>
                  </a:lnTo>
                  <a:lnTo>
                    <a:pt x="198" y="103"/>
                  </a:lnTo>
                  <a:lnTo>
                    <a:pt x="200" y="101"/>
                  </a:lnTo>
                  <a:lnTo>
                    <a:pt x="200" y="101"/>
                  </a:lnTo>
                  <a:lnTo>
                    <a:pt x="276" y="51"/>
                  </a:lnTo>
                  <a:lnTo>
                    <a:pt x="278" y="52"/>
                  </a:lnTo>
                  <a:lnTo>
                    <a:pt x="278" y="64"/>
                  </a:lnTo>
                  <a:lnTo>
                    <a:pt x="276" y="65"/>
                  </a:lnTo>
                  <a:lnTo>
                    <a:pt x="200" y="15"/>
                  </a:lnTo>
                  <a:lnTo>
                    <a:pt x="200" y="15"/>
                  </a:lnTo>
                  <a:lnTo>
                    <a:pt x="198" y="13"/>
                  </a:lnTo>
                  <a:lnTo>
                    <a:pt x="198" y="13"/>
                  </a:lnTo>
                  <a:lnTo>
                    <a:pt x="197" y="10"/>
                  </a:lnTo>
                  <a:lnTo>
                    <a:pt x="197" y="10"/>
                  </a:lnTo>
                  <a:lnTo>
                    <a:pt x="196" y="7"/>
                  </a:lnTo>
                  <a:lnTo>
                    <a:pt x="197" y="7"/>
                  </a:lnTo>
                  <a:lnTo>
                    <a:pt x="197" y="4"/>
                  </a:lnTo>
                  <a:lnTo>
                    <a:pt x="198" y="4"/>
                  </a:lnTo>
                  <a:lnTo>
                    <a:pt x="199" y="1"/>
                  </a:lnTo>
                  <a:lnTo>
                    <a:pt x="200" y="1"/>
                  </a:lnTo>
                  <a:lnTo>
                    <a:pt x="202" y="0"/>
                  </a:lnTo>
                  <a:lnTo>
                    <a:pt x="202" y="0"/>
                  </a:lnTo>
                  <a:lnTo>
                    <a:pt x="205" y="0"/>
                  </a:lnTo>
                  <a:lnTo>
                    <a:pt x="205" y="0"/>
                  </a:lnTo>
                  <a:lnTo>
                    <a:pt x="207" y="1"/>
                  </a:lnTo>
                  <a:close/>
                  <a:moveTo>
                    <a:pt x="204" y="2"/>
                  </a:moveTo>
                  <a:lnTo>
                    <a:pt x="205" y="2"/>
                  </a:lnTo>
                  <a:lnTo>
                    <a:pt x="202" y="2"/>
                  </a:lnTo>
                  <a:lnTo>
                    <a:pt x="203" y="2"/>
                  </a:lnTo>
                  <a:lnTo>
                    <a:pt x="200" y="3"/>
                  </a:lnTo>
                  <a:lnTo>
                    <a:pt x="201" y="3"/>
                  </a:lnTo>
                  <a:lnTo>
                    <a:pt x="199" y="5"/>
                  </a:lnTo>
                  <a:lnTo>
                    <a:pt x="199" y="5"/>
                  </a:lnTo>
                  <a:lnTo>
                    <a:pt x="198" y="7"/>
                  </a:lnTo>
                  <a:lnTo>
                    <a:pt x="198" y="7"/>
                  </a:lnTo>
                  <a:lnTo>
                    <a:pt x="199" y="10"/>
                  </a:lnTo>
                  <a:lnTo>
                    <a:pt x="199" y="9"/>
                  </a:lnTo>
                  <a:lnTo>
                    <a:pt x="200" y="12"/>
                  </a:lnTo>
                  <a:lnTo>
                    <a:pt x="199" y="11"/>
                  </a:lnTo>
                  <a:lnTo>
                    <a:pt x="201" y="13"/>
                  </a:lnTo>
                  <a:lnTo>
                    <a:pt x="201" y="13"/>
                  </a:lnTo>
                  <a:lnTo>
                    <a:pt x="277" y="63"/>
                  </a:lnTo>
                  <a:lnTo>
                    <a:pt x="276" y="64"/>
                  </a:lnTo>
                  <a:lnTo>
                    <a:pt x="276" y="52"/>
                  </a:lnTo>
                  <a:lnTo>
                    <a:pt x="277" y="53"/>
                  </a:lnTo>
                  <a:lnTo>
                    <a:pt x="201" y="103"/>
                  </a:lnTo>
                  <a:lnTo>
                    <a:pt x="201" y="103"/>
                  </a:lnTo>
                  <a:lnTo>
                    <a:pt x="199" y="105"/>
                  </a:lnTo>
                  <a:lnTo>
                    <a:pt x="200" y="104"/>
                  </a:lnTo>
                  <a:lnTo>
                    <a:pt x="199" y="107"/>
                  </a:lnTo>
                  <a:lnTo>
                    <a:pt x="199" y="107"/>
                  </a:lnTo>
                  <a:lnTo>
                    <a:pt x="198" y="109"/>
                  </a:lnTo>
                  <a:lnTo>
                    <a:pt x="198" y="109"/>
                  </a:lnTo>
                  <a:lnTo>
                    <a:pt x="199" y="112"/>
                  </a:lnTo>
                  <a:lnTo>
                    <a:pt x="199" y="111"/>
                  </a:lnTo>
                  <a:lnTo>
                    <a:pt x="201" y="113"/>
                  </a:lnTo>
                  <a:lnTo>
                    <a:pt x="200" y="113"/>
                  </a:lnTo>
                  <a:lnTo>
                    <a:pt x="203" y="114"/>
                  </a:lnTo>
                  <a:lnTo>
                    <a:pt x="202" y="114"/>
                  </a:lnTo>
                  <a:lnTo>
                    <a:pt x="205" y="114"/>
                  </a:lnTo>
                  <a:lnTo>
                    <a:pt x="204" y="114"/>
                  </a:lnTo>
                  <a:lnTo>
                    <a:pt x="207" y="114"/>
                  </a:lnTo>
                  <a:lnTo>
                    <a:pt x="206" y="114"/>
                  </a:lnTo>
                  <a:lnTo>
                    <a:pt x="292" y="57"/>
                  </a:lnTo>
                  <a:lnTo>
                    <a:pt x="292" y="59"/>
                  </a:lnTo>
                  <a:lnTo>
                    <a:pt x="206" y="2"/>
                  </a:lnTo>
                  <a:lnTo>
                    <a:pt x="207" y="3"/>
                  </a:lnTo>
                  <a:lnTo>
                    <a:pt x="204" y="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78" name="Rectangle 54"/>
            <p:cNvSpPr>
              <a:spLocks noChangeArrowheads="1"/>
            </p:cNvSpPr>
            <p:nvPr/>
          </p:nvSpPr>
          <p:spPr bwMode="auto">
            <a:xfrm>
              <a:off x="966" y="2465"/>
              <a:ext cx="144"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1</a:t>
              </a:r>
              <a:endParaRPr lang="en-US" dirty="0" smtClean="0">
                <a:solidFill>
                  <a:prstClr val="black"/>
                </a:solidFill>
                <a:latin typeface="Arial" pitchFamily="34" charset="0"/>
                <a:cs typeface="Arial" pitchFamily="34" charset="0"/>
              </a:endParaRPr>
            </a:p>
          </p:txBody>
        </p:sp>
        <p:sp>
          <p:nvSpPr>
            <p:cNvPr id="1079" name="Rectangle 55"/>
            <p:cNvSpPr>
              <a:spLocks noChangeArrowheads="1"/>
            </p:cNvSpPr>
            <p:nvPr/>
          </p:nvSpPr>
          <p:spPr bwMode="auto">
            <a:xfrm>
              <a:off x="1043" y="2429"/>
              <a:ext cx="128" cy="2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080" name="Rectangle 56"/>
            <p:cNvSpPr>
              <a:spLocks noChangeArrowheads="1"/>
            </p:cNvSpPr>
            <p:nvPr/>
          </p:nvSpPr>
          <p:spPr bwMode="auto">
            <a:xfrm>
              <a:off x="1145" y="2118"/>
              <a:ext cx="199"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S.</a:t>
              </a:r>
              <a:endParaRPr lang="en-US" dirty="0" smtClean="0">
                <a:solidFill>
                  <a:prstClr val="black"/>
                </a:solidFill>
                <a:latin typeface="Arial" pitchFamily="34" charset="0"/>
                <a:cs typeface="Arial" pitchFamily="34" charset="0"/>
              </a:endParaRPr>
            </a:p>
          </p:txBody>
        </p:sp>
        <p:sp>
          <p:nvSpPr>
            <p:cNvPr id="1081" name="Rectangle 57"/>
            <p:cNvSpPr>
              <a:spLocks noChangeArrowheads="1"/>
            </p:cNvSpPr>
            <p:nvPr/>
          </p:nvSpPr>
          <p:spPr bwMode="auto">
            <a:xfrm>
              <a:off x="1276" y="2083"/>
              <a:ext cx="133" cy="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082" name="Rectangle 58"/>
            <p:cNvSpPr>
              <a:spLocks noChangeArrowheads="1"/>
            </p:cNvSpPr>
            <p:nvPr/>
          </p:nvSpPr>
          <p:spPr bwMode="auto">
            <a:xfrm>
              <a:off x="1145" y="2818"/>
              <a:ext cx="199"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P.</a:t>
              </a:r>
              <a:endParaRPr lang="en-US" dirty="0" smtClean="0">
                <a:solidFill>
                  <a:prstClr val="black"/>
                </a:solidFill>
                <a:latin typeface="Arial" pitchFamily="34" charset="0"/>
                <a:cs typeface="Arial" pitchFamily="34" charset="0"/>
              </a:endParaRPr>
            </a:p>
          </p:txBody>
        </p:sp>
        <p:sp>
          <p:nvSpPr>
            <p:cNvPr id="1083" name="Rectangle 59"/>
            <p:cNvSpPr>
              <a:spLocks noChangeArrowheads="1"/>
            </p:cNvSpPr>
            <p:nvPr/>
          </p:nvSpPr>
          <p:spPr bwMode="auto">
            <a:xfrm>
              <a:off x="1276" y="2782"/>
              <a:ext cx="133" cy="2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084" name="Rectangle 60"/>
            <p:cNvSpPr>
              <a:spLocks noChangeArrowheads="1"/>
            </p:cNvSpPr>
            <p:nvPr/>
          </p:nvSpPr>
          <p:spPr bwMode="auto">
            <a:xfrm>
              <a:off x="2601" y="2465"/>
              <a:ext cx="207"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R </a:t>
              </a:r>
              <a:endParaRPr lang="en-US" dirty="0" smtClean="0">
                <a:solidFill>
                  <a:prstClr val="black"/>
                </a:solidFill>
                <a:latin typeface="Arial" pitchFamily="34" charset="0"/>
                <a:cs typeface="Arial" pitchFamily="34" charset="0"/>
              </a:endParaRPr>
            </a:p>
          </p:txBody>
        </p:sp>
        <p:sp>
          <p:nvSpPr>
            <p:cNvPr id="1085" name="Rectangle 61"/>
            <p:cNvSpPr>
              <a:spLocks noChangeArrowheads="1"/>
            </p:cNvSpPr>
            <p:nvPr/>
          </p:nvSpPr>
          <p:spPr bwMode="auto">
            <a:xfrm>
              <a:off x="2739" y="2429"/>
              <a:ext cx="128" cy="2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086" name="Rectangle 62"/>
            <p:cNvSpPr>
              <a:spLocks noChangeArrowheads="1"/>
            </p:cNvSpPr>
            <p:nvPr/>
          </p:nvSpPr>
          <p:spPr bwMode="auto">
            <a:xfrm>
              <a:off x="4814" y="2465"/>
              <a:ext cx="207"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R </a:t>
              </a:r>
              <a:endParaRPr lang="en-US" dirty="0" smtClean="0">
                <a:solidFill>
                  <a:prstClr val="black"/>
                </a:solidFill>
                <a:latin typeface="Arial" pitchFamily="34" charset="0"/>
                <a:cs typeface="Arial" pitchFamily="34" charset="0"/>
              </a:endParaRPr>
            </a:p>
          </p:txBody>
        </p:sp>
        <p:sp>
          <p:nvSpPr>
            <p:cNvPr id="1087" name="Rectangle 63"/>
            <p:cNvSpPr>
              <a:spLocks noChangeArrowheads="1"/>
            </p:cNvSpPr>
            <p:nvPr/>
          </p:nvSpPr>
          <p:spPr bwMode="auto">
            <a:xfrm>
              <a:off x="4952" y="2429"/>
              <a:ext cx="128" cy="2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088" name="Rectangle 64"/>
            <p:cNvSpPr>
              <a:spLocks noChangeArrowheads="1"/>
            </p:cNvSpPr>
            <p:nvPr/>
          </p:nvSpPr>
          <p:spPr bwMode="auto">
            <a:xfrm>
              <a:off x="3184" y="2465"/>
              <a:ext cx="145"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2</a:t>
              </a:r>
              <a:endParaRPr lang="en-US" dirty="0" smtClean="0">
                <a:solidFill>
                  <a:prstClr val="black"/>
                </a:solidFill>
                <a:latin typeface="Arial" pitchFamily="34" charset="0"/>
                <a:cs typeface="Arial" pitchFamily="34" charset="0"/>
              </a:endParaRPr>
            </a:p>
          </p:txBody>
        </p:sp>
        <p:sp>
          <p:nvSpPr>
            <p:cNvPr id="1089" name="Rectangle 65"/>
            <p:cNvSpPr>
              <a:spLocks noChangeArrowheads="1"/>
            </p:cNvSpPr>
            <p:nvPr/>
          </p:nvSpPr>
          <p:spPr bwMode="auto">
            <a:xfrm>
              <a:off x="3262" y="2429"/>
              <a:ext cx="128" cy="2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090" name="Rectangle 66"/>
            <p:cNvSpPr>
              <a:spLocks noChangeArrowheads="1"/>
            </p:cNvSpPr>
            <p:nvPr/>
          </p:nvSpPr>
          <p:spPr bwMode="auto">
            <a:xfrm>
              <a:off x="3358" y="2118"/>
              <a:ext cx="161"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S</a:t>
              </a:r>
              <a:endParaRPr lang="en-US" dirty="0" smtClean="0">
                <a:solidFill>
                  <a:prstClr val="black"/>
                </a:solidFill>
                <a:latin typeface="Arial" pitchFamily="34" charset="0"/>
                <a:cs typeface="Arial" pitchFamily="34" charset="0"/>
              </a:endParaRPr>
            </a:p>
          </p:txBody>
        </p:sp>
        <p:sp>
          <p:nvSpPr>
            <p:cNvPr id="1091" name="Rectangle 67"/>
            <p:cNvSpPr>
              <a:spLocks noChangeArrowheads="1"/>
            </p:cNvSpPr>
            <p:nvPr/>
          </p:nvSpPr>
          <p:spPr bwMode="auto">
            <a:xfrm>
              <a:off x="3451" y="2083"/>
              <a:ext cx="133" cy="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092" name="Rectangle 68"/>
            <p:cNvSpPr>
              <a:spLocks noChangeArrowheads="1"/>
            </p:cNvSpPr>
            <p:nvPr/>
          </p:nvSpPr>
          <p:spPr bwMode="auto">
            <a:xfrm>
              <a:off x="3358" y="2818"/>
              <a:ext cx="161"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P</a:t>
              </a:r>
              <a:endParaRPr lang="en-US" dirty="0" smtClean="0">
                <a:solidFill>
                  <a:prstClr val="black"/>
                </a:solidFill>
                <a:latin typeface="Arial" pitchFamily="34" charset="0"/>
                <a:cs typeface="Arial" pitchFamily="34" charset="0"/>
              </a:endParaRPr>
            </a:p>
          </p:txBody>
        </p:sp>
        <p:sp>
          <p:nvSpPr>
            <p:cNvPr id="1093" name="Rectangle 69"/>
            <p:cNvSpPr>
              <a:spLocks noChangeArrowheads="1"/>
            </p:cNvSpPr>
            <p:nvPr/>
          </p:nvSpPr>
          <p:spPr bwMode="auto">
            <a:xfrm>
              <a:off x="3451" y="2782"/>
              <a:ext cx="133" cy="2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094" name="Freeform 70"/>
            <p:cNvSpPr>
              <a:spLocks noEditPoints="1"/>
            </p:cNvSpPr>
            <p:nvPr/>
          </p:nvSpPr>
          <p:spPr bwMode="auto">
            <a:xfrm>
              <a:off x="2196" y="3160"/>
              <a:ext cx="291" cy="118"/>
            </a:xfrm>
            <a:custGeom>
              <a:avLst/>
              <a:gdLst/>
              <a:ahLst/>
              <a:cxnLst>
                <a:cxn ang="0">
                  <a:pos x="2520" y="505"/>
                </a:cxn>
                <a:cxn ang="0">
                  <a:pos x="109" y="505"/>
                </a:cxn>
                <a:cxn ang="0">
                  <a:pos x="109" y="395"/>
                </a:cxn>
                <a:cxn ang="0">
                  <a:pos x="2520" y="395"/>
                </a:cxn>
                <a:cxn ang="0">
                  <a:pos x="2520" y="505"/>
                </a:cxn>
                <a:cxn ang="0">
                  <a:pos x="740" y="885"/>
                </a:cxn>
                <a:cxn ang="0">
                  <a:pos x="0" y="450"/>
                </a:cxn>
                <a:cxn ang="0">
                  <a:pos x="740" y="15"/>
                </a:cxn>
                <a:cxn ang="0">
                  <a:pos x="814" y="35"/>
                </a:cxn>
                <a:cxn ang="0">
                  <a:pos x="795" y="110"/>
                </a:cxn>
                <a:cxn ang="0">
                  <a:pos x="137" y="498"/>
                </a:cxn>
                <a:cxn ang="0">
                  <a:pos x="137" y="402"/>
                </a:cxn>
                <a:cxn ang="0">
                  <a:pos x="795" y="790"/>
                </a:cxn>
                <a:cxn ang="0">
                  <a:pos x="814" y="865"/>
                </a:cxn>
                <a:cxn ang="0">
                  <a:pos x="740" y="885"/>
                </a:cxn>
              </a:cxnLst>
              <a:rect l="0" t="0" r="r" b="b"/>
              <a:pathLst>
                <a:path w="2520" h="900">
                  <a:moveTo>
                    <a:pt x="2520" y="505"/>
                  </a:moveTo>
                  <a:lnTo>
                    <a:pt x="109" y="505"/>
                  </a:lnTo>
                  <a:lnTo>
                    <a:pt x="109" y="395"/>
                  </a:lnTo>
                  <a:lnTo>
                    <a:pt x="2520" y="395"/>
                  </a:lnTo>
                  <a:lnTo>
                    <a:pt x="2520" y="505"/>
                  </a:lnTo>
                  <a:close/>
                  <a:moveTo>
                    <a:pt x="740" y="885"/>
                  </a:moveTo>
                  <a:lnTo>
                    <a:pt x="0" y="450"/>
                  </a:lnTo>
                  <a:lnTo>
                    <a:pt x="740" y="15"/>
                  </a:lnTo>
                  <a:cubicBezTo>
                    <a:pt x="765" y="0"/>
                    <a:pt x="799" y="8"/>
                    <a:pt x="814" y="35"/>
                  </a:cubicBezTo>
                  <a:cubicBezTo>
                    <a:pt x="829" y="62"/>
                    <a:pt x="821" y="96"/>
                    <a:pt x="795" y="110"/>
                  </a:cubicBezTo>
                  <a:lnTo>
                    <a:pt x="137" y="498"/>
                  </a:lnTo>
                  <a:lnTo>
                    <a:pt x="137" y="402"/>
                  </a:lnTo>
                  <a:lnTo>
                    <a:pt x="795" y="790"/>
                  </a:lnTo>
                  <a:cubicBezTo>
                    <a:pt x="821" y="805"/>
                    <a:pt x="829" y="839"/>
                    <a:pt x="814" y="865"/>
                  </a:cubicBezTo>
                  <a:cubicBezTo>
                    <a:pt x="799" y="892"/>
                    <a:pt x="765" y="900"/>
                    <a:pt x="740" y="88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95" name="Freeform 71"/>
            <p:cNvSpPr>
              <a:spLocks noEditPoints="1"/>
            </p:cNvSpPr>
            <p:nvPr/>
          </p:nvSpPr>
          <p:spPr bwMode="auto">
            <a:xfrm>
              <a:off x="2195" y="3160"/>
              <a:ext cx="293" cy="118"/>
            </a:xfrm>
            <a:custGeom>
              <a:avLst/>
              <a:gdLst/>
              <a:ahLst/>
              <a:cxnLst>
                <a:cxn ang="0">
                  <a:pos x="292" y="67"/>
                </a:cxn>
                <a:cxn ang="0">
                  <a:pos x="12" y="66"/>
                </a:cxn>
                <a:cxn ang="0">
                  <a:pos x="13" y="51"/>
                </a:cxn>
                <a:cxn ang="0">
                  <a:pos x="293" y="52"/>
                </a:cxn>
                <a:cxn ang="0">
                  <a:pos x="291" y="52"/>
                </a:cxn>
                <a:cxn ang="0">
                  <a:pos x="13" y="53"/>
                </a:cxn>
                <a:cxn ang="0">
                  <a:pos x="14" y="66"/>
                </a:cxn>
                <a:cxn ang="0">
                  <a:pos x="292" y="65"/>
                </a:cxn>
                <a:cxn ang="0">
                  <a:pos x="291" y="52"/>
                </a:cxn>
                <a:cxn ang="0">
                  <a:pos x="86" y="117"/>
                </a:cxn>
                <a:cxn ang="0">
                  <a:pos x="0" y="58"/>
                </a:cxn>
                <a:cxn ang="0">
                  <a:pos x="86" y="1"/>
                </a:cxn>
                <a:cxn ang="0">
                  <a:pos x="89" y="0"/>
                </a:cxn>
                <a:cxn ang="0">
                  <a:pos x="91" y="0"/>
                </a:cxn>
                <a:cxn ang="0">
                  <a:pos x="94" y="2"/>
                </a:cxn>
                <a:cxn ang="0">
                  <a:pos x="96" y="4"/>
                </a:cxn>
                <a:cxn ang="0">
                  <a:pos x="96" y="8"/>
                </a:cxn>
                <a:cxn ang="0">
                  <a:pos x="96" y="11"/>
                </a:cxn>
                <a:cxn ang="0">
                  <a:pos x="95" y="13"/>
                </a:cxn>
                <a:cxn ang="0">
                  <a:pos x="93" y="15"/>
                </a:cxn>
                <a:cxn ang="0">
                  <a:pos x="16" y="65"/>
                </a:cxn>
                <a:cxn ang="0">
                  <a:pos x="17" y="52"/>
                </a:cxn>
                <a:cxn ang="0">
                  <a:pos x="93" y="103"/>
                </a:cxn>
                <a:cxn ang="0">
                  <a:pos x="95" y="105"/>
                </a:cxn>
                <a:cxn ang="0">
                  <a:pos x="96" y="108"/>
                </a:cxn>
                <a:cxn ang="0">
                  <a:pos x="96" y="111"/>
                </a:cxn>
                <a:cxn ang="0">
                  <a:pos x="95" y="114"/>
                </a:cxn>
                <a:cxn ang="0">
                  <a:pos x="93" y="116"/>
                </a:cxn>
                <a:cxn ang="0">
                  <a:pos x="91" y="118"/>
                </a:cxn>
                <a:cxn ang="0">
                  <a:pos x="88" y="118"/>
                </a:cxn>
                <a:cxn ang="0">
                  <a:pos x="89" y="116"/>
                </a:cxn>
                <a:cxn ang="0">
                  <a:pos x="91" y="116"/>
                </a:cxn>
                <a:cxn ang="0">
                  <a:pos x="93" y="114"/>
                </a:cxn>
                <a:cxn ang="0">
                  <a:pos x="94" y="113"/>
                </a:cxn>
                <a:cxn ang="0">
                  <a:pos x="95" y="110"/>
                </a:cxn>
                <a:cxn ang="0">
                  <a:pos x="94" y="108"/>
                </a:cxn>
                <a:cxn ang="0">
                  <a:pos x="93" y="106"/>
                </a:cxn>
                <a:cxn ang="0">
                  <a:pos x="92" y="104"/>
                </a:cxn>
                <a:cxn ang="0">
                  <a:pos x="16" y="54"/>
                </a:cxn>
                <a:cxn ang="0">
                  <a:pos x="17" y="65"/>
                </a:cxn>
                <a:cxn ang="0">
                  <a:pos x="92" y="14"/>
                </a:cxn>
                <a:cxn ang="0">
                  <a:pos x="94" y="12"/>
                </a:cxn>
                <a:cxn ang="0">
                  <a:pos x="95" y="10"/>
                </a:cxn>
                <a:cxn ang="0">
                  <a:pos x="95" y="7"/>
                </a:cxn>
                <a:cxn ang="0">
                  <a:pos x="94" y="5"/>
                </a:cxn>
                <a:cxn ang="0">
                  <a:pos x="92" y="3"/>
                </a:cxn>
                <a:cxn ang="0">
                  <a:pos x="90" y="2"/>
                </a:cxn>
                <a:cxn ang="0">
                  <a:pos x="88" y="2"/>
                </a:cxn>
                <a:cxn ang="0">
                  <a:pos x="86" y="3"/>
                </a:cxn>
                <a:cxn ang="0">
                  <a:pos x="1" y="60"/>
                </a:cxn>
                <a:cxn ang="0">
                  <a:pos x="87" y="115"/>
                </a:cxn>
                <a:cxn ang="0">
                  <a:pos x="89" y="116"/>
                </a:cxn>
              </a:cxnLst>
              <a:rect l="0" t="0" r="r" b="b"/>
              <a:pathLst>
                <a:path w="293" h="118">
                  <a:moveTo>
                    <a:pt x="293" y="66"/>
                  </a:moveTo>
                  <a:lnTo>
                    <a:pt x="292" y="67"/>
                  </a:lnTo>
                  <a:lnTo>
                    <a:pt x="13" y="67"/>
                  </a:lnTo>
                  <a:lnTo>
                    <a:pt x="12" y="66"/>
                  </a:lnTo>
                  <a:lnTo>
                    <a:pt x="12" y="52"/>
                  </a:lnTo>
                  <a:lnTo>
                    <a:pt x="13" y="51"/>
                  </a:lnTo>
                  <a:lnTo>
                    <a:pt x="292" y="51"/>
                  </a:lnTo>
                  <a:lnTo>
                    <a:pt x="293" y="52"/>
                  </a:lnTo>
                  <a:lnTo>
                    <a:pt x="293" y="66"/>
                  </a:lnTo>
                  <a:close/>
                  <a:moveTo>
                    <a:pt x="291" y="52"/>
                  </a:moveTo>
                  <a:lnTo>
                    <a:pt x="292" y="53"/>
                  </a:lnTo>
                  <a:lnTo>
                    <a:pt x="13" y="53"/>
                  </a:lnTo>
                  <a:lnTo>
                    <a:pt x="14" y="52"/>
                  </a:lnTo>
                  <a:lnTo>
                    <a:pt x="14" y="66"/>
                  </a:lnTo>
                  <a:lnTo>
                    <a:pt x="13" y="65"/>
                  </a:lnTo>
                  <a:lnTo>
                    <a:pt x="292" y="65"/>
                  </a:lnTo>
                  <a:lnTo>
                    <a:pt x="291" y="66"/>
                  </a:lnTo>
                  <a:lnTo>
                    <a:pt x="291" y="52"/>
                  </a:lnTo>
                  <a:close/>
                  <a:moveTo>
                    <a:pt x="86" y="117"/>
                  </a:moveTo>
                  <a:lnTo>
                    <a:pt x="86" y="117"/>
                  </a:lnTo>
                  <a:lnTo>
                    <a:pt x="0" y="60"/>
                  </a:lnTo>
                  <a:lnTo>
                    <a:pt x="0" y="58"/>
                  </a:lnTo>
                  <a:lnTo>
                    <a:pt x="86" y="1"/>
                  </a:lnTo>
                  <a:lnTo>
                    <a:pt x="86" y="1"/>
                  </a:lnTo>
                  <a:lnTo>
                    <a:pt x="88" y="0"/>
                  </a:lnTo>
                  <a:lnTo>
                    <a:pt x="89" y="0"/>
                  </a:lnTo>
                  <a:lnTo>
                    <a:pt x="91" y="0"/>
                  </a:lnTo>
                  <a:lnTo>
                    <a:pt x="91" y="0"/>
                  </a:lnTo>
                  <a:lnTo>
                    <a:pt x="93" y="2"/>
                  </a:lnTo>
                  <a:lnTo>
                    <a:pt x="94" y="2"/>
                  </a:lnTo>
                  <a:lnTo>
                    <a:pt x="95" y="4"/>
                  </a:lnTo>
                  <a:lnTo>
                    <a:pt x="96" y="4"/>
                  </a:lnTo>
                  <a:lnTo>
                    <a:pt x="96" y="7"/>
                  </a:lnTo>
                  <a:lnTo>
                    <a:pt x="96" y="8"/>
                  </a:lnTo>
                  <a:lnTo>
                    <a:pt x="96" y="10"/>
                  </a:lnTo>
                  <a:lnTo>
                    <a:pt x="96" y="11"/>
                  </a:lnTo>
                  <a:lnTo>
                    <a:pt x="95" y="13"/>
                  </a:lnTo>
                  <a:lnTo>
                    <a:pt x="95" y="13"/>
                  </a:lnTo>
                  <a:lnTo>
                    <a:pt x="93" y="15"/>
                  </a:lnTo>
                  <a:lnTo>
                    <a:pt x="93" y="15"/>
                  </a:lnTo>
                  <a:lnTo>
                    <a:pt x="17" y="66"/>
                  </a:lnTo>
                  <a:lnTo>
                    <a:pt x="16" y="65"/>
                  </a:lnTo>
                  <a:lnTo>
                    <a:pt x="16" y="53"/>
                  </a:lnTo>
                  <a:lnTo>
                    <a:pt x="17" y="52"/>
                  </a:lnTo>
                  <a:lnTo>
                    <a:pt x="93" y="103"/>
                  </a:lnTo>
                  <a:lnTo>
                    <a:pt x="93" y="103"/>
                  </a:lnTo>
                  <a:lnTo>
                    <a:pt x="95" y="104"/>
                  </a:lnTo>
                  <a:lnTo>
                    <a:pt x="95" y="105"/>
                  </a:lnTo>
                  <a:lnTo>
                    <a:pt x="96" y="107"/>
                  </a:lnTo>
                  <a:lnTo>
                    <a:pt x="96" y="108"/>
                  </a:lnTo>
                  <a:lnTo>
                    <a:pt x="96" y="110"/>
                  </a:lnTo>
                  <a:lnTo>
                    <a:pt x="96" y="111"/>
                  </a:lnTo>
                  <a:lnTo>
                    <a:pt x="96" y="114"/>
                  </a:lnTo>
                  <a:lnTo>
                    <a:pt x="95" y="114"/>
                  </a:lnTo>
                  <a:lnTo>
                    <a:pt x="94" y="116"/>
                  </a:lnTo>
                  <a:lnTo>
                    <a:pt x="93" y="116"/>
                  </a:lnTo>
                  <a:lnTo>
                    <a:pt x="91" y="118"/>
                  </a:lnTo>
                  <a:lnTo>
                    <a:pt x="91" y="118"/>
                  </a:lnTo>
                  <a:lnTo>
                    <a:pt x="89" y="118"/>
                  </a:lnTo>
                  <a:lnTo>
                    <a:pt x="88" y="118"/>
                  </a:lnTo>
                  <a:lnTo>
                    <a:pt x="86" y="117"/>
                  </a:lnTo>
                  <a:close/>
                  <a:moveTo>
                    <a:pt x="89" y="116"/>
                  </a:moveTo>
                  <a:lnTo>
                    <a:pt x="88" y="116"/>
                  </a:lnTo>
                  <a:lnTo>
                    <a:pt x="91" y="116"/>
                  </a:lnTo>
                  <a:lnTo>
                    <a:pt x="90" y="116"/>
                  </a:lnTo>
                  <a:lnTo>
                    <a:pt x="93" y="114"/>
                  </a:lnTo>
                  <a:lnTo>
                    <a:pt x="92" y="115"/>
                  </a:lnTo>
                  <a:lnTo>
                    <a:pt x="94" y="113"/>
                  </a:lnTo>
                  <a:lnTo>
                    <a:pt x="94" y="113"/>
                  </a:lnTo>
                  <a:lnTo>
                    <a:pt x="95" y="110"/>
                  </a:lnTo>
                  <a:lnTo>
                    <a:pt x="95" y="111"/>
                  </a:lnTo>
                  <a:lnTo>
                    <a:pt x="94" y="108"/>
                  </a:lnTo>
                  <a:lnTo>
                    <a:pt x="95" y="108"/>
                  </a:lnTo>
                  <a:lnTo>
                    <a:pt x="93" y="106"/>
                  </a:lnTo>
                  <a:lnTo>
                    <a:pt x="94" y="106"/>
                  </a:lnTo>
                  <a:lnTo>
                    <a:pt x="92" y="104"/>
                  </a:lnTo>
                  <a:lnTo>
                    <a:pt x="92" y="104"/>
                  </a:lnTo>
                  <a:lnTo>
                    <a:pt x="16" y="54"/>
                  </a:lnTo>
                  <a:lnTo>
                    <a:pt x="17" y="53"/>
                  </a:lnTo>
                  <a:lnTo>
                    <a:pt x="17" y="65"/>
                  </a:lnTo>
                  <a:lnTo>
                    <a:pt x="16" y="64"/>
                  </a:lnTo>
                  <a:lnTo>
                    <a:pt x="92" y="14"/>
                  </a:lnTo>
                  <a:lnTo>
                    <a:pt x="92" y="14"/>
                  </a:lnTo>
                  <a:lnTo>
                    <a:pt x="94" y="12"/>
                  </a:lnTo>
                  <a:lnTo>
                    <a:pt x="93" y="12"/>
                  </a:lnTo>
                  <a:lnTo>
                    <a:pt x="95" y="10"/>
                  </a:lnTo>
                  <a:lnTo>
                    <a:pt x="94" y="10"/>
                  </a:lnTo>
                  <a:lnTo>
                    <a:pt x="95" y="7"/>
                  </a:lnTo>
                  <a:lnTo>
                    <a:pt x="95" y="8"/>
                  </a:lnTo>
                  <a:lnTo>
                    <a:pt x="94" y="5"/>
                  </a:lnTo>
                  <a:lnTo>
                    <a:pt x="94" y="5"/>
                  </a:lnTo>
                  <a:lnTo>
                    <a:pt x="92" y="3"/>
                  </a:lnTo>
                  <a:lnTo>
                    <a:pt x="93" y="3"/>
                  </a:lnTo>
                  <a:lnTo>
                    <a:pt x="90" y="2"/>
                  </a:lnTo>
                  <a:lnTo>
                    <a:pt x="91" y="2"/>
                  </a:lnTo>
                  <a:lnTo>
                    <a:pt x="88" y="2"/>
                  </a:lnTo>
                  <a:lnTo>
                    <a:pt x="89" y="2"/>
                  </a:lnTo>
                  <a:lnTo>
                    <a:pt x="86" y="3"/>
                  </a:lnTo>
                  <a:lnTo>
                    <a:pt x="87" y="3"/>
                  </a:lnTo>
                  <a:lnTo>
                    <a:pt x="1" y="60"/>
                  </a:lnTo>
                  <a:lnTo>
                    <a:pt x="1" y="58"/>
                  </a:lnTo>
                  <a:lnTo>
                    <a:pt x="87" y="115"/>
                  </a:lnTo>
                  <a:lnTo>
                    <a:pt x="86" y="115"/>
                  </a:lnTo>
                  <a:lnTo>
                    <a:pt x="89" y="11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96" name="Rectangle 72"/>
            <p:cNvSpPr>
              <a:spLocks noChangeArrowheads="1"/>
            </p:cNvSpPr>
            <p:nvPr/>
          </p:nvSpPr>
          <p:spPr bwMode="auto">
            <a:xfrm>
              <a:off x="2010" y="3118"/>
              <a:ext cx="221"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M.</a:t>
              </a:r>
              <a:endParaRPr lang="en-US" dirty="0" smtClean="0">
                <a:solidFill>
                  <a:prstClr val="black"/>
                </a:solidFill>
                <a:latin typeface="Arial" pitchFamily="34" charset="0"/>
                <a:cs typeface="Arial" pitchFamily="34" charset="0"/>
              </a:endParaRPr>
            </a:p>
          </p:txBody>
        </p:sp>
        <p:sp>
          <p:nvSpPr>
            <p:cNvPr id="1097" name="Rectangle 73"/>
            <p:cNvSpPr>
              <a:spLocks noChangeArrowheads="1"/>
            </p:cNvSpPr>
            <p:nvPr/>
          </p:nvSpPr>
          <p:spPr bwMode="auto">
            <a:xfrm>
              <a:off x="2163" y="3083"/>
              <a:ext cx="133" cy="2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098" name="Freeform 74"/>
            <p:cNvSpPr>
              <a:spLocks noEditPoints="1"/>
            </p:cNvSpPr>
            <p:nvPr/>
          </p:nvSpPr>
          <p:spPr bwMode="auto">
            <a:xfrm>
              <a:off x="3177" y="2736"/>
              <a:ext cx="992" cy="469"/>
            </a:xfrm>
            <a:custGeom>
              <a:avLst/>
              <a:gdLst/>
              <a:ahLst/>
              <a:cxnLst>
                <a:cxn ang="0">
                  <a:pos x="502" y="109"/>
                </a:cxn>
                <a:cxn ang="0">
                  <a:pos x="502" y="3524"/>
                </a:cxn>
                <a:cxn ang="0">
                  <a:pos x="447" y="3469"/>
                </a:cxn>
                <a:cxn ang="0">
                  <a:pos x="8594" y="3469"/>
                </a:cxn>
                <a:cxn ang="0">
                  <a:pos x="8594" y="3580"/>
                </a:cxn>
                <a:cxn ang="0">
                  <a:pos x="447" y="3580"/>
                </a:cxn>
                <a:cxn ang="0">
                  <a:pos x="392" y="3524"/>
                </a:cxn>
                <a:cxn ang="0">
                  <a:pos x="392" y="109"/>
                </a:cxn>
                <a:cxn ang="0">
                  <a:pos x="502" y="109"/>
                </a:cxn>
                <a:cxn ang="0">
                  <a:pos x="15" y="742"/>
                </a:cxn>
                <a:cxn ang="0">
                  <a:pos x="447" y="0"/>
                </a:cxn>
                <a:cxn ang="0">
                  <a:pos x="879" y="742"/>
                </a:cxn>
                <a:cxn ang="0">
                  <a:pos x="860" y="818"/>
                </a:cxn>
                <a:cxn ang="0">
                  <a:pos x="784" y="798"/>
                </a:cxn>
                <a:cxn ang="0">
                  <a:pos x="400" y="137"/>
                </a:cxn>
                <a:cxn ang="0">
                  <a:pos x="494" y="137"/>
                </a:cxn>
                <a:cxn ang="0">
                  <a:pos x="111" y="798"/>
                </a:cxn>
                <a:cxn ang="0">
                  <a:pos x="35" y="818"/>
                </a:cxn>
                <a:cxn ang="0">
                  <a:pos x="15" y="742"/>
                </a:cxn>
              </a:cxnLst>
              <a:rect l="0" t="0" r="r" b="b"/>
              <a:pathLst>
                <a:path w="8594" h="3580">
                  <a:moveTo>
                    <a:pt x="502" y="109"/>
                  </a:moveTo>
                  <a:lnTo>
                    <a:pt x="502" y="3524"/>
                  </a:lnTo>
                  <a:lnTo>
                    <a:pt x="447" y="3469"/>
                  </a:lnTo>
                  <a:lnTo>
                    <a:pt x="8594" y="3469"/>
                  </a:lnTo>
                  <a:lnTo>
                    <a:pt x="8594" y="3580"/>
                  </a:lnTo>
                  <a:lnTo>
                    <a:pt x="447" y="3580"/>
                  </a:lnTo>
                  <a:cubicBezTo>
                    <a:pt x="417" y="3580"/>
                    <a:pt x="392" y="3555"/>
                    <a:pt x="392" y="3524"/>
                  </a:cubicBezTo>
                  <a:lnTo>
                    <a:pt x="392" y="109"/>
                  </a:lnTo>
                  <a:lnTo>
                    <a:pt x="502" y="109"/>
                  </a:lnTo>
                  <a:close/>
                  <a:moveTo>
                    <a:pt x="15" y="742"/>
                  </a:moveTo>
                  <a:lnTo>
                    <a:pt x="447" y="0"/>
                  </a:lnTo>
                  <a:lnTo>
                    <a:pt x="879" y="742"/>
                  </a:lnTo>
                  <a:cubicBezTo>
                    <a:pt x="894" y="769"/>
                    <a:pt x="884" y="802"/>
                    <a:pt x="860" y="818"/>
                  </a:cubicBezTo>
                  <a:cubicBezTo>
                    <a:pt x="833" y="833"/>
                    <a:pt x="799" y="823"/>
                    <a:pt x="784" y="798"/>
                  </a:cubicBezTo>
                  <a:lnTo>
                    <a:pt x="400" y="137"/>
                  </a:lnTo>
                  <a:lnTo>
                    <a:pt x="494" y="137"/>
                  </a:lnTo>
                  <a:lnTo>
                    <a:pt x="111" y="798"/>
                  </a:lnTo>
                  <a:cubicBezTo>
                    <a:pt x="96" y="823"/>
                    <a:pt x="61" y="833"/>
                    <a:pt x="35" y="818"/>
                  </a:cubicBezTo>
                  <a:cubicBezTo>
                    <a:pt x="9" y="802"/>
                    <a:pt x="0" y="769"/>
                    <a:pt x="15" y="74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99" name="Freeform 75"/>
            <p:cNvSpPr>
              <a:spLocks noEditPoints="1"/>
            </p:cNvSpPr>
            <p:nvPr/>
          </p:nvSpPr>
          <p:spPr bwMode="auto">
            <a:xfrm>
              <a:off x="3177" y="2736"/>
              <a:ext cx="993" cy="470"/>
            </a:xfrm>
            <a:custGeom>
              <a:avLst/>
              <a:gdLst/>
              <a:ahLst/>
              <a:cxnLst>
                <a:cxn ang="0">
                  <a:pos x="59" y="461"/>
                </a:cxn>
                <a:cxn ang="0">
                  <a:pos x="52" y="453"/>
                </a:cxn>
                <a:cxn ang="0">
                  <a:pos x="993" y="469"/>
                </a:cxn>
                <a:cxn ang="0">
                  <a:pos x="52" y="470"/>
                </a:cxn>
                <a:cxn ang="0">
                  <a:pos x="47" y="467"/>
                </a:cxn>
                <a:cxn ang="0">
                  <a:pos x="45" y="464"/>
                </a:cxn>
                <a:cxn ang="0">
                  <a:pos x="44" y="15"/>
                </a:cxn>
                <a:cxn ang="0">
                  <a:pos x="45" y="16"/>
                </a:cxn>
                <a:cxn ang="0">
                  <a:pos x="46" y="461"/>
                </a:cxn>
                <a:cxn ang="0">
                  <a:pos x="48" y="466"/>
                </a:cxn>
                <a:cxn ang="0">
                  <a:pos x="49" y="467"/>
                </a:cxn>
                <a:cxn ang="0">
                  <a:pos x="992" y="467"/>
                </a:cxn>
                <a:cxn ang="0">
                  <a:pos x="992" y="455"/>
                </a:cxn>
                <a:cxn ang="0">
                  <a:pos x="59" y="461"/>
                </a:cxn>
                <a:cxn ang="0">
                  <a:pos x="58" y="16"/>
                </a:cxn>
                <a:cxn ang="0">
                  <a:pos x="1" y="97"/>
                </a:cxn>
                <a:cxn ang="0">
                  <a:pos x="102" y="97"/>
                </a:cxn>
                <a:cxn ang="0">
                  <a:pos x="103" y="100"/>
                </a:cxn>
                <a:cxn ang="0">
                  <a:pos x="102" y="106"/>
                </a:cxn>
                <a:cxn ang="0">
                  <a:pos x="100" y="108"/>
                </a:cxn>
                <a:cxn ang="0">
                  <a:pos x="95" y="109"/>
                </a:cxn>
                <a:cxn ang="0">
                  <a:pos x="92" y="108"/>
                </a:cxn>
                <a:cxn ang="0">
                  <a:pos x="46" y="19"/>
                </a:cxn>
                <a:cxn ang="0">
                  <a:pos x="58" y="19"/>
                </a:cxn>
                <a:cxn ang="0">
                  <a:pos x="12" y="108"/>
                </a:cxn>
                <a:cxn ang="0">
                  <a:pos x="9" y="109"/>
                </a:cxn>
                <a:cxn ang="0">
                  <a:pos x="4" y="108"/>
                </a:cxn>
                <a:cxn ang="0">
                  <a:pos x="1" y="106"/>
                </a:cxn>
                <a:cxn ang="0">
                  <a:pos x="0" y="100"/>
                </a:cxn>
                <a:cxn ang="0">
                  <a:pos x="2" y="101"/>
                </a:cxn>
                <a:cxn ang="0">
                  <a:pos x="2" y="103"/>
                </a:cxn>
                <a:cxn ang="0">
                  <a:pos x="5" y="107"/>
                </a:cxn>
                <a:cxn ang="0">
                  <a:pos x="7" y="107"/>
                </a:cxn>
                <a:cxn ang="0">
                  <a:pos x="11" y="106"/>
                </a:cxn>
                <a:cxn ang="0">
                  <a:pos x="12" y="104"/>
                </a:cxn>
                <a:cxn ang="0">
                  <a:pos x="46" y="19"/>
                </a:cxn>
                <a:cxn ang="0">
                  <a:pos x="91" y="104"/>
                </a:cxn>
                <a:cxn ang="0">
                  <a:pos x="95" y="107"/>
                </a:cxn>
                <a:cxn ang="0">
                  <a:pos x="97" y="107"/>
                </a:cxn>
                <a:cxn ang="0">
                  <a:pos x="101" y="105"/>
                </a:cxn>
                <a:cxn ang="0">
                  <a:pos x="101" y="103"/>
                </a:cxn>
                <a:cxn ang="0">
                  <a:pos x="101" y="98"/>
                </a:cxn>
                <a:cxn ang="0">
                  <a:pos x="52" y="1"/>
                </a:cxn>
                <a:cxn ang="0">
                  <a:pos x="2" y="101"/>
                </a:cxn>
              </a:cxnLst>
              <a:rect l="0" t="0" r="r" b="b"/>
              <a:pathLst>
                <a:path w="993" h="470">
                  <a:moveTo>
                    <a:pt x="58" y="14"/>
                  </a:moveTo>
                  <a:lnTo>
                    <a:pt x="59" y="15"/>
                  </a:lnTo>
                  <a:lnTo>
                    <a:pt x="59" y="461"/>
                  </a:lnTo>
                  <a:lnTo>
                    <a:pt x="57" y="462"/>
                  </a:lnTo>
                  <a:lnTo>
                    <a:pt x="51" y="455"/>
                  </a:lnTo>
                  <a:lnTo>
                    <a:pt x="52" y="453"/>
                  </a:lnTo>
                  <a:lnTo>
                    <a:pt x="992" y="453"/>
                  </a:lnTo>
                  <a:lnTo>
                    <a:pt x="993" y="454"/>
                  </a:lnTo>
                  <a:lnTo>
                    <a:pt x="993" y="469"/>
                  </a:lnTo>
                  <a:lnTo>
                    <a:pt x="992" y="470"/>
                  </a:lnTo>
                  <a:lnTo>
                    <a:pt x="52" y="470"/>
                  </a:lnTo>
                  <a:lnTo>
                    <a:pt x="52" y="470"/>
                  </a:lnTo>
                  <a:lnTo>
                    <a:pt x="49" y="469"/>
                  </a:lnTo>
                  <a:lnTo>
                    <a:pt x="49" y="469"/>
                  </a:lnTo>
                  <a:lnTo>
                    <a:pt x="47" y="467"/>
                  </a:lnTo>
                  <a:lnTo>
                    <a:pt x="46" y="467"/>
                  </a:lnTo>
                  <a:lnTo>
                    <a:pt x="45" y="465"/>
                  </a:lnTo>
                  <a:lnTo>
                    <a:pt x="45" y="464"/>
                  </a:lnTo>
                  <a:lnTo>
                    <a:pt x="45" y="461"/>
                  </a:lnTo>
                  <a:lnTo>
                    <a:pt x="44" y="461"/>
                  </a:lnTo>
                  <a:lnTo>
                    <a:pt x="44" y="15"/>
                  </a:lnTo>
                  <a:lnTo>
                    <a:pt x="45" y="14"/>
                  </a:lnTo>
                  <a:lnTo>
                    <a:pt x="58" y="14"/>
                  </a:lnTo>
                  <a:close/>
                  <a:moveTo>
                    <a:pt x="45" y="16"/>
                  </a:moveTo>
                  <a:lnTo>
                    <a:pt x="46" y="15"/>
                  </a:lnTo>
                  <a:lnTo>
                    <a:pt x="46" y="461"/>
                  </a:lnTo>
                  <a:lnTo>
                    <a:pt x="46" y="461"/>
                  </a:lnTo>
                  <a:lnTo>
                    <a:pt x="47" y="464"/>
                  </a:lnTo>
                  <a:lnTo>
                    <a:pt x="47" y="464"/>
                  </a:lnTo>
                  <a:lnTo>
                    <a:pt x="48" y="466"/>
                  </a:lnTo>
                  <a:lnTo>
                    <a:pt x="48" y="466"/>
                  </a:lnTo>
                  <a:lnTo>
                    <a:pt x="50" y="467"/>
                  </a:lnTo>
                  <a:lnTo>
                    <a:pt x="49" y="467"/>
                  </a:lnTo>
                  <a:lnTo>
                    <a:pt x="52" y="468"/>
                  </a:lnTo>
                  <a:lnTo>
                    <a:pt x="52" y="467"/>
                  </a:lnTo>
                  <a:lnTo>
                    <a:pt x="992" y="467"/>
                  </a:lnTo>
                  <a:lnTo>
                    <a:pt x="991" y="469"/>
                  </a:lnTo>
                  <a:lnTo>
                    <a:pt x="991" y="454"/>
                  </a:lnTo>
                  <a:lnTo>
                    <a:pt x="992" y="455"/>
                  </a:lnTo>
                  <a:lnTo>
                    <a:pt x="52" y="455"/>
                  </a:lnTo>
                  <a:lnTo>
                    <a:pt x="52" y="453"/>
                  </a:lnTo>
                  <a:lnTo>
                    <a:pt x="59" y="461"/>
                  </a:lnTo>
                  <a:lnTo>
                    <a:pt x="57" y="461"/>
                  </a:lnTo>
                  <a:lnTo>
                    <a:pt x="57" y="15"/>
                  </a:lnTo>
                  <a:lnTo>
                    <a:pt x="58" y="16"/>
                  </a:lnTo>
                  <a:lnTo>
                    <a:pt x="45" y="16"/>
                  </a:lnTo>
                  <a:close/>
                  <a:moveTo>
                    <a:pt x="1" y="97"/>
                  </a:moveTo>
                  <a:lnTo>
                    <a:pt x="1" y="97"/>
                  </a:lnTo>
                  <a:lnTo>
                    <a:pt x="51" y="0"/>
                  </a:lnTo>
                  <a:lnTo>
                    <a:pt x="52" y="0"/>
                  </a:lnTo>
                  <a:lnTo>
                    <a:pt x="102" y="97"/>
                  </a:lnTo>
                  <a:lnTo>
                    <a:pt x="102" y="97"/>
                  </a:lnTo>
                  <a:lnTo>
                    <a:pt x="103" y="100"/>
                  </a:lnTo>
                  <a:lnTo>
                    <a:pt x="103" y="100"/>
                  </a:lnTo>
                  <a:lnTo>
                    <a:pt x="103" y="103"/>
                  </a:lnTo>
                  <a:lnTo>
                    <a:pt x="103" y="103"/>
                  </a:lnTo>
                  <a:lnTo>
                    <a:pt x="102" y="106"/>
                  </a:lnTo>
                  <a:lnTo>
                    <a:pt x="102" y="106"/>
                  </a:lnTo>
                  <a:lnTo>
                    <a:pt x="100" y="108"/>
                  </a:lnTo>
                  <a:lnTo>
                    <a:pt x="100" y="108"/>
                  </a:lnTo>
                  <a:lnTo>
                    <a:pt x="97" y="109"/>
                  </a:lnTo>
                  <a:lnTo>
                    <a:pt x="97" y="109"/>
                  </a:lnTo>
                  <a:lnTo>
                    <a:pt x="95" y="109"/>
                  </a:lnTo>
                  <a:lnTo>
                    <a:pt x="94" y="109"/>
                  </a:lnTo>
                  <a:lnTo>
                    <a:pt x="92" y="108"/>
                  </a:lnTo>
                  <a:lnTo>
                    <a:pt x="92" y="108"/>
                  </a:lnTo>
                  <a:lnTo>
                    <a:pt x="90" y="106"/>
                  </a:lnTo>
                  <a:lnTo>
                    <a:pt x="90" y="105"/>
                  </a:lnTo>
                  <a:lnTo>
                    <a:pt x="46" y="19"/>
                  </a:lnTo>
                  <a:lnTo>
                    <a:pt x="46" y="17"/>
                  </a:lnTo>
                  <a:lnTo>
                    <a:pt x="57" y="17"/>
                  </a:lnTo>
                  <a:lnTo>
                    <a:pt x="58" y="19"/>
                  </a:lnTo>
                  <a:lnTo>
                    <a:pt x="14" y="105"/>
                  </a:lnTo>
                  <a:lnTo>
                    <a:pt x="14" y="106"/>
                  </a:lnTo>
                  <a:lnTo>
                    <a:pt x="12" y="108"/>
                  </a:lnTo>
                  <a:lnTo>
                    <a:pt x="12" y="108"/>
                  </a:lnTo>
                  <a:lnTo>
                    <a:pt x="9" y="109"/>
                  </a:lnTo>
                  <a:lnTo>
                    <a:pt x="9" y="109"/>
                  </a:lnTo>
                  <a:lnTo>
                    <a:pt x="7" y="109"/>
                  </a:lnTo>
                  <a:lnTo>
                    <a:pt x="6" y="109"/>
                  </a:lnTo>
                  <a:lnTo>
                    <a:pt x="4" y="108"/>
                  </a:lnTo>
                  <a:lnTo>
                    <a:pt x="4" y="108"/>
                  </a:lnTo>
                  <a:lnTo>
                    <a:pt x="2" y="106"/>
                  </a:lnTo>
                  <a:lnTo>
                    <a:pt x="1" y="106"/>
                  </a:lnTo>
                  <a:lnTo>
                    <a:pt x="0" y="103"/>
                  </a:lnTo>
                  <a:lnTo>
                    <a:pt x="0" y="103"/>
                  </a:lnTo>
                  <a:lnTo>
                    <a:pt x="0" y="100"/>
                  </a:lnTo>
                  <a:lnTo>
                    <a:pt x="0" y="100"/>
                  </a:lnTo>
                  <a:lnTo>
                    <a:pt x="1" y="97"/>
                  </a:lnTo>
                  <a:close/>
                  <a:moveTo>
                    <a:pt x="2" y="101"/>
                  </a:moveTo>
                  <a:lnTo>
                    <a:pt x="2" y="100"/>
                  </a:lnTo>
                  <a:lnTo>
                    <a:pt x="2" y="103"/>
                  </a:lnTo>
                  <a:lnTo>
                    <a:pt x="2" y="103"/>
                  </a:lnTo>
                  <a:lnTo>
                    <a:pt x="3" y="105"/>
                  </a:lnTo>
                  <a:lnTo>
                    <a:pt x="3" y="105"/>
                  </a:lnTo>
                  <a:lnTo>
                    <a:pt x="5" y="107"/>
                  </a:lnTo>
                  <a:lnTo>
                    <a:pt x="4" y="106"/>
                  </a:lnTo>
                  <a:lnTo>
                    <a:pt x="7" y="107"/>
                  </a:lnTo>
                  <a:lnTo>
                    <a:pt x="7" y="107"/>
                  </a:lnTo>
                  <a:lnTo>
                    <a:pt x="9" y="107"/>
                  </a:lnTo>
                  <a:lnTo>
                    <a:pt x="9" y="107"/>
                  </a:lnTo>
                  <a:lnTo>
                    <a:pt x="11" y="106"/>
                  </a:lnTo>
                  <a:lnTo>
                    <a:pt x="11" y="106"/>
                  </a:lnTo>
                  <a:lnTo>
                    <a:pt x="12" y="104"/>
                  </a:lnTo>
                  <a:lnTo>
                    <a:pt x="12" y="104"/>
                  </a:lnTo>
                  <a:lnTo>
                    <a:pt x="56" y="18"/>
                  </a:lnTo>
                  <a:lnTo>
                    <a:pt x="57" y="19"/>
                  </a:lnTo>
                  <a:lnTo>
                    <a:pt x="46" y="19"/>
                  </a:lnTo>
                  <a:lnTo>
                    <a:pt x="47" y="18"/>
                  </a:lnTo>
                  <a:lnTo>
                    <a:pt x="91" y="104"/>
                  </a:lnTo>
                  <a:lnTo>
                    <a:pt x="91" y="104"/>
                  </a:lnTo>
                  <a:lnTo>
                    <a:pt x="93" y="106"/>
                  </a:lnTo>
                  <a:lnTo>
                    <a:pt x="93" y="106"/>
                  </a:lnTo>
                  <a:lnTo>
                    <a:pt x="95" y="107"/>
                  </a:lnTo>
                  <a:lnTo>
                    <a:pt x="95" y="107"/>
                  </a:lnTo>
                  <a:lnTo>
                    <a:pt x="97" y="107"/>
                  </a:lnTo>
                  <a:lnTo>
                    <a:pt x="97" y="107"/>
                  </a:lnTo>
                  <a:lnTo>
                    <a:pt x="99" y="106"/>
                  </a:lnTo>
                  <a:lnTo>
                    <a:pt x="99" y="107"/>
                  </a:lnTo>
                  <a:lnTo>
                    <a:pt x="101" y="105"/>
                  </a:lnTo>
                  <a:lnTo>
                    <a:pt x="100" y="105"/>
                  </a:lnTo>
                  <a:lnTo>
                    <a:pt x="101" y="103"/>
                  </a:lnTo>
                  <a:lnTo>
                    <a:pt x="101" y="103"/>
                  </a:lnTo>
                  <a:lnTo>
                    <a:pt x="101" y="100"/>
                  </a:lnTo>
                  <a:lnTo>
                    <a:pt x="102" y="101"/>
                  </a:lnTo>
                  <a:lnTo>
                    <a:pt x="101" y="98"/>
                  </a:lnTo>
                  <a:lnTo>
                    <a:pt x="101" y="98"/>
                  </a:lnTo>
                  <a:lnTo>
                    <a:pt x="51" y="1"/>
                  </a:lnTo>
                  <a:lnTo>
                    <a:pt x="52" y="1"/>
                  </a:lnTo>
                  <a:lnTo>
                    <a:pt x="3" y="98"/>
                  </a:lnTo>
                  <a:lnTo>
                    <a:pt x="3" y="98"/>
                  </a:lnTo>
                  <a:lnTo>
                    <a:pt x="2" y="10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00" name="Freeform 76"/>
            <p:cNvSpPr>
              <a:spLocks noEditPoints="1"/>
            </p:cNvSpPr>
            <p:nvPr/>
          </p:nvSpPr>
          <p:spPr bwMode="auto">
            <a:xfrm>
              <a:off x="4420" y="3150"/>
              <a:ext cx="291" cy="117"/>
            </a:xfrm>
            <a:custGeom>
              <a:avLst/>
              <a:gdLst/>
              <a:ahLst/>
              <a:cxnLst>
                <a:cxn ang="0">
                  <a:pos x="1260" y="253"/>
                </a:cxn>
                <a:cxn ang="0">
                  <a:pos x="54" y="253"/>
                </a:cxn>
                <a:cxn ang="0">
                  <a:pos x="54" y="197"/>
                </a:cxn>
                <a:cxn ang="0">
                  <a:pos x="1260" y="197"/>
                </a:cxn>
                <a:cxn ang="0">
                  <a:pos x="1260" y="253"/>
                </a:cxn>
                <a:cxn ang="0">
                  <a:pos x="369" y="442"/>
                </a:cxn>
                <a:cxn ang="0">
                  <a:pos x="0" y="224"/>
                </a:cxn>
                <a:cxn ang="0">
                  <a:pos x="369" y="7"/>
                </a:cxn>
                <a:cxn ang="0">
                  <a:pos x="407" y="17"/>
                </a:cxn>
                <a:cxn ang="0">
                  <a:pos x="397" y="55"/>
                </a:cxn>
                <a:cxn ang="0">
                  <a:pos x="68" y="248"/>
                </a:cxn>
                <a:cxn ang="0">
                  <a:pos x="68" y="201"/>
                </a:cxn>
                <a:cxn ang="0">
                  <a:pos x="397" y="394"/>
                </a:cxn>
                <a:cxn ang="0">
                  <a:pos x="407" y="432"/>
                </a:cxn>
                <a:cxn ang="0">
                  <a:pos x="369" y="442"/>
                </a:cxn>
              </a:cxnLst>
              <a:rect l="0" t="0" r="r" b="b"/>
              <a:pathLst>
                <a:path w="1260" h="450">
                  <a:moveTo>
                    <a:pt x="1260" y="253"/>
                  </a:moveTo>
                  <a:lnTo>
                    <a:pt x="54" y="253"/>
                  </a:lnTo>
                  <a:lnTo>
                    <a:pt x="54" y="197"/>
                  </a:lnTo>
                  <a:lnTo>
                    <a:pt x="1260" y="197"/>
                  </a:lnTo>
                  <a:lnTo>
                    <a:pt x="1260" y="253"/>
                  </a:lnTo>
                  <a:close/>
                  <a:moveTo>
                    <a:pt x="369" y="442"/>
                  </a:moveTo>
                  <a:lnTo>
                    <a:pt x="0" y="224"/>
                  </a:lnTo>
                  <a:lnTo>
                    <a:pt x="369" y="7"/>
                  </a:lnTo>
                  <a:cubicBezTo>
                    <a:pt x="382" y="0"/>
                    <a:pt x="399" y="4"/>
                    <a:pt x="407" y="17"/>
                  </a:cubicBezTo>
                  <a:cubicBezTo>
                    <a:pt x="414" y="30"/>
                    <a:pt x="409" y="48"/>
                    <a:pt x="397" y="55"/>
                  </a:cubicBezTo>
                  <a:lnTo>
                    <a:pt x="68" y="248"/>
                  </a:lnTo>
                  <a:lnTo>
                    <a:pt x="68" y="201"/>
                  </a:lnTo>
                  <a:lnTo>
                    <a:pt x="397" y="394"/>
                  </a:lnTo>
                  <a:cubicBezTo>
                    <a:pt x="409" y="402"/>
                    <a:pt x="414" y="419"/>
                    <a:pt x="407" y="432"/>
                  </a:cubicBezTo>
                  <a:cubicBezTo>
                    <a:pt x="399" y="445"/>
                    <a:pt x="382" y="450"/>
                    <a:pt x="369" y="44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01" name="Freeform 77"/>
            <p:cNvSpPr>
              <a:spLocks noEditPoints="1"/>
            </p:cNvSpPr>
            <p:nvPr/>
          </p:nvSpPr>
          <p:spPr bwMode="auto">
            <a:xfrm>
              <a:off x="4420" y="3150"/>
              <a:ext cx="292" cy="117"/>
            </a:xfrm>
            <a:custGeom>
              <a:avLst/>
              <a:gdLst/>
              <a:ahLst/>
              <a:cxnLst>
                <a:cxn ang="0">
                  <a:pos x="291" y="67"/>
                </a:cxn>
                <a:cxn ang="0">
                  <a:pos x="12" y="66"/>
                </a:cxn>
                <a:cxn ang="0">
                  <a:pos x="13" y="50"/>
                </a:cxn>
                <a:cxn ang="0">
                  <a:pos x="292" y="51"/>
                </a:cxn>
                <a:cxn ang="0">
                  <a:pos x="290" y="51"/>
                </a:cxn>
                <a:cxn ang="0">
                  <a:pos x="13" y="52"/>
                </a:cxn>
                <a:cxn ang="0">
                  <a:pos x="14" y="66"/>
                </a:cxn>
                <a:cxn ang="0">
                  <a:pos x="291" y="65"/>
                </a:cxn>
                <a:cxn ang="0">
                  <a:pos x="290" y="51"/>
                </a:cxn>
                <a:cxn ang="0">
                  <a:pos x="85" y="116"/>
                </a:cxn>
                <a:cxn ang="0">
                  <a:pos x="0" y="58"/>
                </a:cxn>
                <a:cxn ang="0">
                  <a:pos x="85" y="1"/>
                </a:cxn>
                <a:cxn ang="0">
                  <a:pos x="88" y="0"/>
                </a:cxn>
                <a:cxn ang="0">
                  <a:pos x="91" y="0"/>
                </a:cxn>
                <a:cxn ang="0">
                  <a:pos x="93" y="1"/>
                </a:cxn>
                <a:cxn ang="0">
                  <a:pos x="95" y="4"/>
                </a:cxn>
                <a:cxn ang="0">
                  <a:pos x="96" y="7"/>
                </a:cxn>
                <a:cxn ang="0">
                  <a:pos x="96" y="10"/>
                </a:cxn>
                <a:cxn ang="0">
                  <a:pos x="95" y="13"/>
                </a:cxn>
                <a:cxn ang="0">
                  <a:pos x="92" y="15"/>
                </a:cxn>
                <a:cxn ang="0">
                  <a:pos x="15" y="65"/>
                </a:cxn>
                <a:cxn ang="0">
                  <a:pos x="17" y="52"/>
                </a:cxn>
                <a:cxn ang="0">
                  <a:pos x="93" y="102"/>
                </a:cxn>
                <a:cxn ang="0">
                  <a:pos x="95" y="104"/>
                </a:cxn>
                <a:cxn ang="0">
                  <a:pos x="96" y="107"/>
                </a:cxn>
                <a:cxn ang="0">
                  <a:pos x="96" y="110"/>
                </a:cxn>
                <a:cxn ang="0">
                  <a:pos x="95" y="113"/>
                </a:cxn>
                <a:cxn ang="0">
                  <a:pos x="93" y="116"/>
                </a:cxn>
                <a:cxn ang="0">
                  <a:pos x="90" y="117"/>
                </a:cxn>
                <a:cxn ang="0">
                  <a:pos x="88" y="117"/>
                </a:cxn>
                <a:cxn ang="0">
                  <a:pos x="88" y="115"/>
                </a:cxn>
                <a:cxn ang="0">
                  <a:pos x="90" y="115"/>
                </a:cxn>
                <a:cxn ang="0">
                  <a:pos x="92" y="114"/>
                </a:cxn>
                <a:cxn ang="0">
                  <a:pos x="94" y="112"/>
                </a:cxn>
                <a:cxn ang="0">
                  <a:pos x="94" y="110"/>
                </a:cxn>
                <a:cxn ang="0">
                  <a:pos x="94" y="107"/>
                </a:cxn>
                <a:cxn ang="0">
                  <a:pos x="93" y="105"/>
                </a:cxn>
                <a:cxn ang="0">
                  <a:pos x="92" y="104"/>
                </a:cxn>
                <a:cxn ang="0">
                  <a:pos x="16" y="53"/>
                </a:cxn>
                <a:cxn ang="0">
                  <a:pos x="17" y="65"/>
                </a:cxn>
                <a:cxn ang="0">
                  <a:pos x="92" y="13"/>
                </a:cxn>
                <a:cxn ang="0">
                  <a:pos x="93" y="12"/>
                </a:cxn>
                <a:cxn ang="0">
                  <a:pos x="94" y="9"/>
                </a:cxn>
                <a:cxn ang="0">
                  <a:pos x="94" y="7"/>
                </a:cxn>
                <a:cxn ang="0">
                  <a:pos x="93" y="5"/>
                </a:cxn>
                <a:cxn ang="0">
                  <a:pos x="92" y="3"/>
                </a:cxn>
                <a:cxn ang="0">
                  <a:pos x="90" y="2"/>
                </a:cxn>
                <a:cxn ang="0">
                  <a:pos x="88" y="2"/>
                </a:cxn>
                <a:cxn ang="0">
                  <a:pos x="86" y="3"/>
                </a:cxn>
                <a:cxn ang="0">
                  <a:pos x="1" y="59"/>
                </a:cxn>
                <a:cxn ang="0">
                  <a:pos x="86" y="115"/>
                </a:cxn>
                <a:cxn ang="0">
                  <a:pos x="88" y="115"/>
                </a:cxn>
              </a:cxnLst>
              <a:rect l="0" t="0" r="r" b="b"/>
              <a:pathLst>
                <a:path w="292" h="117">
                  <a:moveTo>
                    <a:pt x="292" y="66"/>
                  </a:moveTo>
                  <a:lnTo>
                    <a:pt x="291" y="67"/>
                  </a:lnTo>
                  <a:lnTo>
                    <a:pt x="13" y="67"/>
                  </a:lnTo>
                  <a:lnTo>
                    <a:pt x="12" y="66"/>
                  </a:lnTo>
                  <a:lnTo>
                    <a:pt x="12" y="51"/>
                  </a:lnTo>
                  <a:lnTo>
                    <a:pt x="13" y="50"/>
                  </a:lnTo>
                  <a:lnTo>
                    <a:pt x="291" y="50"/>
                  </a:lnTo>
                  <a:lnTo>
                    <a:pt x="292" y="51"/>
                  </a:lnTo>
                  <a:lnTo>
                    <a:pt x="292" y="66"/>
                  </a:lnTo>
                  <a:close/>
                  <a:moveTo>
                    <a:pt x="290" y="51"/>
                  </a:moveTo>
                  <a:lnTo>
                    <a:pt x="291" y="52"/>
                  </a:lnTo>
                  <a:lnTo>
                    <a:pt x="13" y="52"/>
                  </a:lnTo>
                  <a:lnTo>
                    <a:pt x="14" y="51"/>
                  </a:lnTo>
                  <a:lnTo>
                    <a:pt x="14" y="66"/>
                  </a:lnTo>
                  <a:lnTo>
                    <a:pt x="13" y="65"/>
                  </a:lnTo>
                  <a:lnTo>
                    <a:pt x="291" y="65"/>
                  </a:lnTo>
                  <a:lnTo>
                    <a:pt x="290" y="66"/>
                  </a:lnTo>
                  <a:lnTo>
                    <a:pt x="290" y="51"/>
                  </a:lnTo>
                  <a:close/>
                  <a:moveTo>
                    <a:pt x="85" y="116"/>
                  </a:moveTo>
                  <a:lnTo>
                    <a:pt x="85" y="116"/>
                  </a:lnTo>
                  <a:lnTo>
                    <a:pt x="0" y="59"/>
                  </a:lnTo>
                  <a:lnTo>
                    <a:pt x="0" y="58"/>
                  </a:lnTo>
                  <a:lnTo>
                    <a:pt x="85" y="1"/>
                  </a:lnTo>
                  <a:lnTo>
                    <a:pt x="85" y="1"/>
                  </a:lnTo>
                  <a:lnTo>
                    <a:pt x="88" y="0"/>
                  </a:lnTo>
                  <a:lnTo>
                    <a:pt x="88" y="0"/>
                  </a:lnTo>
                  <a:lnTo>
                    <a:pt x="90" y="0"/>
                  </a:lnTo>
                  <a:lnTo>
                    <a:pt x="91" y="0"/>
                  </a:lnTo>
                  <a:lnTo>
                    <a:pt x="93" y="1"/>
                  </a:lnTo>
                  <a:lnTo>
                    <a:pt x="93" y="1"/>
                  </a:lnTo>
                  <a:lnTo>
                    <a:pt x="95" y="4"/>
                  </a:lnTo>
                  <a:lnTo>
                    <a:pt x="95" y="4"/>
                  </a:lnTo>
                  <a:lnTo>
                    <a:pt x="96" y="7"/>
                  </a:lnTo>
                  <a:lnTo>
                    <a:pt x="96" y="7"/>
                  </a:lnTo>
                  <a:lnTo>
                    <a:pt x="96" y="10"/>
                  </a:lnTo>
                  <a:lnTo>
                    <a:pt x="96" y="10"/>
                  </a:lnTo>
                  <a:lnTo>
                    <a:pt x="95" y="13"/>
                  </a:lnTo>
                  <a:lnTo>
                    <a:pt x="95" y="13"/>
                  </a:lnTo>
                  <a:lnTo>
                    <a:pt x="93" y="15"/>
                  </a:lnTo>
                  <a:lnTo>
                    <a:pt x="92" y="15"/>
                  </a:lnTo>
                  <a:lnTo>
                    <a:pt x="17" y="66"/>
                  </a:lnTo>
                  <a:lnTo>
                    <a:pt x="15" y="65"/>
                  </a:lnTo>
                  <a:lnTo>
                    <a:pt x="15" y="52"/>
                  </a:lnTo>
                  <a:lnTo>
                    <a:pt x="17" y="52"/>
                  </a:lnTo>
                  <a:lnTo>
                    <a:pt x="92" y="102"/>
                  </a:lnTo>
                  <a:lnTo>
                    <a:pt x="93" y="102"/>
                  </a:lnTo>
                  <a:lnTo>
                    <a:pt x="95" y="104"/>
                  </a:lnTo>
                  <a:lnTo>
                    <a:pt x="95" y="104"/>
                  </a:lnTo>
                  <a:lnTo>
                    <a:pt x="96" y="107"/>
                  </a:lnTo>
                  <a:lnTo>
                    <a:pt x="96" y="107"/>
                  </a:lnTo>
                  <a:lnTo>
                    <a:pt x="96" y="110"/>
                  </a:lnTo>
                  <a:lnTo>
                    <a:pt x="96" y="110"/>
                  </a:lnTo>
                  <a:lnTo>
                    <a:pt x="95" y="113"/>
                  </a:lnTo>
                  <a:lnTo>
                    <a:pt x="95" y="113"/>
                  </a:lnTo>
                  <a:lnTo>
                    <a:pt x="93" y="116"/>
                  </a:lnTo>
                  <a:lnTo>
                    <a:pt x="93" y="116"/>
                  </a:lnTo>
                  <a:lnTo>
                    <a:pt x="91" y="117"/>
                  </a:lnTo>
                  <a:lnTo>
                    <a:pt x="90" y="117"/>
                  </a:lnTo>
                  <a:lnTo>
                    <a:pt x="88" y="117"/>
                  </a:lnTo>
                  <a:lnTo>
                    <a:pt x="88" y="117"/>
                  </a:lnTo>
                  <a:lnTo>
                    <a:pt x="85" y="116"/>
                  </a:lnTo>
                  <a:close/>
                  <a:moveTo>
                    <a:pt x="88" y="115"/>
                  </a:moveTo>
                  <a:lnTo>
                    <a:pt x="88" y="115"/>
                  </a:lnTo>
                  <a:lnTo>
                    <a:pt x="90" y="115"/>
                  </a:lnTo>
                  <a:lnTo>
                    <a:pt x="90" y="115"/>
                  </a:lnTo>
                  <a:lnTo>
                    <a:pt x="92" y="114"/>
                  </a:lnTo>
                  <a:lnTo>
                    <a:pt x="92" y="114"/>
                  </a:lnTo>
                  <a:lnTo>
                    <a:pt x="94" y="112"/>
                  </a:lnTo>
                  <a:lnTo>
                    <a:pt x="93" y="112"/>
                  </a:lnTo>
                  <a:lnTo>
                    <a:pt x="94" y="110"/>
                  </a:lnTo>
                  <a:lnTo>
                    <a:pt x="94" y="110"/>
                  </a:lnTo>
                  <a:lnTo>
                    <a:pt x="94" y="107"/>
                  </a:lnTo>
                  <a:lnTo>
                    <a:pt x="94" y="108"/>
                  </a:lnTo>
                  <a:lnTo>
                    <a:pt x="93" y="105"/>
                  </a:lnTo>
                  <a:lnTo>
                    <a:pt x="93" y="106"/>
                  </a:lnTo>
                  <a:lnTo>
                    <a:pt x="92" y="104"/>
                  </a:lnTo>
                  <a:lnTo>
                    <a:pt x="92" y="104"/>
                  </a:lnTo>
                  <a:lnTo>
                    <a:pt x="16" y="53"/>
                  </a:lnTo>
                  <a:lnTo>
                    <a:pt x="17" y="52"/>
                  </a:lnTo>
                  <a:lnTo>
                    <a:pt x="17" y="65"/>
                  </a:lnTo>
                  <a:lnTo>
                    <a:pt x="16" y="64"/>
                  </a:lnTo>
                  <a:lnTo>
                    <a:pt x="92" y="13"/>
                  </a:lnTo>
                  <a:lnTo>
                    <a:pt x="92" y="14"/>
                  </a:lnTo>
                  <a:lnTo>
                    <a:pt x="93" y="12"/>
                  </a:lnTo>
                  <a:lnTo>
                    <a:pt x="93" y="12"/>
                  </a:lnTo>
                  <a:lnTo>
                    <a:pt x="94" y="9"/>
                  </a:lnTo>
                  <a:lnTo>
                    <a:pt x="94" y="10"/>
                  </a:lnTo>
                  <a:lnTo>
                    <a:pt x="94" y="7"/>
                  </a:lnTo>
                  <a:lnTo>
                    <a:pt x="94" y="7"/>
                  </a:lnTo>
                  <a:lnTo>
                    <a:pt x="93" y="5"/>
                  </a:lnTo>
                  <a:lnTo>
                    <a:pt x="94" y="5"/>
                  </a:lnTo>
                  <a:lnTo>
                    <a:pt x="92" y="3"/>
                  </a:lnTo>
                  <a:lnTo>
                    <a:pt x="92" y="3"/>
                  </a:lnTo>
                  <a:lnTo>
                    <a:pt x="90" y="2"/>
                  </a:lnTo>
                  <a:lnTo>
                    <a:pt x="90" y="2"/>
                  </a:lnTo>
                  <a:lnTo>
                    <a:pt x="88" y="2"/>
                  </a:lnTo>
                  <a:lnTo>
                    <a:pt x="88" y="2"/>
                  </a:lnTo>
                  <a:lnTo>
                    <a:pt x="86" y="3"/>
                  </a:lnTo>
                  <a:lnTo>
                    <a:pt x="86" y="3"/>
                  </a:lnTo>
                  <a:lnTo>
                    <a:pt x="1" y="59"/>
                  </a:lnTo>
                  <a:lnTo>
                    <a:pt x="1" y="58"/>
                  </a:lnTo>
                  <a:lnTo>
                    <a:pt x="86" y="115"/>
                  </a:lnTo>
                  <a:lnTo>
                    <a:pt x="86" y="115"/>
                  </a:lnTo>
                  <a:lnTo>
                    <a:pt x="88" y="11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02" name="Rectangle 78"/>
            <p:cNvSpPr>
              <a:spLocks noChangeArrowheads="1"/>
            </p:cNvSpPr>
            <p:nvPr/>
          </p:nvSpPr>
          <p:spPr bwMode="auto">
            <a:xfrm>
              <a:off x="4245" y="3111"/>
              <a:ext cx="183"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M</a:t>
              </a:r>
              <a:endParaRPr lang="en-US" dirty="0" smtClean="0">
                <a:solidFill>
                  <a:prstClr val="black"/>
                </a:solidFill>
                <a:latin typeface="Arial" pitchFamily="34" charset="0"/>
                <a:cs typeface="Arial" pitchFamily="34" charset="0"/>
              </a:endParaRPr>
            </a:p>
          </p:txBody>
        </p:sp>
        <p:sp>
          <p:nvSpPr>
            <p:cNvPr id="1103" name="Rectangle 79"/>
            <p:cNvSpPr>
              <a:spLocks noChangeArrowheads="1"/>
            </p:cNvSpPr>
            <p:nvPr/>
          </p:nvSpPr>
          <p:spPr bwMode="auto">
            <a:xfrm>
              <a:off x="4359" y="3075"/>
              <a:ext cx="128" cy="2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104" name="Rectangle 80"/>
            <p:cNvSpPr>
              <a:spLocks noChangeArrowheads="1"/>
            </p:cNvSpPr>
            <p:nvPr/>
          </p:nvSpPr>
          <p:spPr bwMode="auto">
            <a:xfrm>
              <a:off x="2603" y="1900"/>
              <a:ext cx="192"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T.</a:t>
              </a:r>
              <a:endParaRPr lang="en-US" dirty="0" smtClean="0">
                <a:solidFill>
                  <a:prstClr val="black"/>
                </a:solidFill>
                <a:latin typeface="Arial" pitchFamily="34" charset="0"/>
                <a:cs typeface="Arial" pitchFamily="34" charset="0"/>
              </a:endParaRPr>
            </a:p>
          </p:txBody>
        </p:sp>
        <p:sp>
          <p:nvSpPr>
            <p:cNvPr id="1105" name="Rectangle 81"/>
            <p:cNvSpPr>
              <a:spLocks noChangeArrowheads="1"/>
            </p:cNvSpPr>
            <p:nvPr/>
          </p:nvSpPr>
          <p:spPr bwMode="auto">
            <a:xfrm>
              <a:off x="2726" y="1864"/>
              <a:ext cx="128" cy="2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106" name="Rectangle 82"/>
            <p:cNvSpPr>
              <a:spLocks noChangeArrowheads="1"/>
            </p:cNvSpPr>
            <p:nvPr/>
          </p:nvSpPr>
          <p:spPr bwMode="auto">
            <a:xfrm>
              <a:off x="4814" y="1879"/>
              <a:ext cx="153"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T</a:t>
              </a:r>
              <a:endParaRPr lang="en-US" dirty="0" smtClean="0">
                <a:solidFill>
                  <a:prstClr val="black"/>
                </a:solidFill>
                <a:latin typeface="Arial" pitchFamily="34" charset="0"/>
                <a:cs typeface="Arial" pitchFamily="34" charset="0"/>
              </a:endParaRPr>
            </a:p>
          </p:txBody>
        </p:sp>
        <p:sp>
          <p:nvSpPr>
            <p:cNvPr id="1107" name="Rectangle 83"/>
            <p:cNvSpPr>
              <a:spLocks noChangeArrowheads="1"/>
            </p:cNvSpPr>
            <p:nvPr/>
          </p:nvSpPr>
          <p:spPr bwMode="auto">
            <a:xfrm>
              <a:off x="4899" y="1843"/>
              <a:ext cx="127" cy="2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108" name="Freeform 84"/>
            <p:cNvSpPr>
              <a:spLocks noEditPoints="1"/>
            </p:cNvSpPr>
            <p:nvPr/>
          </p:nvSpPr>
          <p:spPr bwMode="auto">
            <a:xfrm>
              <a:off x="893" y="2433"/>
              <a:ext cx="241" cy="274"/>
            </a:xfrm>
            <a:custGeom>
              <a:avLst/>
              <a:gdLst/>
              <a:ahLst/>
              <a:cxnLst>
                <a:cxn ang="0">
                  <a:pos x="3" y="110"/>
                </a:cxn>
                <a:cxn ang="0">
                  <a:pos x="15" y="72"/>
                </a:cxn>
                <a:cxn ang="0">
                  <a:pos x="35" y="41"/>
                </a:cxn>
                <a:cxn ang="0">
                  <a:pos x="63" y="17"/>
                </a:cxn>
                <a:cxn ang="0">
                  <a:pos x="96" y="3"/>
                </a:cxn>
                <a:cxn ang="0">
                  <a:pos x="133" y="1"/>
                </a:cxn>
                <a:cxn ang="0">
                  <a:pos x="167" y="11"/>
                </a:cxn>
                <a:cxn ang="0">
                  <a:pos x="197" y="31"/>
                </a:cxn>
                <a:cxn ang="0">
                  <a:pos x="221" y="60"/>
                </a:cxn>
                <a:cxn ang="0">
                  <a:pos x="236" y="96"/>
                </a:cxn>
                <a:cxn ang="0">
                  <a:pos x="241" y="137"/>
                </a:cxn>
                <a:cxn ang="0">
                  <a:pos x="236" y="177"/>
                </a:cxn>
                <a:cxn ang="0">
                  <a:pos x="221" y="213"/>
                </a:cxn>
                <a:cxn ang="0">
                  <a:pos x="198" y="242"/>
                </a:cxn>
                <a:cxn ang="0">
                  <a:pos x="168" y="263"/>
                </a:cxn>
                <a:cxn ang="0">
                  <a:pos x="133" y="273"/>
                </a:cxn>
                <a:cxn ang="0">
                  <a:pos x="97" y="271"/>
                </a:cxn>
                <a:cxn ang="0">
                  <a:pos x="64" y="257"/>
                </a:cxn>
                <a:cxn ang="0">
                  <a:pos x="36" y="234"/>
                </a:cxn>
                <a:cxn ang="0">
                  <a:pos x="15" y="203"/>
                </a:cxn>
                <a:cxn ang="0">
                  <a:pos x="3" y="165"/>
                </a:cxn>
                <a:cxn ang="0">
                  <a:pos x="13" y="149"/>
                </a:cxn>
                <a:cxn ang="0">
                  <a:pos x="21" y="185"/>
                </a:cxn>
                <a:cxn ang="0">
                  <a:pos x="37" y="215"/>
                </a:cxn>
                <a:cxn ang="0">
                  <a:pos x="60" y="239"/>
                </a:cxn>
                <a:cxn ang="0">
                  <a:pos x="88" y="254"/>
                </a:cxn>
                <a:cxn ang="0">
                  <a:pos x="121" y="260"/>
                </a:cxn>
                <a:cxn ang="0">
                  <a:pos x="153" y="254"/>
                </a:cxn>
                <a:cxn ang="0">
                  <a:pos x="181" y="239"/>
                </a:cxn>
                <a:cxn ang="0">
                  <a:pos x="204" y="215"/>
                </a:cxn>
                <a:cxn ang="0">
                  <a:pos x="220" y="185"/>
                </a:cxn>
                <a:cxn ang="0">
                  <a:pos x="228" y="150"/>
                </a:cxn>
                <a:cxn ang="0">
                  <a:pos x="227" y="113"/>
                </a:cxn>
                <a:cxn ang="0">
                  <a:pos x="216" y="79"/>
                </a:cxn>
                <a:cxn ang="0">
                  <a:pos x="197" y="50"/>
                </a:cxn>
                <a:cxn ang="0">
                  <a:pos x="173" y="29"/>
                </a:cxn>
                <a:cxn ang="0">
                  <a:pos x="143" y="17"/>
                </a:cxn>
                <a:cxn ang="0">
                  <a:pos x="110" y="15"/>
                </a:cxn>
                <a:cxn ang="0">
                  <a:pos x="79" y="24"/>
                </a:cxn>
                <a:cxn ang="0">
                  <a:pos x="52" y="42"/>
                </a:cxn>
                <a:cxn ang="0">
                  <a:pos x="31" y="68"/>
                </a:cxn>
                <a:cxn ang="0">
                  <a:pos x="18" y="100"/>
                </a:cxn>
                <a:cxn ang="0">
                  <a:pos x="13" y="137"/>
                </a:cxn>
              </a:cxnLst>
              <a:rect l="0" t="0" r="r" b="b"/>
              <a:pathLst>
                <a:path w="241" h="274">
                  <a:moveTo>
                    <a:pt x="0" y="137"/>
                  </a:moveTo>
                  <a:lnTo>
                    <a:pt x="1" y="123"/>
                  </a:lnTo>
                  <a:lnTo>
                    <a:pt x="3" y="110"/>
                  </a:lnTo>
                  <a:lnTo>
                    <a:pt x="6" y="97"/>
                  </a:lnTo>
                  <a:lnTo>
                    <a:pt x="10" y="84"/>
                  </a:lnTo>
                  <a:lnTo>
                    <a:pt x="15" y="72"/>
                  </a:lnTo>
                  <a:lnTo>
                    <a:pt x="21" y="61"/>
                  </a:lnTo>
                  <a:lnTo>
                    <a:pt x="28" y="50"/>
                  </a:lnTo>
                  <a:lnTo>
                    <a:pt x="35" y="41"/>
                  </a:lnTo>
                  <a:lnTo>
                    <a:pt x="44" y="32"/>
                  </a:lnTo>
                  <a:lnTo>
                    <a:pt x="53" y="24"/>
                  </a:lnTo>
                  <a:lnTo>
                    <a:pt x="63" y="17"/>
                  </a:lnTo>
                  <a:lnTo>
                    <a:pt x="74" y="11"/>
                  </a:lnTo>
                  <a:lnTo>
                    <a:pt x="85" y="6"/>
                  </a:lnTo>
                  <a:lnTo>
                    <a:pt x="96" y="3"/>
                  </a:lnTo>
                  <a:lnTo>
                    <a:pt x="108" y="1"/>
                  </a:lnTo>
                  <a:lnTo>
                    <a:pt x="121" y="0"/>
                  </a:lnTo>
                  <a:lnTo>
                    <a:pt x="133" y="1"/>
                  </a:lnTo>
                  <a:lnTo>
                    <a:pt x="145" y="3"/>
                  </a:lnTo>
                  <a:lnTo>
                    <a:pt x="156" y="6"/>
                  </a:lnTo>
                  <a:lnTo>
                    <a:pt x="167" y="11"/>
                  </a:lnTo>
                  <a:lnTo>
                    <a:pt x="178" y="16"/>
                  </a:lnTo>
                  <a:lnTo>
                    <a:pt x="188" y="23"/>
                  </a:lnTo>
                  <a:lnTo>
                    <a:pt x="197" y="31"/>
                  </a:lnTo>
                  <a:lnTo>
                    <a:pt x="206" y="40"/>
                  </a:lnTo>
                  <a:lnTo>
                    <a:pt x="214" y="50"/>
                  </a:lnTo>
                  <a:lnTo>
                    <a:pt x="221" y="60"/>
                  </a:lnTo>
                  <a:lnTo>
                    <a:pt x="227" y="72"/>
                  </a:lnTo>
                  <a:lnTo>
                    <a:pt x="232" y="84"/>
                  </a:lnTo>
                  <a:lnTo>
                    <a:pt x="236" y="96"/>
                  </a:lnTo>
                  <a:lnTo>
                    <a:pt x="239" y="109"/>
                  </a:lnTo>
                  <a:lnTo>
                    <a:pt x="241" y="123"/>
                  </a:lnTo>
                  <a:lnTo>
                    <a:pt x="241" y="137"/>
                  </a:lnTo>
                  <a:lnTo>
                    <a:pt x="241" y="151"/>
                  </a:lnTo>
                  <a:lnTo>
                    <a:pt x="239" y="164"/>
                  </a:lnTo>
                  <a:lnTo>
                    <a:pt x="236" y="177"/>
                  </a:lnTo>
                  <a:lnTo>
                    <a:pt x="232" y="190"/>
                  </a:lnTo>
                  <a:lnTo>
                    <a:pt x="227" y="202"/>
                  </a:lnTo>
                  <a:lnTo>
                    <a:pt x="221" y="213"/>
                  </a:lnTo>
                  <a:lnTo>
                    <a:pt x="214" y="224"/>
                  </a:lnTo>
                  <a:lnTo>
                    <a:pt x="206" y="234"/>
                  </a:lnTo>
                  <a:lnTo>
                    <a:pt x="198" y="242"/>
                  </a:lnTo>
                  <a:lnTo>
                    <a:pt x="188" y="250"/>
                  </a:lnTo>
                  <a:lnTo>
                    <a:pt x="179" y="257"/>
                  </a:lnTo>
                  <a:lnTo>
                    <a:pt x="168" y="263"/>
                  </a:lnTo>
                  <a:lnTo>
                    <a:pt x="157" y="268"/>
                  </a:lnTo>
                  <a:lnTo>
                    <a:pt x="146" y="271"/>
                  </a:lnTo>
                  <a:lnTo>
                    <a:pt x="133" y="273"/>
                  </a:lnTo>
                  <a:lnTo>
                    <a:pt x="121" y="274"/>
                  </a:lnTo>
                  <a:lnTo>
                    <a:pt x="109" y="273"/>
                  </a:lnTo>
                  <a:lnTo>
                    <a:pt x="97" y="271"/>
                  </a:lnTo>
                  <a:lnTo>
                    <a:pt x="85" y="268"/>
                  </a:lnTo>
                  <a:lnTo>
                    <a:pt x="74" y="263"/>
                  </a:lnTo>
                  <a:lnTo>
                    <a:pt x="64" y="257"/>
                  </a:lnTo>
                  <a:lnTo>
                    <a:pt x="54" y="251"/>
                  </a:lnTo>
                  <a:lnTo>
                    <a:pt x="44" y="243"/>
                  </a:lnTo>
                  <a:lnTo>
                    <a:pt x="36" y="234"/>
                  </a:lnTo>
                  <a:lnTo>
                    <a:pt x="28" y="224"/>
                  </a:lnTo>
                  <a:lnTo>
                    <a:pt x="21" y="214"/>
                  </a:lnTo>
                  <a:lnTo>
                    <a:pt x="15" y="203"/>
                  </a:lnTo>
                  <a:lnTo>
                    <a:pt x="10" y="190"/>
                  </a:lnTo>
                  <a:lnTo>
                    <a:pt x="6" y="178"/>
                  </a:lnTo>
                  <a:lnTo>
                    <a:pt x="3" y="165"/>
                  </a:lnTo>
                  <a:lnTo>
                    <a:pt x="1" y="151"/>
                  </a:lnTo>
                  <a:lnTo>
                    <a:pt x="0" y="137"/>
                  </a:lnTo>
                  <a:close/>
                  <a:moveTo>
                    <a:pt x="13" y="149"/>
                  </a:moveTo>
                  <a:lnTo>
                    <a:pt x="15" y="161"/>
                  </a:lnTo>
                  <a:lnTo>
                    <a:pt x="17" y="173"/>
                  </a:lnTo>
                  <a:lnTo>
                    <a:pt x="21" y="185"/>
                  </a:lnTo>
                  <a:lnTo>
                    <a:pt x="26" y="195"/>
                  </a:lnTo>
                  <a:lnTo>
                    <a:pt x="31" y="205"/>
                  </a:lnTo>
                  <a:lnTo>
                    <a:pt x="37" y="215"/>
                  </a:lnTo>
                  <a:lnTo>
                    <a:pt x="44" y="224"/>
                  </a:lnTo>
                  <a:lnTo>
                    <a:pt x="52" y="232"/>
                  </a:lnTo>
                  <a:lnTo>
                    <a:pt x="60" y="239"/>
                  </a:lnTo>
                  <a:lnTo>
                    <a:pt x="69" y="245"/>
                  </a:lnTo>
                  <a:lnTo>
                    <a:pt x="79" y="250"/>
                  </a:lnTo>
                  <a:lnTo>
                    <a:pt x="88" y="254"/>
                  </a:lnTo>
                  <a:lnTo>
                    <a:pt x="99" y="257"/>
                  </a:lnTo>
                  <a:lnTo>
                    <a:pt x="109" y="259"/>
                  </a:lnTo>
                  <a:lnTo>
                    <a:pt x="121" y="260"/>
                  </a:lnTo>
                  <a:lnTo>
                    <a:pt x="132" y="259"/>
                  </a:lnTo>
                  <a:lnTo>
                    <a:pt x="142" y="258"/>
                  </a:lnTo>
                  <a:lnTo>
                    <a:pt x="153" y="254"/>
                  </a:lnTo>
                  <a:lnTo>
                    <a:pt x="163" y="250"/>
                  </a:lnTo>
                  <a:lnTo>
                    <a:pt x="172" y="245"/>
                  </a:lnTo>
                  <a:lnTo>
                    <a:pt x="181" y="239"/>
                  </a:lnTo>
                  <a:lnTo>
                    <a:pt x="189" y="232"/>
                  </a:lnTo>
                  <a:lnTo>
                    <a:pt x="197" y="224"/>
                  </a:lnTo>
                  <a:lnTo>
                    <a:pt x="204" y="215"/>
                  </a:lnTo>
                  <a:lnTo>
                    <a:pt x="210" y="206"/>
                  </a:lnTo>
                  <a:lnTo>
                    <a:pt x="216" y="196"/>
                  </a:lnTo>
                  <a:lnTo>
                    <a:pt x="220" y="185"/>
                  </a:lnTo>
                  <a:lnTo>
                    <a:pt x="224" y="174"/>
                  </a:lnTo>
                  <a:lnTo>
                    <a:pt x="227" y="162"/>
                  </a:lnTo>
                  <a:lnTo>
                    <a:pt x="228" y="150"/>
                  </a:lnTo>
                  <a:lnTo>
                    <a:pt x="229" y="137"/>
                  </a:lnTo>
                  <a:lnTo>
                    <a:pt x="229" y="125"/>
                  </a:lnTo>
                  <a:lnTo>
                    <a:pt x="227" y="113"/>
                  </a:lnTo>
                  <a:lnTo>
                    <a:pt x="224" y="101"/>
                  </a:lnTo>
                  <a:lnTo>
                    <a:pt x="221" y="89"/>
                  </a:lnTo>
                  <a:lnTo>
                    <a:pt x="216" y="79"/>
                  </a:lnTo>
                  <a:lnTo>
                    <a:pt x="211" y="69"/>
                  </a:lnTo>
                  <a:lnTo>
                    <a:pt x="205" y="59"/>
                  </a:lnTo>
                  <a:lnTo>
                    <a:pt x="197" y="50"/>
                  </a:lnTo>
                  <a:lnTo>
                    <a:pt x="190" y="42"/>
                  </a:lnTo>
                  <a:lnTo>
                    <a:pt x="182" y="35"/>
                  </a:lnTo>
                  <a:lnTo>
                    <a:pt x="173" y="29"/>
                  </a:lnTo>
                  <a:lnTo>
                    <a:pt x="163" y="24"/>
                  </a:lnTo>
                  <a:lnTo>
                    <a:pt x="153" y="20"/>
                  </a:lnTo>
                  <a:lnTo>
                    <a:pt x="143" y="17"/>
                  </a:lnTo>
                  <a:lnTo>
                    <a:pt x="132" y="15"/>
                  </a:lnTo>
                  <a:lnTo>
                    <a:pt x="121" y="14"/>
                  </a:lnTo>
                  <a:lnTo>
                    <a:pt x="110" y="15"/>
                  </a:lnTo>
                  <a:lnTo>
                    <a:pt x="99" y="16"/>
                  </a:lnTo>
                  <a:lnTo>
                    <a:pt x="89" y="20"/>
                  </a:lnTo>
                  <a:lnTo>
                    <a:pt x="79" y="24"/>
                  </a:lnTo>
                  <a:lnTo>
                    <a:pt x="70" y="29"/>
                  </a:lnTo>
                  <a:lnTo>
                    <a:pt x="61" y="35"/>
                  </a:lnTo>
                  <a:lnTo>
                    <a:pt x="52" y="42"/>
                  </a:lnTo>
                  <a:lnTo>
                    <a:pt x="45" y="50"/>
                  </a:lnTo>
                  <a:lnTo>
                    <a:pt x="38" y="59"/>
                  </a:lnTo>
                  <a:lnTo>
                    <a:pt x="31" y="68"/>
                  </a:lnTo>
                  <a:lnTo>
                    <a:pt x="26" y="78"/>
                  </a:lnTo>
                  <a:lnTo>
                    <a:pt x="21" y="89"/>
                  </a:lnTo>
                  <a:lnTo>
                    <a:pt x="18" y="100"/>
                  </a:lnTo>
                  <a:lnTo>
                    <a:pt x="15" y="112"/>
                  </a:lnTo>
                  <a:lnTo>
                    <a:pt x="13" y="124"/>
                  </a:lnTo>
                  <a:lnTo>
                    <a:pt x="13" y="137"/>
                  </a:lnTo>
                  <a:lnTo>
                    <a:pt x="13" y="149"/>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09" name="Freeform 85"/>
            <p:cNvSpPr>
              <a:spLocks noEditPoints="1"/>
            </p:cNvSpPr>
            <p:nvPr/>
          </p:nvSpPr>
          <p:spPr bwMode="auto">
            <a:xfrm>
              <a:off x="646" y="2500"/>
              <a:ext cx="4265" cy="1249"/>
            </a:xfrm>
            <a:custGeom>
              <a:avLst/>
              <a:gdLst/>
              <a:ahLst/>
              <a:cxnLst>
                <a:cxn ang="0">
                  <a:pos x="982" y="253"/>
                </a:cxn>
                <a:cxn ang="0">
                  <a:pos x="28" y="253"/>
                </a:cxn>
                <a:cxn ang="0">
                  <a:pos x="56" y="225"/>
                </a:cxn>
                <a:cxn ang="0">
                  <a:pos x="56" y="4747"/>
                </a:cxn>
                <a:cxn ang="0">
                  <a:pos x="28" y="4719"/>
                </a:cxn>
                <a:cxn ang="0">
                  <a:pos x="18467" y="4719"/>
                </a:cxn>
                <a:cxn ang="0">
                  <a:pos x="18467" y="4774"/>
                </a:cxn>
                <a:cxn ang="0">
                  <a:pos x="28" y="4774"/>
                </a:cxn>
                <a:cxn ang="0">
                  <a:pos x="0" y="4747"/>
                </a:cxn>
                <a:cxn ang="0">
                  <a:pos x="0" y="225"/>
                </a:cxn>
                <a:cxn ang="0">
                  <a:pos x="28" y="197"/>
                </a:cxn>
                <a:cxn ang="0">
                  <a:pos x="982" y="197"/>
                </a:cxn>
                <a:cxn ang="0">
                  <a:pos x="982" y="253"/>
                </a:cxn>
                <a:cxn ang="0">
                  <a:pos x="666" y="8"/>
                </a:cxn>
                <a:cxn ang="0">
                  <a:pos x="1037" y="225"/>
                </a:cxn>
                <a:cxn ang="0">
                  <a:pos x="666" y="442"/>
                </a:cxn>
                <a:cxn ang="0">
                  <a:pos x="629" y="432"/>
                </a:cxn>
                <a:cxn ang="0">
                  <a:pos x="639" y="394"/>
                </a:cxn>
                <a:cxn ang="0">
                  <a:pos x="969" y="201"/>
                </a:cxn>
                <a:cxn ang="0">
                  <a:pos x="969" y="249"/>
                </a:cxn>
                <a:cxn ang="0">
                  <a:pos x="639" y="56"/>
                </a:cxn>
                <a:cxn ang="0">
                  <a:pos x="629" y="18"/>
                </a:cxn>
                <a:cxn ang="0">
                  <a:pos x="666" y="8"/>
                </a:cxn>
              </a:cxnLst>
              <a:rect l="0" t="0" r="r" b="b"/>
              <a:pathLst>
                <a:path w="18467" h="4774">
                  <a:moveTo>
                    <a:pt x="982" y="253"/>
                  </a:moveTo>
                  <a:lnTo>
                    <a:pt x="28" y="253"/>
                  </a:lnTo>
                  <a:lnTo>
                    <a:pt x="56" y="225"/>
                  </a:lnTo>
                  <a:lnTo>
                    <a:pt x="56" y="4747"/>
                  </a:lnTo>
                  <a:lnTo>
                    <a:pt x="28" y="4719"/>
                  </a:lnTo>
                  <a:lnTo>
                    <a:pt x="18467" y="4719"/>
                  </a:lnTo>
                  <a:lnTo>
                    <a:pt x="18467" y="4774"/>
                  </a:lnTo>
                  <a:lnTo>
                    <a:pt x="28" y="4774"/>
                  </a:lnTo>
                  <a:cubicBezTo>
                    <a:pt x="13" y="4774"/>
                    <a:pt x="0" y="4762"/>
                    <a:pt x="0" y="4747"/>
                  </a:cubicBezTo>
                  <a:lnTo>
                    <a:pt x="0" y="225"/>
                  </a:lnTo>
                  <a:cubicBezTo>
                    <a:pt x="0" y="210"/>
                    <a:pt x="13" y="197"/>
                    <a:pt x="28" y="197"/>
                  </a:cubicBezTo>
                  <a:lnTo>
                    <a:pt x="982" y="197"/>
                  </a:lnTo>
                  <a:lnTo>
                    <a:pt x="982" y="253"/>
                  </a:lnTo>
                  <a:close/>
                  <a:moveTo>
                    <a:pt x="666" y="8"/>
                  </a:moveTo>
                  <a:lnTo>
                    <a:pt x="1037" y="225"/>
                  </a:lnTo>
                  <a:lnTo>
                    <a:pt x="666" y="442"/>
                  </a:lnTo>
                  <a:cubicBezTo>
                    <a:pt x="653" y="450"/>
                    <a:pt x="637" y="445"/>
                    <a:pt x="629" y="432"/>
                  </a:cubicBezTo>
                  <a:cubicBezTo>
                    <a:pt x="621" y="419"/>
                    <a:pt x="626" y="402"/>
                    <a:pt x="639" y="394"/>
                  </a:cubicBezTo>
                  <a:lnTo>
                    <a:pt x="969" y="201"/>
                  </a:lnTo>
                  <a:lnTo>
                    <a:pt x="969" y="249"/>
                  </a:lnTo>
                  <a:lnTo>
                    <a:pt x="639" y="56"/>
                  </a:lnTo>
                  <a:cubicBezTo>
                    <a:pt x="626" y="48"/>
                    <a:pt x="621" y="31"/>
                    <a:pt x="629" y="18"/>
                  </a:cubicBezTo>
                  <a:cubicBezTo>
                    <a:pt x="637" y="5"/>
                    <a:pt x="653" y="0"/>
                    <a:pt x="666" y="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10" name="Freeform 86"/>
            <p:cNvSpPr>
              <a:spLocks noEditPoints="1"/>
            </p:cNvSpPr>
            <p:nvPr/>
          </p:nvSpPr>
          <p:spPr bwMode="auto">
            <a:xfrm>
              <a:off x="645" y="2500"/>
              <a:ext cx="4267" cy="1250"/>
            </a:xfrm>
            <a:custGeom>
              <a:avLst/>
              <a:gdLst/>
              <a:ahLst/>
              <a:cxnLst>
                <a:cxn ang="0">
                  <a:pos x="8" y="67"/>
                </a:cxn>
                <a:cxn ang="0">
                  <a:pos x="15" y="59"/>
                </a:cxn>
                <a:cxn ang="0">
                  <a:pos x="7" y="1235"/>
                </a:cxn>
                <a:cxn ang="0">
                  <a:pos x="4267" y="1234"/>
                </a:cxn>
                <a:cxn ang="0">
                  <a:pos x="8" y="1250"/>
                </a:cxn>
                <a:cxn ang="0">
                  <a:pos x="5" y="1249"/>
                </a:cxn>
                <a:cxn ang="0">
                  <a:pos x="1" y="1245"/>
                </a:cxn>
                <a:cxn ang="0">
                  <a:pos x="0" y="1241"/>
                </a:cxn>
                <a:cxn ang="0">
                  <a:pos x="1" y="56"/>
                </a:cxn>
                <a:cxn ang="0">
                  <a:pos x="3" y="53"/>
                </a:cxn>
                <a:cxn ang="0">
                  <a:pos x="7" y="51"/>
                </a:cxn>
                <a:cxn ang="0">
                  <a:pos x="229" y="52"/>
                </a:cxn>
                <a:cxn ang="0">
                  <a:pos x="228" y="53"/>
                </a:cxn>
                <a:cxn ang="0">
                  <a:pos x="5" y="53"/>
                </a:cxn>
                <a:cxn ang="0">
                  <a:pos x="4" y="55"/>
                </a:cxn>
                <a:cxn ang="0">
                  <a:pos x="2" y="59"/>
                </a:cxn>
                <a:cxn ang="0">
                  <a:pos x="2" y="1241"/>
                </a:cxn>
                <a:cxn ang="0">
                  <a:pos x="4" y="1246"/>
                </a:cxn>
                <a:cxn ang="0">
                  <a:pos x="5" y="1247"/>
                </a:cxn>
                <a:cxn ang="0">
                  <a:pos x="4266" y="1248"/>
                </a:cxn>
                <a:cxn ang="0">
                  <a:pos x="4266" y="1235"/>
                </a:cxn>
                <a:cxn ang="0">
                  <a:pos x="15" y="1241"/>
                </a:cxn>
                <a:cxn ang="0">
                  <a:pos x="15" y="60"/>
                </a:cxn>
                <a:cxn ang="0">
                  <a:pos x="228" y="65"/>
                </a:cxn>
                <a:cxn ang="0">
                  <a:pos x="155" y="1"/>
                </a:cxn>
                <a:cxn ang="0">
                  <a:pos x="241" y="60"/>
                </a:cxn>
                <a:cxn ang="0">
                  <a:pos x="153" y="118"/>
                </a:cxn>
                <a:cxn ang="0">
                  <a:pos x="150" y="118"/>
                </a:cxn>
                <a:cxn ang="0">
                  <a:pos x="146" y="114"/>
                </a:cxn>
                <a:cxn ang="0">
                  <a:pos x="145" y="111"/>
                </a:cxn>
                <a:cxn ang="0">
                  <a:pos x="146" y="105"/>
                </a:cxn>
                <a:cxn ang="0">
                  <a:pos x="148" y="102"/>
                </a:cxn>
                <a:cxn ang="0">
                  <a:pos x="226" y="65"/>
                </a:cxn>
                <a:cxn ang="0">
                  <a:pos x="148" y="16"/>
                </a:cxn>
                <a:cxn ang="0">
                  <a:pos x="145" y="11"/>
                </a:cxn>
                <a:cxn ang="0">
                  <a:pos x="145" y="7"/>
                </a:cxn>
                <a:cxn ang="0">
                  <a:pos x="147" y="2"/>
                </a:cxn>
                <a:cxn ang="0">
                  <a:pos x="150" y="0"/>
                </a:cxn>
                <a:cxn ang="0">
                  <a:pos x="155" y="1"/>
                </a:cxn>
                <a:cxn ang="0">
                  <a:pos x="150" y="3"/>
                </a:cxn>
                <a:cxn ang="0">
                  <a:pos x="149" y="4"/>
                </a:cxn>
                <a:cxn ang="0">
                  <a:pos x="147" y="8"/>
                </a:cxn>
                <a:cxn ang="0">
                  <a:pos x="147" y="10"/>
                </a:cxn>
                <a:cxn ang="0">
                  <a:pos x="149" y="14"/>
                </a:cxn>
                <a:cxn ang="0">
                  <a:pos x="224" y="65"/>
                </a:cxn>
                <a:cxn ang="0">
                  <a:pos x="149" y="104"/>
                </a:cxn>
                <a:cxn ang="0">
                  <a:pos x="148" y="106"/>
                </a:cxn>
                <a:cxn ang="0">
                  <a:pos x="147" y="111"/>
                </a:cxn>
                <a:cxn ang="0">
                  <a:pos x="147" y="113"/>
                </a:cxn>
                <a:cxn ang="0">
                  <a:pos x="151" y="116"/>
                </a:cxn>
                <a:cxn ang="0">
                  <a:pos x="152" y="116"/>
                </a:cxn>
                <a:cxn ang="0">
                  <a:pos x="240" y="58"/>
                </a:cxn>
                <a:cxn ang="0">
                  <a:pos x="155" y="3"/>
                </a:cxn>
              </a:cxnLst>
              <a:rect l="0" t="0" r="r" b="b"/>
              <a:pathLst>
                <a:path w="4267" h="1250">
                  <a:moveTo>
                    <a:pt x="229" y="66"/>
                  </a:moveTo>
                  <a:lnTo>
                    <a:pt x="228" y="67"/>
                  </a:lnTo>
                  <a:lnTo>
                    <a:pt x="8" y="67"/>
                  </a:lnTo>
                  <a:lnTo>
                    <a:pt x="7" y="66"/>
                  </a:lnTo>
                  <a:lnTo>
                    <a:pt x="13" y="58"/>
                  </a:lnTo>
                  <a:lnTo>
                    <a:pt x="15" y="59"/>
                  </a:lnTo>
                  <a:lnTo>
                    <a:pt x="15" y="1241"/>
                  </a:lnTo>
                  <a:lnTo>
                    <a:pt x="13" y="1242"/>
                  </a:lnTo>
                  <a:lnTo>
                    <a:pt x="7" y="1235"/>
                  </a:lnTo>
                  <a:lnTo>
                    <a:pt x="8" y="1233"/>
                  </a:lnTo>
                  <a:lnTo>
                    <a:pt x="4266" y="1233"/>
                  </a:lnTo>
                  <a:lnTo>
                    <a:pt x="4267" y="1234"/>
                  </a:lnTo>
                  <a:lnTo>
                    <a:pt x="4267" y="1249"/>
                  </a:lnTo>
                  <a:lnTo>
                    <a:pt x="4266" y="1250"/>
                  </a:lnTo>
                  <a:lnTo>
                    <a:pt x="8" y="1250"/>
                  </a:lnTo>
                  <a:lnTo>
                    <a:pt x="7" y="1250"/>
                  </a:lnTo>
                  <a:lnTo>
                    <a:pt x="5" y="1249"/>
                  </a:lnTo>
                  <a:lnTo>
                    <a:pt x="5" y="1249"/>
                  </a:lnTo>
                  <a:lnTo>
                    <a:pt x="3" y="1248"/>
                  </a:lnTo>
                  <a:lnTo>
                    <a:pt x="2" y="1247"/>
                  </a:lnTo>
                  <a:lnTo>
                    <a:pt x="1" y="1245"/>
                  </a:lnTo>
                  <a:lnTo>
                    <a:pt x="1" y="1245"/>
                  </a:lnTo>
                  <a:lnTo>
                    <a:pt x="0" y="1242"/>
                  </a:lnTo>
                  <a:lnTo>
                    <a:pt x="0" y="1241"/>
                  </a:lnTo>
                  <a:lnTo>
                    <a:pt x="0" y="59"/>
                  </a:lnTo>
                  <a:lnTo>
                    <a:pt x="0" y="59"/>
                  </a:lnTo>
                  <a:lnTo>
                    <a:pt x="1" y="56"/>
                  </a:lnTo>
                  <a:lnTo>
                    <a:pt x="1" y="56"/>
                  </a:lnTo>
                  <a:lnTo>
                    <a:pt x="2" y="53"/>
                  </a:lnTo>
                  <a:lnTo>
                    <a:pt x="3" y="53"/>
                  </a:lnTo>
                  <a:lnTo>
                    <a:pt x="5" y="51"/>
                  </a:lnTo>
                  <a:lnTo>
                    <a:pt x="5" y="51"/>
                  </a:lnTo>
                  <a:lnTo>
                    <a:pt x="7" y="51"/>
                  </a:lnTo>
                  <a:lnTo>
                    <a:pt x="8" y="51"/>
                  </a:lnTo>
                  <a:lnTo>
                    <a:pt x="228" y="51"/>
                  </a:lnTo>
                  <a:lnTo>
                    <a:pt x="229" y="52"/>
                  </a:lnTo>
                  <a:lnTo>
                    <a:pt x="229" y="66"/>
                  </a:lnTo>
                  <a:close/>
                  <a:moveTo>
                    <a:pt x="227" y="52"/>
                  </a:moveTo>
                  <a:lnTo>
                    <a:pt x="228" y="53"/>
                  </a:lnTo>
                  <a:lnTo>
                    <a:pt x="8" y="53"/>
                  </a:lnTo>
                  <a:lnTo>
                    <a:pt x="8" y="53"/>
                  </a:lnTo>
                  <a:lnTo>
                    <a:pt x="5" y="53"/>
                  </a:lnTo>
                  <a:lnTo>
                    <a:pt x="6" y="53"/>
                  </a:lnTo>
                  <a:lnTo>
                    <a:pt x="4" y="55"/>
                  </a:lnTo>
                  <a:lnTo>
                    <a:pt x="4" y="55"/>
                  </a:lnTo>
                  <a:lnTo>
                    <a:pt x="3" y="57"/>
                  </a:lnTo>
                  <a:lnTo>
                    <a:pt x="3" y="56"/>
                  </a:lnTo>
                  <a:lnTo>
                    <a:pt x="2" y="59"/>
                  </a:lnTo>
                  <a:lnTo>
                    <a:pt x="2" y="59"/>
                  </a:lnTo>
                  <a:lnTo>
                    <a:pt x="2" y="1241"/>
                  </a:lnTo>
                  <a:lnTo>
                    <a:pt x="2" y="1241"/>
                  </a:lnTo>
                  <a:lnTo>
                    <a:pt x="3" y="1244"/>
                  </a:lnTo>
                  <a:lnTo>
                    <a:pt x="3" y="1244"/>
                  </a:lnTo>
                  <a:lnTo>
                    <a:pt x="4" y="1246"/>
                  </a:lnTo>
                  <a:lnTo>
                    <a:pt x="4" y="1246"/>
                  </a:lnTo>
                  <a:lnTo>
                    <a:pt x="6" y="1247"/>
                  </a:lnTo>
                  <a:lnTo>
                    <a:pt x="5" y="1247"/>
                  </a:lnTo>
                  <a:lnTo>
                    <a:pt x="8" y="1248"/>
                  </a:lnTo>
                  <a:lnTo>
                    <a:pt x="8" y="1248"/>
                  </a:lnTo>
                  <a:lnTo>
                    <a:pt x="4266" y="1248"/>
                  </a:lnTo>
                  <a:lnTo>
                    <a:pt x="4265" y="1249"/>
                  </a:lnTo>
                  <a:lnTo>
                    <a:pt x="4265" y="1234"/>
                  </a:lnTo>
                  <a:lnTo>
                    <a:pt x="4266" y="1235"/>
                  </a:lnTo>
                  <a:lnTo>
                    <a:pt x="8" y="1235"/>
                  </a:lnTo>
                  <a:lnTo>
                    <a:pt x="8" y="1234"/>
                  </a:lnTo>
                  <a:lnTo>
                    <a:pt x="15" y="1241"/>
                  </a:lnTo>
                  <a:lnTo>
                    <a:pt x="13" y="1241"/>
                  </a:lnTo>
                  <a:lnTo>
                    <a:pt x="13" y="59"/>
                  </a:lnTo>
                  <a:lnTo>
                    <a:pt x="15" y="60"/>
                  </a:lnTo>
                  <a:lnTo>
                    <a:pt x="8" y="67"/>
                  </a:lnTo>
                  <a:lnTo>
                    <a:pt x="8" y="65"/>
                  </a:lnTo>
                  <a:lnTo>
                    <a:pt x="228" y="65"/>
                  </a:lnTo>
                  <a:lnTo>
                    <a:pt x="227" y="66"/>
                  </a:lnTo>
                  <a:lnTo>
                    <a:pt x="227" y="52"/>
                  </a:lnTo>
                  <a:close/>
                  <a:moveTo>
                    <a:pt x="155" y="1"/>
                  </a:moveTo>
                  <a:lnTo>
                    <a:pt x="155" y="2"/>
                  </a:lnTo>
                  <a:lnTo>
                    <a:pt x="241" y="58"/>
                  </a:lnTo>
                  <a:lnTo>
                    <a:pt x="241" y="60"/>
                  </a:lnTo>
                  <a:lnTo>
                    <a:pt x="155" y="117"/>
                  </a:lnTo>
                  <a:lnTo>
                    <a:pt x="155" y="117"/>
                  </a:lnTo>
                  <a:lnTo>
                    <a:pt x="153" y="118"/>
                  </a:lnTo>
                  <a:lnTo>
                    <a:pt x="153" y="118"/>
                  </a:lnTo>
                  <a:lnTo>
                    <a:pt x="150" y="118"/>
                  </a:lnTo>
                  <a:lnTo>
                    <a:pt x="150" y="118"/>
                  </a:lnTo>
                  <a:lnTo>
                    <a:pt x="148" y="116"/>
                  </a:lnTo>
                  <a:lnTo>
                    <a:pt x="147" y="116"/>
                  </a:lnTo>
                  <a:lnTo>
                    <a:pt x="146" y="114"/>
                  </a:lnTo>
                  <a:lnTo>
                    <a:pt x="146" y="114"/>
                  </a:lnTo>
                  <a:lnTo>
                    <a:pt x="145" y="111"/>
                  </a:lnTo>
                  <a:lnTo>
                    <a:pt x="145" y="111"/>
                  </a:lnTo>
                  <a:lnTo>
                    <a:pt x="145" y="108"/>
                  </a:lnTo>
                  <a:lnTo>
                    <a:pt x="145" y="107"/>
                  </a:lnTo>
                  <a:lnTo>
                    <a:pt x="146" y="105"/>
                  </a:lnTo>
                  <a:lnTo>
                    <a:pt x="146" y="105"/>
                  </a:lnTo>
                  <a:lnTo>
                    <a:pt x="148" y="103"/>
                  </a:lnTo>
                  <a:lnTo>
                    <a:pt x="148" y="102"/>
                  </a:lnTo>
                  <a:lnTo>
                    <a:pt x="224" y="52"/>
                  </a:lnTo>
                  <a:lnTo>
                    <a:pt x="226" y="53"/>
                  </a:lnTo>
                  <a:lnTo>
                    <a:pt x="226" y="65"/>
                  </a:lnTo>
                  <a:lnTo>
                    <a:pt x="224" y="66"/>
                  </a:lnTo>
                  <a:lnTo>
                    <a:pt x="148" y="16"/>
                  </a:lnTo>
                  <a:lnTo>
                    <a:pt x="148" y="16"/>
                  </a:lnTo>
                  <a:lnTo>
                    <a:pt x="146" y="14"/>
                  </a:lnTo>
                  <a:lnTo>
                    <a:pt x="146" y="14"/>
                  </a:lnTo>
                  <a:lnTo>
                    <a:pt x="145" y="11"/>
                  </a:lnTo>
                  <a:lnTo>
                    <a:pt x="145" y="11"/>
                  </a:lnTo>
                  <a:lnTo>
                    <a:pt x="145" y="8"/>
                  </a:lnTo>
                  <a:lnTo>
                    <a:pt x="145" y="7"/>
                  </a:lnTo>
                  <a:lnTo>
                    <a:pt x="146" y="5"/>
                  </a:lnTo>
                  <a:lnTo>
                    <a:pt x="146" y="4"/>
                  </a:lnTo>
                  <a:lnTo>
                    <a:pt x="147" y="2"/>
                  </a:lnTo>
                  <a:lnTo>
                    <a:pt x="148" y="2"/>
                  </a:lnTo>
                  <a:lnTo>
                    <a:pt x="150" y="1"/>
                  </a:lnTo>
                  <a:lnTo>
                    <a:pt x="150" y="0"/>
                  </a:lnTo>
                  <a:lnTo>
                    <a:pt x="153" y="0"/>
                  </a:lnTo>
                  <a:lnTo>
                    <a:pt x="153" y="0"/>
                  </a:lnTo>
                  <a:lnTo>
                    <a:pt x="155" y="1"/>
                  </a:lnTo>
                  <a:close/>
                  <a:moveTo>
                    <a:pt x="152" y="2"/>
                  </a:moveTo>
                  <a:lnTo>
                    <a:pt x="153" y="2"/>
                  </a:lnTo>
                  <a:lnTo>
                    <a:pt x="150" y="3"/>
                  </a:lnTo>
                  <a:lnTo>
                    <a:pt x="151" y="3"/>
                  </a:lnTo>
                  <a:lnTo>
                    <a:pt x="148" y="4"/>
                  </a:lnTo>
                  <a:lnTo>
                    <a:pt x="149" y="4"/>
                  </a:lnTo>
                  <a:lnTo>
                    <a:pt x="147" y="6"/>
                  </a:lnTo>
                  <a:lnTo>
                    <a:pt x="147" y="5"/>
                  </a:lnTo>
                  <a:lnTo>
                    <a:pt x="147" y="8"/>
                  </a:lnTo>
                  <a:lnTo>
                    <a:pt x="147" y="8"/>
                  </a:lnTo>
                  <a:lnTo>
                    <a:pt x="147" y="10"/>
                  </a:lnTo>
                  <a:lnTo>
                    <a:pt x="147" y="10"/>
                  </a:lnTo>
                  <a:lnTo>
                    <a:pt x="148" y="12"/>
                  </a:lnTo>
                  <a:lnTo>
                    <a:pt x="148" y="12"/>
                  </a:lnTo>
                  <a:lnTo>
                    <a:pt x="149" y="14"/>
                  </a:lnTo>
                  <a:lnTo>
                    <a:pt x="149" y="14"/>
                  </a:lnTo>
                  <a:lnTo>
                    <a:pt x="225" y="65"/>
                  </a:lnTo>
                  <a:lnTo>
                    <a:pt x="224" y="65"/>
                  </a:lnTo>
                  <a:lnTo>
                    <a:pt x="224" y="53"/>
                  </a:lnTo>
                  <a:lnTo>
                    <a:pt x="225" y="54"/>
                  </a:lnTo>
                  <a:lnTo>
                    <a:pt x="149" y="104"/>
                  </a:lnTo>
                  <a:lnTo>
                    <a:pt x="149" y="104"/>
                  </a:lnTo>
                  <a:lnTo>
                    <a:pt x="148" y="106"/>
                  </a:lnTo>
                  <a:lnTo>
                    <a:pt x="148" y="106"/>
                  </a:lnTo>
                  <a:lnTo>
                    <a:pt x="147" y="108"/>
                  </a:lnTo>
                  <a:lnTo>
                    <a:pt x="147" y="108"/>
                  </a:lnTo>
                  <a:lnTo>
                    <a:pt x="147" y="111"/>
                  </a:lnTo>
                  <a:lnTo>
                    <a:pt x="147" y="110"/>
                  </a:lnTo>
                  <a:lnTo>
                    <a:pt x="147" y="113"/>
                  </a:lnTo>
                  <a:lnTo>
                    <a:pt x="147" y="113"/>
                  </a:lnTo>
                  <a:lnTo>
                    <a:pt x="149" y="115"/>
                  </a:lnTo>
                  <a:lnTo>
                    <a:pt x="148" y="114"/>
                  </a:lnTo>
                  <a:lnTo>
                    <a:pt x="151" y="116"/>
                  </a:lnTo>
                  <a:lnTo>
                    <a:pt x="150" y="116"/>
                  </a:lnTo>
                  <a:lnTo>
                    <a:pt x="153" y="116"/>
                  </a:lnTo>
                  <a:lnTo>
                    <a:pt x="152" y="116"/>
                  </a:lnTo>
                  <a:lnTo>
                    <a:pt x="155" y="115"/>
                  </a:lnTo>
                  <a:lnTo>
                    <a:pt x="155" y="115"/>
                  </a:lnTo>
                  <a:lnTo>
                    <a:pt x="240" y="58"/>
                  </a:lnTo>
                  <a:lnTo>
                    <a:pt x="240" y="60"/>
                  </a:lnTo>
                  <a:lnTo>
                    <a:pt x="155" y="3"/>
                  </a:lnTo>
                  <a:lnTo>
                    <a:pt x="155" y="3"/>
                  </a:lnTo>
                  <a:lnTo>
                    <a:pt x="152" y="2"/>
                  </a:lnTo>
                  <a:close/>
                </a:path>
              </a:pathLst>
            </a:custGeom>
            <a:solidFill>
              <a:srgbClr val="000000"/>
            </a:solidFill>
            <a:ln w="0" cap="flat">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11" name="Freeform 87"/>
            <p:cNvSpPr>
              <a:spLocks noEditPoints="1"/>
            </p:cNvSpPr>
            <p:nvPr/>
          </p:nvSpPr>
          <p:spPr bwMode="auto">
            <a:xfrm>
              <a:off x="953" y="2747"/>
              <a:ext cx="993" cy="468"/>
            </a:xfrm>
            <a:custGeom>
              <a:avLst/>
              <a:gdLst/>
              <a:ahLst/>
              <a:cxnLst>
                <a:cxn ang="0">
                  <a:pos x="501" y="109"/>
                </a:cxn>
                <a:cxn ang="0">
                  <a:pos x="501" y="3525"/>
                </a:cxn>
                <a:cxn ang="0">
                  <a:pos x="446" y="3470"/>
                </a:cxn>
                <a:cxn ang="0">
                  <a:pos x="8600" y="3470"/>
                </a:cxn>
                <a:cxn ang="0">
                  <a:pos x="8600" y="3580"/>
                </a:cxn>
                <a:cxn ang="0">
                  <a:pos x="446" y="3580"/>
                </a:cxn>
                <a:cxn ang="0">
                  <a:pos x="392" y="3525"/>
                </a:cxn>
                <a:cxn ang="0">
                  <a:pos x="392" y="109"/>
                </a:cxn>
                <a:cxn ang="0">
                  <a:pos x="501" y="109"/>
                </a:cxn>
                <a:cxn ang="0">
                  <a:pos x="15" y="743"/>
                </a:cxn>
                <a:cxn ang="0">
                  <a:pos x="446" y="0"/>
                </a:cxn>
                <a:cxn ang="0">
                  <a:pos x="879" y="743"/>
                </a:cxn>
                <a:cxn ang="0">
                  <a:pos x="859" y="818"/>
                </a:cxn>
                <a:cxn ang="0">
                  <a:pos x="784" y="798"/>
                </a:cxn>
                <a:cxn ang="0">
                  <a:pos x="399" y="137"/>
                </a:cxn>
                <a:cxn ang="0">
                  <a:pos x="494" y="137"/>
                </a:cxn>
                <a:cxn ang="0">
                  <a:pos x="109" y="798"/>
                </a:cxn>
                <a:cxn ang="0">
                  <a:pos x="34" y="818"/>
                </a:cxn>
                <a:cxn ang="0">
                  <a:pos x="15" y="743"/>
                </a:cxn>
              </a:cxnLst>
              <a:rect l="0" t="0" r="r" b="b"/>
              <a:pathLst>
                <a:path w="8600" h="3580">
                  <a:moveTo>
                    <a:pt x="501" y="109"/>
                  </a:moveTo>
                  <a:lnTo>
                    <a:pt x="501" y="3525"/>
                  </a:lnTo>
                  <a:lnTo>
                    <a:pt x="446" y="3470"/>
                  </a:lnTo>
                  <a:lnTo>
                    <a:pt x="8600" y="3470"/>
                  </a:lnTo>
                  <a:lnTo>
                    <a:pt x="8600" y="3580"/>
                  </a:lnTo>
                  <a:lnTo>
                    <a:pt x="446" y="3580"/>
                  </a:lnTo>
                  <a:cubicBezTo>
                    <a:pt x="417" y="3580"/>
                    <a:pt x="392" y="3555"/>
                    <a:pt x="392" y="3525"/>
                  </a:cubicBezTo>
                  <a:lnTo>
                    <a:pt x="392" y="109"/>
                  </a:lnTo>
                  <a:lnTo>
                    <a:pt x="501" y="109"/>
                  </a:lnTo>
                  <a:close/>
                  <a:moveTo>
                    <a:pt x="15" y="743"/>
                  </a:moveTo>
                  <a:lnTo>
                    <a:pt x="446" y="0"/>
                  </a:lnTo>
                  <a:lnTo>
                    <a:pt x="879" y="743"/>
                  </a:lnTo>
                  <a:cubicBezTo>
                    <a:pt x="893" y="769"/>
                    <a:pt x="885" y="803"/>
                    <a:pt x="859" y="818"/>
                  </a:cubicBezTo>
                  <a:cubicBezTo>
                    <a:pt x="832" y="833"/>
                    <a:pt x="799" y="825"/>
                    <a:pt x="784" y="798"/>
                  </a:cubicBezTo>
                  <a:lnTo>
                    <a:pt x="399" y="137"/>
                  </a:lnTo>
                  <a:lnTo>
                    <a:pt x="494" y="137"/>
                  </a:lnTo>
                  <a:lnTo>
                    <a:pt x="109" y="798"/>
                  </a:lnTo>
                  <a:cubicBezTo>
                    <a:pt x="95" y="825"/>
                    <a:pt x="61" y="833"/>
                    <a:pt x="34" y="818"/>
                  </a:cubicBezTo>
                  <a:cubicBezTo>
                    <a:pt x="8" y="803"/>
                    <a:pt x="0" y="769"/>
                    <a:pt x="15" y="74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12" name="Freeform 88"/>
            <p:cNvSpPr>
              <a:spLocks noEditPoints="1"/>
            </p:cNvSpPr>
            <p:nvPr/>
          </p:nvSpPr>
          <p:spPr bwMode="auto">
            <a:xfrm>
              <a:off x="953" y="2746"/>
              <a:ext cx="993" cy="470"/>
            </a:xfrm>
            <a:custGeom>
              <a:avLst/>
              <a:gdLst/>
              <a:ahLst/>
              <a:cxnLst>
                <a:cxn ang="0">
                  <a:pos x="58" y="462"/>
                </a:cxn>
                <a:cxn ang="0">
                  <a:pos x="51" y="454"/>
                </a:cxn>
                <a:cxn ang="0">
                  <a:pos x="993" y="469"/>
                </a:cxn>
                <a:cxn ang="0">
                  <a:pos x="51" y="470"/>
                </a:cxn>
                <a:cxn ang="0">
                  <a:pos x="46" y="468"/>
                </a:cxn>
                <a:cxn ang="0">
                  <a:pos x="45" y="465"/>
                </a:cxn>
                <a:cxn ang="0">
                  <a:pos x="44" y="15"/>
                </a:cxn>
                <a:cxn ang="0">
                  <a:pos x="45" y="16"/>
                </a:cxn>
                <a:cxn ang="0">
                  <a:pos x="46" y="462"/>
                </a:cxn>
                <a:cxn ang="0">
                  <a:pos x="48" y="466"/>
                </a:cxn>
                <a:cxn ang="0">
                  <a:pos x="49" y="468"/>
                </a:cxn>
                <a:cxn ang="0">
                  <a:pos x="993" y="468"/>
                </a:cxn>
                <a:cxn ang="0">
                  <a:pos x="993" y="456"/>
                </a:cxn>
                <a:cxn ang="0">
                  <a:pos x="58" y="461"/>
                </a:cxn>
                <a:cxn ang="0">
                  <a:pos x="57" y="16"/>
                </a:cxn>
                <a:cxn ang="0">
                  <a:pos x="1" y="98"/>
                </a:cxn>
                <a:cxn ang="0">
                  <a:pos x="102" y="98"/>
                </a:cxn>
                <a:cxn ang="0">
                  <a:pos x="103" y="101"/>
                </a:cxn>
                <a:cxn ang="0">
                  <a:pos x="102" y="107"/>
                </a:cxn>
                <a:cxn ang="0">
                  <a:pos x="99" y="109"/>
                </a:cxn>
                <a:cxn ang="0">
                  <a:pos x="94" y="110"/>
                </a:cxn>
                <a:cxn ang="0">
                  <a:pos x="91" y="108"/>
                </a:cxn>
                <a:cxn ang="0">
                  <a:pos x="45" y="19"/>
                </a:cxn>
                <a:cxn ang="0">
                  <a:pos x="57" y="19"/>
                </a:cxn>
                <a:cxn ang="0">
                  <a:pos x="11" y="108"/>
                </a:cxn>
                <a:cxn ang="0">
                  <a:pos x="8" y="110"/>
                </a:cxn>
                <a:cxn ang="0">
                  <a:pos x="3" y="109"/>
                </a:cxn>
                <a:cxn ang="0">
                  <a:pos x="1" y="107"/>
                </a:cxn>
                <a:cxn ang="0">
                  <a:pos x="0" y="101"/>
                </a:cxn>
                <a:cxn ang="0">
                  <a:pos x="1" y="101"/>
                </a:cxn>
                <a:cxn ang="0">
                  <a:pos x="2" y="103"/>
                </a:cxn>
                <a:cxn ang="0">
                  <a:pos x="4" y="107"/>
                </a:cxn>
                <a:cxn ang="0">
                  <a:pos x="6" y="108"/>
                </a:cxn>
                <a:cxn ang="0">
                  <a:pos x="10" y="107"/>
                </a:cxn>
                <a:cxn ang="0">
                  <a:pos x="11" y="105"/>
                </a:cxn>
                <a:cxn ang="0">
                  <a:pos x="46" y="20"/>
                </a:cxn>
                <a:cxn ang="0">
                  <a:pos x="91" y="105"/>
                </a:cxn>
                <a:cxn ang="0">
                  <a:pos x="94" y="108"/>
                </a:cxn>
                <a:cxn ang="0">
                  <a:pos x="96" y="108"/>
                </a:cxn>
                <a:cxn ang="0">
                  <a:pos x="100" y="105"/>
                </a:cxn>
                <a:cxn ang="0">
                  <a:pos x="101" y="104"/>
                </a:cxn>
                <a:cxn ang="0">
                  <a:pos x="100" y="98"/>
                </a:cxn>
                <a:cxn ang="0">
                  <a:pos x="52" y="1"/>
                </a:cxn>
                <a:cxn ang="0">
                  <a:pos x="1" y="101"/>
                </a:cxn>
              </a:cxnLst>
              <a:rect l="0" t="0" r="r" b="b"/>
              <a:pathLst>
                <a:path w="993" h="470">
                  <a:moveTo>
                    <a:pt x="57" y="14"/>
                  </a:moveTo>
                  <a:lnTo>
                    <a:pt x="58" y="15"/>
                  </a:lnTo>
                  <a:lnTo>
                    <a:pt x="58" y="462"/>
                  </a:lnTo>
                  <a:lnTo>
                    <a:pt x="57" y="463"/>
                  </a:lnTo>
                  <a:lnTo>
                    <a:pt x="51" y="455"/>
                  </a:lnTo>
                  <a:lnTo>
                    <a:pt x="51" y="454"/>
                  </a:lnTo>
                  <a:lnTo>
                    <a:pt x="993" y="454"/>
                  </a:lnTo>
                  <a:lnTo>
                    <a:pt x="993" y="455"/>
                  </a:lnTo>
                  <a:lnTo>
                    <a:pt x="993" y="469"/>
                  </a:lnTo>
                  <a:lnTo>
                    <a:pt x="993" y="470"/>
                  </a:lnTo>
                  <a:lnTo>
                    <a:pt x="51" y="470"/>
                  </a:lnTo>
                  <a:lnTo>
                    <a:pt x="51" y="470"/>
                  </a:lnTo>
                  <a:lnTo>
                    <a:pt x="49" y="470"/>
                  </a:lnTo>
                  <a:lnTo>
                    <a:pt x="48" y="469"/>
                  </a:lnTo>
                  <a:lnTo>
                    <a:pt x="46" y="468"/>
                  </a:lnTo>
                  <a:lnTo>
                    <a:pt x="46" y="468"/>
                  </a:lnTo>
                  <a:lnTo>
                    <a:pt x="45" y="465"/>
                  </a:lnTo>
                  <a:lnTo>
                    <a:pt x="45" y="465"/>
                  </a:lnTo>
                  <a:lnTo>
                    <a:pt x="44" y="462"/>
                  </a:lnTo>
                  <a:lnTo>
                    <a:pt x="44" y="462"/>
                  </a:lnTo>
                  <a:lnTo>
                    <a:pt x="44" y="15"/>
                  </a:lnTo>
                  <a:lnTo>
                    <a:pt x="45" y="14"/>
                  </a:lnTo>
                  <a:lnTo>
                    <a:pt x="57" y="14"/>
                  </a:lnTo>
                  <a:close/>
                  <a:moveTo>
                    <a:pt x="45" y="16"/>
                  </a:moveTo>
                  <a:lnTo>
                    <a:pt x="46" y="15"/>
                  </a:lnTo>
                  <a:lnTo>
                    <a:pt x="46" y="462"/>
                  </a:lnTo>
                  <a:lnTo>
                    <a:pt x="46" y="462"/>
                  </a:lnTo>
                  <a:lnTo>
                    <a:pt x="46" y="464"/>
                  </a:lnTo>
                  <a:lnTo>
                    <a:pt x="46" y="464"/>
                  </a:lnTo>
                  <a:lnTo>
                    <a:pt x="48" y="466"/>
                  </a:lnTo>
                  <a:lnTo>
                    <a:pt x="47" y="466"/>
                  </a:lnTo>
                  <a:lnTo>
                    <a:pt x="49" y="468"/>
                  </a:lnTo>
                  <a:lnTo>
                    <a:pt x="49" y="468"/>
                  </a:lnTo>
                  <a:lnTo>
                    <a:pt x="51" y="468"/>
                  </a:lnTo>
                  <a:lnTo>
                    <a:pt x="51" y="468"/>
                  </a:lnTo>
                  <a:lnTo>
                    <a:pt x="993" y="468"/>
                  </a:lnTo>
                  <a:lnTo>
                    <a:pt x="992" y="469"/>
                  </a:lnTo>
                  <a:lnTo>
                    <a:pt x="992" y="455"/>
                  </a:lnTo>
                  <a:lnTo>
                    <a:pt x="993" y="456"/>
                  </a:lnTo>
                  <a:lnTo>
                    <a:pt x="51" y="456"/>
                  </a:lnTo>
                  <a:lnTo>
                    <a:pt x="52" y="454"/>
                  </a:lnTo>
                  <a:lnTo>
                    <a:pt x="58" y="461"/>
                  </a:lnTo>
                  <a:lnTo>
                    <a:pt x="57" y="462"/>
                  </a:lnTo>
                  <a:lnTo>
                    <a:pt x="57" y="15"/>
                  </a:lnTo>
                  <a:lnTo>
                    <a:pt x="57" y="16"/>
                  </a:lnTo>
                  <a:lnTo>
                    <a:pt x="45" y="16"/>
                  </a:lnTo>
                  <a:close/>
                  <a:moveTo>
                    <a:pt x="1" y="98"/>
                  </a:moveTo>
                  <a:lnTo>
                    <a:pt x="1" y="98"/>
                  </a:lnTo>
                  <a:lnTo>
                    <a:pt x="50" y="0"/>
                  </a:lnTo>
                  <a:lnTo>
                    <a:pt x="52" y="0"/>
                  </a:lnTo>
                  <a:lnTo>
                    <a:pt x="102" y="98"/>
                  </a:lnTo>
                  <a:lnTo>
                    <a:pt x="102" y="98"/>
                  </a:lnTo>
                  <a:lnTo>
                    <a:pt x="103" y="101"/>
                  </a:lnTo>
                  <a:lnTo>
                    <a:pt x="103" y="101"/>
                  </a:lnTo>
                  <a:lnTo>
                    <a:pt x="103" y="104"/>
                  </a:lnTo>
                  <a:lnTo>
                    <a:pt x="103" y="104"/>
                  </a:lnTo>
                  <a:lnTo>
                    <a:pt x="102" y="107"/>
                  </a:lnTo>
                  <a:lnTo>
                    <a:pt x="101" y="107"/>
                  </a:lnTo>
                  <a:lnTo>
                    <a:pt x="99" y="109"/>
                  </a:lnTo>
                  <a:lnTo>
                    <a:pt x="99" y="109"/>
                  </a:lnTo>
                  <a:lnTo>
                    <a:pt x="97" y="110"/>
                  </a:lnTo>
                  <a:lnTo>
                    <a:pt x="96" y="110"/>
                  </a:lnTo>
                  <a:lnTo>
                    <a:pt x="94" y="110"/>
                  </a:lnTo>
                  <a:lnTo>
                    <a:pt x="94" y="110"/>
                  </a:lnTo>
                  <a:lnTo>
                    <a:pt x="91" y="109"/>
                  </a:lnTo>
                  <a:lnTo>
                    <a:pt x="91" y="108"/>
                  </a:lnTo>
                  <a:lnTo>
                    <a:pt x="89" y="106"/>
                  </a:lnTo>
                  <a:lnTo>
                    <a:pt x="89" y="106"/>
                  </a:lnTo>
                  <a:lnTo>
                    <a:pt x="45" y="19"/>
                  </a:lnTo>
                  <a:lnTo>
                    <a:pt x="46" y="18"/>
                  </a:lnTo>
                  <a:lnTo>
                    <a:pt x="57" y="18"/>
                  </a:lnTo>
                  <a:lnTo>
                    <a:pt x="57" y="19"/>
                  </a:lnTo>
                  <a:lnTo>
                    <a:pt x="13" y="106"/>
                  </a:lnTo>
                  <a:lnTo>
                    <a:pt x="13" y="106"/>
                  </a:lnTo>
                  <a:lnTo>
                    <a:pt x="11" y="108"/>
                  </a:lnTo>
                  <a:lnTo>
                    <a:pt x="11" y="109"/>
                  </a:lnTo>
                  <a:lnTo>
                    <a:pt x="9" y="110"/>
                  </a:lnTo>
                  <a:lnTo>
                    <a:pt x="8" y="110"/>
                  </a:lnTo>
                  <a:lnTo>
                    <a:pt x="6" y="110"/>
                  </a:lnTo>
                  <a:lnTo>
                    <a:pt x="6" y="110"/>
                  </a:lnTo>
                  <a:lnTo>
                    <a:pt x="3" y="109"/>
                  </a:lnTo>
                  <a:lnTo>
                    <a:pt x="3" y="109"/>
                  </a:lnTo>
                  <a:lnTo>
                    <a:pt x="1" y="107"/>
                  </a:lnTo>
                  <a:lnTo>
                    <a:pt x="1" y="107"/>
                  </a:lnTo>
                  <a:lnTo>
                    <a:pt x="0" y="104"/>
                  </a:lnTo>
                  <a:lnTo>
                    <a:pt x="0" y="104"/>
                  </a:lnTo>
                  <a:lnTo>
                    <a:pt x="0" y="101"/>
                  </a:lnTo>
                  <a:lnTo>
                    <a:pt x="0" y="101"/>
                  </a:lnTo>
                  <a:lnTo>
                    <a:pt x="1" y="98"/>
                  </a:lnTo>
                  <a:close/>
                  <a:moveTo>
                    <a:pt x="1" y="101"/>
                  </a:moveTo>
                  <a:lnTo>
                    <a:pt x="1" y="101"/>
                  </a:lnTo>
                  <a:lnTo>
                    <a:pt x="2" y="104"/>
                  </a:lnTo>
                  <a:lnTo>
                    <a:pt x="2" y="103"/>
                  </a:lnTo>
                  <a:lnTo>
                    <a:pt x="3" y="106"/>
                  </a:lnTo>
                  <a:lnTo>
                    <a:pt x="2" y="105"/>
                  </a:lnTo>
                  <a:lnTo>
                    <a:pt x="4" y="107"/>
                  </a:lnTo>
                  <a:lnTo>
                    <a:pt x="4" y="107"/>
                  </a:lnTo>
                  <a:lnTo>
                    <a:pt x="6" y="108"/>
                  </a:lnTo>
                  <a:lnTo>
                    <a:pt x="6" y="108"/>
                  </a:lnTo>
                  <a:lnTo>
                    <a:pt x="8" y="108"/>
                  </a:lnTo>
                  <a:lnTo>
                    <a:pt x="8" y="108"/>
                  </a:lnTo>
                  <a:lnTo>
                    <a:pt x="10" y="107"/>
                  </a:lnTo>
                  <a:lnTo>
                    <a:pt x="10" y="107"/>
                  </a:lnTo>
                  <a:lnTo>
                    <a:pt x="11" y="105"/>
                  </a:lnTo>
                  <a:lnTo>
                    <a:pt x="11" y="105"/>
                  </a:lnTo>
                  <a:lnTo>
                    <a:pt x="56" y="18"/>
                  </a:lnTo>
                  <a:lnTo>
                    <a:pt x="57" y="20"/>
                  </a:lnTo>
                  <a:lnTo>
                    <a:pt x="46" y="20"/>
                  </a:lnTo>
                  <a:lnTo>
                    <a:pt x="46" y="18"/>
                  </a:lnTo>
                  <a:lnTo>
                    <a:pt x="91" y="105"/>
                  </a:lnTo>
                  <a:lnTo>
                    <a:pt x="91" y="105"/>
                  </a:lnTo>
                  <a:lnTo>
                    <a:pt x="93" y="107"/>
                  </a:lnTo>
                  <a:lnTo>
                    <a:pt x="92" y="107"/>
                  </a:lnTo>
                  <a:lnTo>
                    <a:pt x="94" y="108"/>
                  </a:lnTo>
                  <a:lnTo>
                    <a:pt x="94" y="108"/>
                  </a:lnTo>
                  <a:lnTo>
                    <a:pt x="96" y="108"/>
                  </a:lnTo>
                  <a:lnTo>
                    <a:pt x="96" y="108"/>
                  </a:lnTo>
                  <a:lnTo>
                    <a:pt x="99" y="107"/>
                  </a:lnTo>
                  <a:lnTo>
                    <a:pt x="98" y="107"/>
                  </a:lnTo>
                  <a:lnTo>
                    <a:pt x="100" y="105"/>
                  </a:lnTo>
                  <a:lnTo>
                    <a:pt x="100" y="106"/>
                  </a:lnTo>
                  <a:lnTo>
                    <a:pt x="101" y="103"/>
                  </a:lnTo>
                  <a:lnTo>
                    <a:pt x="101" y="104"/>
                  </a:lnTo>
                  <a:lnTo>
                    <a:pt x="101" y="101"/>
                  </a:lnTo>
                  <a:lnTo>
                    <a:pt x="101" y="101"/>
                  </a:lnTo>
                  <a:lnTo>
                    <a:pt x="100" y="98"/>
                  </a:lnTo>
                  <a:lnTo>
                    <a:pt x="100" y="99"/>
                  </a:lnTo>
                  <a:lnTo>
                    <a:pt x="50" y="1"/>
                  </a:lnTo>
                  <a:lnTo>
                    <a:pt x="52" y="1"/>
                  </a:lnTo>
                  <a:lnTo>
                    <a:pt x="2" y="99"/>
                  </a:lnTo>
                  <a:lnTo>
                    <a:pt x="2" y="98"/>
                  </a:lnTo>
                  <a:lnTo>
                    <a:pt x="1" y="101"/>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13" name="Freeform 89"/>
            <p:cNvSpPr>
              <a:spLocks noEditPoints="1"/>
            </p:cNvSpPr>
            <p:nvPr/>
          </p:nvSpPr>
          <p:spPr bwMode="auto">
            <a:xfrm>
              <a:off x="1133" y="2315"/>
              <a:ext cx="104" cy="489"/>
            </a:xfrm>
            <a:custGeom>
              <a:avLst/>
              <a:gdLst/>
              <a:ahLst/>
              <a:cxnLst>
                <a:cxn ang="0">
                  <a:pos x="502" y="110"/>
                </a:cxn>
                <a:cxn ang="0">
                  <a:pos x="502" y="3638"/>
                </a:cxn>
                <a:cxn ang="0">
                  <a:pos x="392" y="3638"/>
                </a:cxn>
                <a:cxn ang="0">
                  <a:pos x="392" y="110"/>
                </a:cxn>
                <a:cxn ang="0">
                  <a:pos x="502" y="110"/>
                </a:cxn>
                <a:cxn ang="0">
                  <a:pos x="15" y="744"/>
                </a:cxn>
                <a:cxn ang="0">
                  <a:pos x="447" y="0"/>
                </a:cxn>
                <a:cxn ang="0">
                  <a:pos x="879" y="744"/>
                </a:cxn>
                <a:cxn ang="0">
                  <a:pos x="859" y="819"/>
                </a:cxn>
                <a:cxn ang="0">
                  <a:pos x="784" y="799"/>
                </a:cxn>
                <a:cxn ang="0">
                  <a:pos x="400" y="138"/>
                </a:cxn>
                <a:cxn ang="0">
                  <a:pos x="494" y="138"/>
                </a:cxn>
                <a:cxn ang="0">
                  <a:pos x="110" y="799"/>
                </a:cxn>
                <a:cxn ang="0">
                  <a:pos x="35" y="819"/>
                </a:cxn>
                <a:cxn ang="0">
                  <a:pos x="15" y="744"/>
                </a:cxn>
                <a:cxn ang="0">
                  <a:pos x="879" y="3004"/>
                </a:cxn>
                <a:cxn ang="0">
                  <a:pos x="447" y="3747"/>
                </a:cxn>
                <a:cxn ang="0">
                  <a:pos x="15" y="3004"/>
                </a:cxn>
                <a:cxn ang="0">
                  <a:pos x="35" y="2928"/>
                </a:cxn>
                <a:cxn ang="0">
                  <a:pos x="110" y="2948"/>
                </a:cxn>
                <a:cxn ang="0">
                  <a:pos x="494" y="3610"/>
                </a:cxn>
                <a:cxn ang="0">
                  <a:pos x="400" y="3610"/>
                </a:cxn>
                <a:cxn ang="0">
                  <a:pos x="784" y="2948"/>
                </a:cxn>
                <a:cxn ang="0">
                  <a:pos x="859" y="2928"/>
                </a:cxn>
                <a:cxn ang="0">
                  <a:pos x="879" y="3004"/>
                </a:cxn>
              </a:cxnLst>
              <a:rect l="0" t="0" r="r" b="b"/>
              <a:pathLst>
                <a:path w="894" h="3747">
                  <a:moveTo>
                    <a:pt x="502" y="110"/>
                  </a:moveTo>
                  <a:lnTo>
                    <a:pt x="502" y="3638"/>
                  </a:lnTo>
                  <a:lnTo>
                    <a:pt x="392" y="3638"/>
                  </a:lnTo>
                  <a:lnTo>
                    <a:pt x="392" y="110"/>
                  </a:lnTo>
                  <a:lnTo>
                    <a:pt x="502" y="110"/>
                  </a:lnTo>
                  <a:close/>
                  <a:moveTo>
                    <a:pt x="15" y="744"/>
                  </a:moveTo>
                  <a:lnTo>
                    <a:pt x="447" y="0"/>
                  </a:lnTo>
                  <a:lnTo>
                    <a:pt x="879" y="744"/>
                  </a:lnTo>
                  <a:cubicBezTo>
                    <a:pt x="894" y="769"/>
                    <a:pt x="886" y="803"/>
                    <a:pt x="859" y="819"/>
                  </a:cubicBezTo>
                  <a:cubicBezTo>
                    <a:pt x="833" y="834"/>
                    <a:pt x="799" y="826"/>
                    <a:pt x="784" y="799"/>
                  </a:cubicBezTo>
                  <a:lnTo>
                    <a:pt x="400" y="138"/>
                  </a:lnTo>
                  <a:lnTo>
                    <a:pt x="494" y="138"/>
                  </a:lnTo>
                  <a:lnTo>
                    <a:pt x="110" y="799"/>
                  </a:lnTo>
                  <a:cubicBezTo>
                    <a:pt x="95" y="826"/>
                    <a:pt x="61" y="834"/>
                    <a:pt x="35" y="819"/>
                  </a:cubicBezTo>
                  <a:cubicBezTo>
                    <a:pt x="9" y="803"/>
                    <a:pt x="0" y="769"/>
                    <a:pt x="15" y="744"/>
                  </a:cubicBezTo>
                  <a:close/>
                  <a:moveTo>
                    <a:pt x="879" y="3004"/>
                  </a:moveTo>
                  <a:lnTo>
                    <a:pt x="447" y="3747"/>
                  </a:lnTo>
                  <a:lnTo>
                    <a:pt x="15" y="3004"/>
                  </a:lnTo>
                  <a:cubicBezTo>
                    <a:pt x="0" y="2978"/>
                    <a:pt x="9" y="2944"/>
                    <a:pt x="35" y="2928"/>
                  </a:cubicBezTo>
                  <a:cubicBezTo>
                    <a:pt x="61" y="2914"/>
                    <a:pt x="95" y="2922"/>
                    <a:pt x="110" y="2948"/>
                  </a:cubicBezTo>
                  <a:lnTo>
                    <a:pt x="494" y="3610"/>
                  </a:lnTo>
                  <a:lnTo>
                    <a:pt x="400" y="3610"/>
                  </a:lnTo>
                  <a:lnTo>
                    <a:pt x="784" y="2948"/>
                  </a:lnTo>
                  <a:cubicBezTo>
                    <a:pt x="799" y="2922"/>
                    <a:pt x="833" y="2914"/>
                    <a:pt x="859" y="2928"/>
                  </a:cubicBezTo>
                  <a:cubicBezTo>
                    <a:pt x="886" y="2944"/>
                    <a:pt x="894" y="2978"/>
                    <a:pt x="879" y="300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14" name="Freeform 90"/>
            <p:cNvSpPr>
              <a:spLocks noEditPoints="1"/>
            </p:cNvSpPr>
            <p:nvPr/>
          </p:nvSpPr>
          <p:spPr bwMode="auto">
            <a:xfrm>
              <a:off x="1133" y="2314"/>
              <a:ext cx="104" cy="491"/>
            </a:xfrm>
            <a:custGeom>
              <a:avLst/>
              <a:gdLst/>
              <a:ahLst/>
              <a:cxnLst>
                <a:cxn ang="0">
                  <a:pos x="59" y="476"/>
                </a:cxn>
                <a:cxn ang="0">
                  <a:pos x="45" y="476"/>
                </a:cxn>
                <a:cxn ang="0">
                  <a:pos x="58" y="14"/>
                </a:cxn>
                <a:cxn ang="0">
                  <a:pos x="47" y="476"/>
                </a:cxn>
                <a:cxn ang="0">
                  <a:pos x="57" y="476"/>
                </a:cxn>
                <a:cxn ang="0">
                  <a:pos x="46" y="16"/>
                </a:cxn>
                <a:cxn ang="0">
                  <a:pos x="51" y="0"/>
                </a:cxn>
                <a:cxn ang="0">
                  <a:pos x="103" y="98"/>
                </a:cxn>
                <a:cxn ang="0">
                  <a:pos x="104" y="103"/>
                </a:cxn>
                <a:cxn ang="0">
                  <a:pos x="102" y="106"/>
                </a:cxn>
                <a:cxn ang="0">
                  <a:pos x="98" y="110"/>
                </a:cxn>
                <a:cxn ang="0">
                  <a:pos x="94" y="109"/>
                </a:cxn>
                <a:cxn ang="0">
                  <a:pos x="90" y="106"/>
                </a:cxn>
                <a:cxn ang="0">
                  <a:pos x="47" y="18"/>
                </a:cxn>
                <a:cxn ang="0">
                  <a:pos x="14" y="106"/>
                </a:cxn>
                <a:cxn ang="0">
                  <a:pos x="12" y="108"/>
                </a:cxn>
                <a:cxn ang="0">
                  <a:pos x="7" y="110"/>
                </a:cxn>
                <a:cxn ang="0">
                  <a:pos x="4" y="108"/>
                </a:cxn>
                <a:cxn ang="0">
                  <a:pos x="1" y="104"/>
                </a:cxn>
                <a:cxn ang="0">
                  <a:pos x="1" y="100"/>
                </a:cxn>
                <a:cxn ang="0">
                  <a:pos x="2" y="100"/>
                </a:cxn>
                <a:cxn ang="0">
                  <a:pos x="4" y="105"/>
                </a:cxn>
                <a:cxn ang="0">
                  <a:pos x="5" y="107"/>
                </a:cxn>
                <a:cxn ang="0">
                  <a:pos x="9" y="107"/>
                </a:cxn>
                <a:cxn ang="0">
                  <a:pos x="11" y="107"/>
                </a:cxn>
                <a:cxn ang="0">
                  <a:pos x="57" y="18"/>
                </a:cxn>
                <a:cxn ang="0">
                  <a:pos x="47" y="18"/>
                </a:cxn>
                <a:cxn ang="0">
                  <a:pos x="93" y="107"/>
                </a:cxn>
                <a:cxn ang="0">
                  <a:pos x="95" y="107"/>
                </a:cxn>
                <a:cxn ang="0">
                  <a:pos x="99" y="107"/>
                </a:cxn>
                <a:cxn ang="0">
                  <a:pos x="101" y="105"/>
                </a:cxn>
                <a:cxn ang="0">
                  <a:pos x="102" y="100"/>
                </a:cxn>
                <a:cxn ang="0">
                  <a:pos x="101" y="98"/>
                </a:cxn>
                <a:cxn ang="0">
                  <a:pos x="3" y="98"/>
                </a:cxn>
                <a:cxn ang="0">
                  <a:pos x="103" y="394"/>
                </a:cxn>
                <a:cxn ang="0">
                  <a:pos x="51" y="491"/>
                </a:cxn>
                <a:cxn ang="0">
                  <a:pos x="1" y="391"/>
                </a:cxn>
                <a:cxn ang="0">
                  <a:pos x="1" y="387"/>
                </a:cxn>
                <a:cxn ang="0">
                  <a:pos x="4" y="383"/>
                </a:cxn>
                <a:cxn ang="0">
                  <a:pos x="7" y="382"/>
                </a:cxn>
                <a:cxn ang="0">
                  <a:pos x="12" y="383"/>
                </a:cxn>
                <a:cxn ang="0">
                  <a:pos x="14" y="385"/>
                </a:cxn>
                <a:cxn ang="0">
                  <a:pos x="47" y="474"/>
                </a:cxn>
                <a:cxn ang="0">
                  <a:pos x="90" y="385"/>
                </a:cxn>
                <a:cxn ang="0">
                  <a:pos x="94" y="382"/>
                </a:cxn>
                <a:cxn ang="0">
                  <a:pos x="98" y="382"/>
                </a:cxn>
                <a:cxn ang="0">
                  <a:pos x="102" y="385"/>
                </a:cxn>
                <a:cxn ang="0">
                  <a:pos x="104" y="388"/>
                </a:cxn>
                <a:cxn ang="0">
                  <a:pos x="103" y="394"/>
                </a:cxn>
                <a:cxn ang="0">
                  <a:pos x="102" y="388"/>
                </a:cxn>
                <a:cxn ang="0">
                  <a:pos x="101" y="386"/>
                </a:cxn>
                <a:cxn ang="0">
                  <a:pos x="97" y="384"/>
                </a:cxn>
                <a:cxn ang="0">
                  <a:pos x="95" y="384"/>
                </a:cxn>
                <a:cxn ang="0">
                  <a:pos x="92" y="387"/>
                </a:cxn>
                <a:cxn ang="0">
                  <a:pos x="47" y="471"/>
                </a:cxn>
                <a:cxn ang="0">
                  <a:pos x="12" y="387"/>
                </a:cxn>
                <a:cxn ang="0">
                  <a:pos x="11" y="385"/>
                </a:cxn>
                <a:cxn ang="0">
                  <a:pos x="7" y="384"/>
                </a:cxn>
                <a:cxn ang="0">
                  <a:pos x="5" y="384"/>
                </a:cxn>
                <a:cxn ang="0">
                  <a:pos x="2" y="388"/>
                </a:cxn>
                <a:cxn ang="0">
                  <a:pos x="2" y="390"/>
                </a:cxn>
                <a:cxn ang="0">
                  <a:pos x="53" y="490"/>
                </a:cxn>
                <a:cxn ang="0">
                  <a:pos x="101" y="393"/>
                </a:cxn>
              </a:cxnLst>
              <a:rect l="0" t="0" r="r" b="b"/>
              <a:pathLst>
                <a:path w="104" h="491">
                  <a:moveTo>
                    <a:pt x="58" y="14"/>
                  </a:moveTo>
                  <a:lnTo>
                    <a:pt x="59" y="15"/>
                  </a:lnTo>
                  <a:lnTo>
                    <a:pt x="59" y="476"/>
                  </a:lnTo>
                  <a:lnTo>
                    <a:pt x="58" y="477"/>
                  </a:lnTo>
                  <a:lnTo>
                    <a:pt x="46" y="477"/>
                  </a:lnTo>
                  <a:lnTo>
                    <a:pt x="45" y="476"/>
                  </a:lnTo>
                  <a:lnTo>
                    <a:pt x="45" y="15"/>
                  </a:lnTo>
                  <a:lnTo>
                    <a:pt x="46" y="14"/>
                  </a:lnTo>
                  <a:lnTo>
                    <a:pt x="58" y="14"/>
                  </a:lnTo>
                  <a:close/>
                  <a:moveTo>
                    <a:pt x="46" y="16"/>
                  </a:moveTo>
                  <a:lnTo>
                    <a:pt x="47" y="15"/>
                  </a:lnTo>
                  <a:lnTo>
                    <a:pt x="47" y="476"/>
                  </a:lnTo>
                  <a:lnTo>
                    <a:pt x="46" y="475"/>
                  </a:lnTo>
                  <a:lnTo>
                    <a:pt x="58" y="475"/>
                  </a:lnTo>
                  <a:lnTo>
                    <a:pt x="57" y="476"/>
                  </a:lnTo>
                  <a:lnTo>
                    <a:pt x="57" y="15"/>
                  </a:lnTo>
                  <a:lnTo>
                    <a:pt x="58" y="16"/>
                  </a:lnTo>
                  <a:lnTo>
                    <a:pt x="46" y="16"/>
                  </a:lnTo>
                  <a:close/>
                  <a:moveTo>
                    <a:pt x="1" y="98"/>
                  </a:moveTo>
                  <a:lnTo>
                    <a:pt x="1" y="97"/>
                  </a:lnTo>
                  <a:lnTo>
                    <a:pt x="51" y="0"/>
                  </a:lnTo>
                  <a:lnTo>
                    <a:pt x="53" y="0"/>
                  </a:lnTo>
                  <a:lnTo>
                    <a:pt x="103" y="97"/>
                  </a:lnTo>
                  <a:lnTo>
                    <a:pt x="103" y="98"/>
                  </a:lnTo>
                  <a:lnTo>
                    <a:pt x="104" y="100"/>
                  </a:lnTo>
                  <a:lnTo>
                    <a:pt x="104" y="101"/>
                  </a:lnTo>
                  <a:lnTo>
                    <a:pt x="104" y="103"/>
                  </a:lnTo>
                  <a:lnTo>
                    <a:pt x="104" y="104"/>
                  </a:lnTo>
                  <a:lnTo>
                    <a:pt x="102" y="106"/>
                  </a:lnTo>
                  <a:lnTo>
                    <a:pt x="102" y="106"/>
                  </a:lnTo>
                  <a:lnTo>
                    <a:pt x="100" y="108"/>
                  </a:lnTo>
                  <a:lnTo>
                    <a:pt x="100" y="109"/>
                  </a:lnTo>
                  <a:lnTo>
                    <a:pt x="98" y="110"/>
                  </a:lnTo>
                  <a:lnTo>
                    <a:pt x="97" y="110"/>
                  </a:lnTo>
                  <a:lnTo>
                    <a:pt x="95" y="109"/>
                  </a:lnTo>
                  <a:lnTo>
                    <a:pt x="94" y="109"/>
                  </a:lnTo>
                  <a:lnTo>
                    <a:pt x="92" y="108"/>
                  </a:lnTo>
                  <a:lnTo>
                    <a:pt x="92" y="108"/>
                  </a:lnTo>
                  <a:lnTo>
                    <a:pt x="90" y="106"/>
                  </a:lnTo>
                  <a:lnTo>
                    <a:pt x="90" y="106"/>
                  </a:lnTo>
                  <a:lnTo>
                    <a:pt x="46" y="19"/>
                  </a:lnTo>
                  <a:lnTo>
                    <a:pt x="47" y="18"/>
                  </a:lnTo>
                  <a:lnTo>
                    <a:pt x="57" y="18"/>
                  </a:lnTo>
                  <a:lnTo>
                    <a:pt x="58" y="19"/>
                  </a:lnTo>
                  <a:lnTo>
                    <a:pt x="14" y="106"/>
                  </a:lnTo>
                  <a:lnTo>
                    <a:pt x="14" y="106"/>
                  </a:lnTo>
                  <a:lnTo>
                    <a:pt x="12" y="108"/>
                  </a:lnTo>
                  <a:lnTo>
                    <a:pt x="12" y="108"/>
                  </a:lnTo>
                  <a:lnTo>
                    <a:pt x="10" y="109"/>
                  </a:lnTo>
                  <a:lnTo>
                    <a:pt x="9" y="109"/>
                  </a:lnTo>
                  <a:lnTo>
                    <a:pt x="7" y="110"/>
                  </a:lnTo>
                  <a:lnTo>
                    <a:pt x="7" y="110"/>
                  </a:lnTo>
                  <a:lnTo>
                    <a:pt x="4" y="109"/>
                  </a:lnTo>
                  <a:lnTo>
                    <a:pt x="4" y="108"/>
                  </a:lnTo>
                  <a:lnTo>
                    <a:pt x="2" y="106"/>
                  </a:lnTo>
                  <a:lnTo>
                    <a:pt x="2" y="106"/>
                  </a:lnTo>
                  <a:lnTo>
                    <a:pt x="1" y="104"/>
                  </a:lnTo>
                  <a:lnTo>
                    <a:pt x="1" y="103"/>
                  </a:lnTo>
                  <a:lnTo>
                    <a:pt x="0" y="101"/>
                  </a:lnTo>
                  <a:lnTo>
                    <a:pt x="1" y="100"/>
                  </a:lnTo>
                  <a:lnTo>
                    <a:pt x="1" y="98"/>
                  </a:lnTo>
                  <a:close/>
                  <a:moveTo>
                    <a:pt x="2" y="101"/>
                  </a:moveTo>
                  <a:lnTo>
                    <a:pt x="2" y="100"/>
                  </a:lnTo>
                  <a:lnTo>
                    <a:pt x="2" y="103"/>
                  </a:lnTo>
                  <a:lnTo>
                    <a:pt x="2" y="103"/>
                  </a:lnTo>
                  <a:lnTo>
                    <a:pt x="4" y="105"/>
                  </a:lnTo>
                  <a:lnTo>
                    <a:pt x="3" y="105"/>
                  </a:lnTo>
                  <a:lnTo>
                    <a:pt x="5" y="107"/>
                  </a:lnTo>
                  <a:lnTo>
                    <a:pt x="5" y="107"/>
                  </a:lnTo>
                  <a:lnTo>
                    <a:pt x="7" y="108"/>
                  </a:lnTo>
                  <a:lnTo>
                    <a:pt x="7" y="107"/>
                  </a:lnTo>
                  <a:lnTo>
                    <a:pt x="9" y="107"/>
                  </a:lnTo>
                  <a:lnTo>
                    <a:pt x="9" y="107"/>
                  </a:lnTo>
                  <a:lnTo>
                    <a:pt x="11" y="106"/>
                  </a:lnTo>
                  <a:lnTo>
                    <a:pt x="11" y="107"/>
                  </a:lnTo>
                  <a:lnTo>
                    <a:pt x="12" y="104"/>
                  </a:lnTo>
                  <a:lnTo>
                    <a:pt x="12" y="104"/>
                  </a:lnTo>
                  <a:lnTo>
                    <a:pt x="57" y="18"/>
                  </a:lnTo>
                  <a:lnTo>
                    <a:pt x="57" y="20"/>
                  </a:lnTo>
                  <a:lnTo>
                    <a:pt x="47" y="20"/>
                  </a:lnTo>
                  <a:lnTo>
                    <a:pt x="47" y="18"/>
                  </a:lnTo>
                  <a:lnTo>
                    <a:pt x="92" y="104"/>
                  </a:lnTo>
                  <a:lnTo>
                    <a:pt x="92" y="104"/>
                  </a:lnTo>
                  <a:lnTo>
                    <a:pt x="93" y="107"/>
                  </a:lnTo>
                  <a:lnTo>
                    <a:pt x="93" y="106"/>
                  </a:lnTo>
                  <a:lnTo>
                    <a:pt x="95" y="107"/>
                  </a:lnTo>
                  <a:lnTo>
                    <a:pt x="95" y="107"/>
                  </a:lnTo>
                  <a:lnTo>
                    <a:pt x="97" y="107"/>
                  </a:lnTo>
                  <a:lnTo>
                    <a:pt x="97" y="108"/>
                  </a:lnTo>
                  <a:lnTo>
                    <a:pt x="99" y="107"/>
                  </a:lnTo>
                  <a:lnTo>
                    <a:pt x="99" y="107"/>
                  </a:lnTo>
                  <a:lnTo>
                    <a:pt x="101" y="105"/>
                  </a:lnTo>
                  <a:lnTo>
                    <a:pt x="101" y="105"/>
                  </a:lnTo>
                  <a:lnTo>
                    <a:pt x="102" y="103"/>
                  </a:lnTo>
                  <a:lnTo>
                    <a:pt x="102" y="103"/>
                  </a:lnTo>
                  <a:lnTo>
                    <a:pt x="102" y="100"/>
                  </a:lnTo>
                  <a:lnTo>
                    <a:pt x="102" y="101"/>
                  </a:lnTo>
                  <a:lnTo>
                    <a:pt x="101" y="98"/>
                  </a:lnTo>
                  <a:lnTo>
                    <a:pt x="101" y="98"/>
                  </a:lnTo>
                  <a:lnTo>
                    <a:pt x="51" y="1"/>
                  </a:lnTo>
                  <a:lnTo>
                    <a:pt x="53" y="1"/>
                  </a:lnTo>
                  <a:lnTo>
                    <a:pt x="3" y="98"/>
                  </a:lnTo>
                  <a:lnTo>
                    <a:pt x="3" y="98"/>
                  </a:lnTo>
                  <a:lnTo>
                    <a:pt x="2" y="101"/>
                  </a:lnTo>
                  <a:close/>
                  <a:moveTo>
                    <a:pt x="103" y="394"/>
                  </a:moveTo>
                  <a:lnTo>
                    <a:pt x="103" y="394"/>
                  </a:lnTo>
                  <a:lnTo>
                    <a:pt x="53" y="491"/>
                  </a:lnTo>
                  <a:lnTo>
                    <a:pt x="51" y="491"/>
                  </a:lnTo>
                  <a:lnTo>
                    <a:pt x="1" y="394"/>
                  </a:lnTo>
                  <a:lnTo>
                    <a:pt x="1" y="394"/>
                  </a:lnTo>
                  <a:lnTo>
                    <a:pt x="1" y="391"/>
                  </a:lnTo>
                  <a:lnTo>
                    <a:pt x="0" y="391"/>
                  </a:lnTo>
                  <a:lnTo>
                    <a:pt x="1" y="388"/>
                  </a:lnTo>
                  <a:lnTo>
                    <a:pt x="1" y="387"/>
                  </a:lnTo>
                  <a:lnTo>
                    <a:pt x="2" y="385"/>
                  </a:lnTo>
                  <a:lnTo>
                    <a:pt x="2" y="385"/>
                  </a:lnTo>
                  <a:lnTo>
                    <a:pt x="4" y="383"/>
                  </a:lnTo>
                  <a:lnTo>
                    <a:pt x="4" y="382"/>
                  </a:lnTo>
                  <a:lnTo>
                    <a:pt x="7" y="382"/>
                  </a:lnTo>
                  <a:lnTo>
                    <a:pt x="7" y="382"/>
                  </a:lnTo>
                  <a:lnTo>
                    <a:pt x="9" y="382"/>
                  </a:lnTo>
                  <a:lnTo>
                    <a:pt x="10" y="382"/>
                  </a:lnTo>
                  <a:lnTo>
                    <a:pt x="12" y="383"/>
                  </a:lnTo>
                  <a:lnTo>
                    <a:pt x="12" y="383"/>
                  </a:lnTo>
                  <a:lnTo>
                    <a:pt x="14" y="385"/>
                  </a:lnTo>
                  <a:lnTo>
                    <a:pt x="14" y="385"/>
                  </a:lnTo>
                  <a:lnTo>
                    <a:pt x="58" y="472"/>
                  </a:lnTo>
                  <a:lnTo>
                    <a:pt x="57" y="474"/>
                  </a:lnTo>
                  <a:lnTo>
                    <a:pt x="47" y="474"/>
                  </a:lnTo>
                  <a:lnTo>
                    <a:pt x="46" y="472"/>
                  </a:lnTo>
                  <a:lnTo>
                    <a:pt x="90" y="385"/>
                  </a:lnTo>
                  <a:lnTo>
                    <a:pt x="90" y="385"/>
                  </a:lnTo>
                  <a:lnTo>
                    <a:pt x="92" y="383"/>
                  </a:lnTo>
                  <a:lnTo>
                    <a:pt x="92" y="383"/>
                  </a:lnTo>
                  <a:lnTo>
                    <a:pt x="94" y="382"/>
                  </a:lnTo>
                  <a:lnTo>
                    <a:pt x="95" y="382"/>
                  </a:lnTo>
                  <a:lnTo>
                    <a:pt x="97" y="382"/>
                  </a:lnTo>
                  <a:lnTo>
                    <a:pt x="98" y="382"/>
                  </a:lnTo>
                  <a:lnTo>
                    <a:pt x="100" y="382"/>
                  </a:lnTo>
                  <a:lnTo>
                    <a:pt x="100" y="383"/>
                  </a:lnTo>
                  <a:lnTo>
                    <a:pt x="102" y="385"/>
                  </a:lnTo>
                  <a:lnTo>
                    <a:pt x="102" y="385"/>
                  </a:lnTo>
                  <a:lnTo>
                    <a:pt x="104" y="387"/>
                  </a:lnTo>
                  <a:lnTo>
                    <a:pt x="104" y="388"/>
                  </a:lnTo>
                  <a:lnTo>
                    <a:pt x="104" y="391"/>
                  </a:lnTo>
                  <a:lnTo>
                    <a:pt x="104" y="391"/>
                  </a:lnTo>
                  <a:lnTo>
                    <a:pt x="103" y="394"/>
                  </a:lnTo>
                  <a:close/>
                  <a:moveTo>
                    <a:pt x="102" y="390"/>
                  </a:moveTo>
                  <a:lnTo>
                    <a:pt x="102" y="391"/>
                  </a:lnTo>
                  <a:lnTo>
                    <a:pt x="102" y="388"/>
                  </a:lnTo>
                  <a:lnTo>
                    <a:pt x="102" y="388"/>
                  </a:lnTo>
                  <a:lnTo>
                    <a:pt x="101" y="386"/>
                  </a:lnTo>
                  <a:lnTo>
                    <a:pt x="101" y="386"/>
                  </a:lnTo>
                  <a:lnTo>
                    <a:pt x="99" y="384"/>
                  </a:lnTo>
                  <a:lnTo>
                    <a:pt x="99" y="384"/>
                  </a:lnTo>
                  <a:lnTo>
                    <a:pt x="97" y="384"/>
                  </a:lnTo>
                  <a:lnTo>
                    <a:pt x="97" y="384"/>
                  </a:lnTo>
                  <a:lnTo>
                    <a:pt x="95" y="384"/>
                  </a:lnTo>
                  <a:lnTo>
                    <a:pt x="95" y="384"/>
                  </a:lnTo>
                  <a:lnTo>
                    <a:pt x="93" y="385"/>
                  </a:lnTo>
                  <a:lnTo>
                    <a:pt x="93" y="385"/>
                  </a:lnTo>
                  <a:lnTo>
                    <a:pt x="92" y="387"/>
                  </a:lnTo>
                  <a:lnTo>
                    <a:pt x="92" y="387"/>
                  </a:lnTo>
                  <a:lnTo>
                    <a:pt x="47" y="473"/>
                  </a:lnTo>
                  <a:lnTo>
                    <a:pt x="47" y="471"/>
                  </a:lnTo>
                  <a:lnTo>
                    <a:pt x="57" y="471"/>
                  </a:lnTo>
                  <a:lnTo>
                    <a:pt x="57" y="473"/>
                  </a:lnTo>
                  <a:lnTo>
                    <a:pt x="12" y="387"/>
                  </a:lnTo>
                  <a:lnTo>
                    <a:pt x="12" y="387"/>
                  </a:lnTo>
                  <a:lnTo>
                    <a:pt x="11" y="385"/>
                  </a:lnTo>
                  <a:lnTo>
                    <a:pt x="11" y="385"/>
                  </a:lnTo>
                  <a:lnTo>
                    <a:pt x="9" y="384"/>
                  </a:lnTo>
                  <a:lnTo>
                    <a:pt x="9" y="384"/>
                  </a:lnTo>
                  <a:lnTo>
                    <a:pt x="7" y="384"/>
                  </a:lnTo>
                  <a:lnTo>
                    <a:pt x="7" y="384"/>
                  </a:lnTo>
                  <a:lnTo>
                    <a:pt x="5" y="384"/>
                  </a:lnTo>
                  <a:lnTo>
                    <a:pt x="5" y="384"/>
                  </a:lnTo>
                  <a:lnTo>
                    <a:pt x="3" y="386"/>
                  </a:lnTo>
                  <a:lnTo>
                    <a:pt x="4" y="386"/>
                  </a:lnTo>
                  <a:lnTo>
                    <a:pt x="2" y="388"/>
                  </a:lnTo>
                  <a:lnTo>
                    <a:pt x="2" y="388"/>
                  </a:lnTo>
                  <a:lnTo>
                    <a:pt x="2" y="391"/>
                  </a:lnTo>
                  <a:lnTo>
                    <a:pt x="2" y="390"/>
                  </a:lnTo>
                  <a:lnTo>
                    <a:pt x="3" y="393"/>
                  </a:lnTo>
                  <a:lnTo>
                    <a:pt x="3" y="393"/>
                  </a:lnTo>
                  <a:lnTo>
                    <a:pt x="53" y="490"/>
                  </a:lnTo>
                  <a:lnTo>
                    <a:pt x="51" y="490"/>
                  </a:lnTo>
                  <a:lnTo>
                    <a:pt x="101" y="393"/>
                  </a:lnTo>
                  <a:lnTo>
                    <a:pt x="101" y="393"/>
                  </a:lnTo>
                  <a:lnTo>
                    <a:pt x="102" y="39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15" name="Freeform 91"/>
            <p:cNvSpPr>
              <a:spLocks noEditPoints="1"/>
            </p:cNvSpPr>
            <p:nvPr/>
          </p:nvSpPr>
          <p:spPr bwMode="auto">
            <a:xfrm>
              <a:off x="1185" y="2500"/>
              <a:ext cx="291" cy="118"/>
            </a:xfrm>
            <a:custGeom>
              <a:avLst/>
              <a:gdLst/>
              <a:ahLst/>
              <a:cxnLst>
                <a:cxn ang="0">
                  <a:pos x="0" y="395"/>
                </a:cxn>
                <a:cxn ang="0">
                  <a:pos x="2412" y="395"/>
                </a:cxn>
                <a:cxn ang="0">
                  <a:pos x="2412" y="506"/>
                </a:cxn>
                <a:cxn ang="0">
                  <a:pos x="0" y="506"/>
                </a:cxn>
                <a:cxn ang="0">
                  <a:pos x="0" y="395"/>
                </a:cxn>
                <a:cxn ang="0">
                  <a:pos x="1781" y="15"/>
                </a:cxn>
                <a:cxn ang="0">
                  <a:pos x="2520" y="450"/>
                </a:cxn>
                <a:cxn ang="0">
                  <a:pos x="1781" y="886"/>
                </a:cxn>
                <a:cxn ang="0">
                  <a:pos x="1706" y="866"/>
                </a:cxn>
                <a:cxn ang="0">
                  <a:pos x="1726" y="790"/>
                </a:cxn>
                <a:cxn ang="0">
                  <a:pos x="2384" y="403"/>
                </a:cxn>
                <a:cxn ang="0">
                  <a:pos x="2384" y="498"/>
                </a:cxn>
                <a:cxn ang="0">
                  <a:pos x="1726" y="111"/>
                </a:cxn>
                <a:cxn ang="0">
                  <a:pos x="1706" y="35"/>
                </a:cxn>
                <a:cxn ang="0">
                  <a:pos x="1781" y="15"/>
                </a:cxn>
              </a:cxnLst>
              <a:rect l="0" t="0" r="r" b="b"/>
              <a:pathLst>
                <a:path w="2520" h="900">
                  <a:moveTo>
                    <a:pt x="0" y="395"/>
                  </a:moveTo>
                  <a:lnTo>
                    <a:pt x="2412" y="395"/>
                  </a:lnTo>
                  <a:lnTo>
                    <a:pt x="2412" y="506"/>
                  </a:lnTo>
                  <a:lnTo>
                    <a:pt x="0" y="506"/>
                  </a:lnTo>
                  <a:lnTo>
                    <a:pt x="0" y="395"/>
                  </a:lnTo>
                  <a:close/>
                  <a:moveTo>
                    <a:pt x="1781" y="15"/>
                  </a:moveTo>
                  <a:lnTo>
                    <a:pt x="2520" y="450"/>
                  </a:lnTo>
                  <a:lnTo>
                    <a:pt x="1781" y="886"/>
                  </a:lnTo>
                  <a:cubicBezTo>
                    <a:pt x="1756" y="900"/>
                    <a:pt x="1722" y="892"/>
                    <a:pt x="1706" y="866"/>
                  </a:cubicBezTo>
                  <a:cubicBezTo>
                    <a:pt x="1692" y="839"/>
                    <a:pt x="1700" y="805"/>
                    <a:pt x="1726" y="790"/>
                  </a:cubicBezTo>
                  <a:lnTo>
                    <a:pt x="2384" y="403"/>
                  </a:lnTo>
                  <a:lnTo>
                    <a:pt x="2384" y="498"/>
                  </a:lnTo>
                  <a:lnTo>
                    <a:pt x="1726" y="111"/>
                  </a:lnTo>
                  <a:cubicBezTo>
                    <a:pt x="1700" y="96"/>
                    <a:pt x="1692" y="62"/>
                    <a:pt x="1706" y="35"/>
                  </a:cubicBezTo>
                  <a:cubicBezTo>
                    <a:pt x="1722" y="9"/>
                    <a:pt x="1756" y="0"/>
                    <a:pt x="1781" y="1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16" name="Freeform 92"/>
            <p:cNvSpPr>
              <a:spLocks noEditPoints="1"/>
            </p:cNvSpPr>
            <p:nvPr/>
          </p:nvSpPr>
          <p:spPr bwMode="auto">
            <a:xfrm>
              <a:off x="1184" y="2500"/>
              <a:ext cx="293" cy="118"/>
            </a:xfrm>
            <a:custGeom>
              <a:avLst/>
              <a:gdLst/>
              <a:ahLst/>
              <a:cxnLst>
                <a:cxn ang="0">
                  <a:pos x="1" y="51"/>
                </a:cxn>
                <a:cxn ang="0">
                  <a:pos x="280" y="52"/>
                </a:cxn>
                <a:cxn ang="0">
                  <a:pos x="280" y="67"/>
                </a:cxn>
                <a:cxn ang="0">
                  <a:pos x="0" y="66"/>
                </a:cxn>
                <a:cxn ang="0">
                  <a:pos x="2" y="66"/>
                </a:cxn>
                <a:cxn ang="0">
                  <a:pos x="280" y="65"/>
                </a:cxn>
                <a:cxn ang="0">
                  <a:pos x="279" y="52"/>
                </a:cxn>
                <a:cxn ang="0">
                  <a:pos x="1" y="53"/>
                </a:cxn>
                <a:cxn ang="0">
                  <a:pos x="2" y="66"/>
                </a:cxn>
                <a:cxn ang="0">
                  <a:pos x="207" y="1"/>
                </a:cxn>
                <a:cxn ang="0">
                  <a:pos x="293" y="60"/>
                </a:cxn>
                <a:cxn ang="0">
                  <a:pos x="207" y="117"/>
                </a:cxn>
                <a:cxn ang="0">
                  <a:pos x="204" y="118"/>
                </a:cxn>
                <a:cxn ang="0">
                  <a:pos x="202" y="118"/>
                </a:cxn>
                <a:cxn ang="0">
                  <a:pos x="199" y="116"/>
                </a:cxn>
                <a:cxn ang="0">
                  <a:pos x="197" y="114"/>
                </a:cxn>
                <a:cxn ang="0">
                  <a:pos x="196" y="111"/>
                </a:cxn>
                <a:cxn ang="0">
                  <a:pos x="197" y="108"/>
                </a:cxn>
                <a:cxn ang="0">
                  <a:pos x="198" y="105"/>
                </a:cxn>
                <a:cxn ang="0">
                  <a:pos x="200" y="103"/>
                </a:cxn>
                <a:cxn ang="0">
                  <a:pos x="277" y="53"/>
                </a:cxn>
                <a:cxn ang="0">
                  <a:pos x="276" y="66"/>
                </a:cxn>
                <a:cxn ang="0">
                  <a:pos x="200" y="16"/>
                </a:cxn>
                <a:cxn ang="0">
                  <a:pos x="198" y="13"/>
                </a:cxn>
                <a:cxn ang="0">
                  <a:pos x="196" y="11"/>
                </a:cxn>
                <a:cxn ang="0">
                  <a:pos x="196" y="7"/>
                </a:cxn>
                <a:cxn ang="0">
                  <a:pos x="197" y="4"/>
                </a:cxn>
                <a:cxn ang="0">
                  <a:pos x="199" y="2"/>
                </a:cxn>
                <a:cxn ang="0">
                  <a:pos x="202" y="0"/>
                </a:cxn>
                <a:cxn ang="0">
                  <a:pos x="205" y="0"/>
                </a:cxn>
                <a:cxn ang="0">
                  <a:pos x="204" y="2"/>
                </a:cxn>
                <a:cxn ang="0">
                  <a:pos x="202" y="3"/>
                </a:cxn>
                <a:cxn ang="0">
                  <a:pos x="200" y="4"/>
                </a:cxn>
                <a:cxn ang="0">
                  <a:pos x="199" y="6"/>
                </a:cxn>
                <a:cxn ang="0">
                  <a:pos x="198" y="8"/>
                </a:cxn>
                <a:cxn ang="0">
                  <a:pos x="198" y="10"/>
                </a:cxn>
                <a:cxn ang="0">
                  <a:pos x="199" y="12"/>
                </a:cxn>
                <a:cxn ang="0">
                  <a:pos x="201" y="14"/>
                </a:cxn>
                <a:cxn ang="0">
                  <a:pos x="277" y="65"/>
                </a:cxn>
                <a:cxn ang="0">
                  <a:pos x="275" y="53"/>
                </a:cxn>
                <a:cxn ang="0">
                  <a:pos x="201" y="104"/>
                </a:cxn>
                <a:cxn ang="0">
                  <a:pos x="199" y="106"/>
                </a:cxn>
                <a:cxn ang="0">
                  <a:pos x="198" y="108"/>
                </a:cxn>
                <a:cxn ang="0">
                  <a:pos x="198" y="111"/>
                </a:cxn>
                <a:cxn ang="0">
                  <a:pos x="199" y="113"/>
                </a:cxn>
                <a:cxn ang="0">
                  <a:pos x="200" y="115"/>
                </a:cxn>
                <a:cxn ang="0">
                  <a:pos x="202" y="116"/>
                </a:cxn>
                <a:cxn ang="0">
                  <a:pos x="204" y="116"/>
                </a:cxn>
                <a:cxn ang="0">
                  <a:pos x="206" y="115"/>
                </a:cxn>
                <a:cxn ang="0">
                  <a:pos x="292" y="58"/>
                </a:cxn>
                <a:cxn ang="0">
                  <a:pos x="206" y="3"/>
                </a:cxn>
                <a:cxn ang="0">
                  <a:pos x="204" y="2"/>
                </a:cxn>
              </a:cxnLst>
              <a:rect l="0" t="0" r="r" b="b"/>
              <a:pathLst>
                <a:path w="293" h="118">
                  <a:moveTo>
                    <a:pt x="0" y="52"/>
                  </a:moveTo>
                  <a:lnTo>
                    <a:pt x="1" y="51"/>
                  </a:lnTo>
                  <a:lnTo>
                    <a:pt x="280" y="51"/>
                  </a:lnTo>
                  <a:lnTo>
                    <a:pt x="280" y="52"/>
                  </a:lnTo>
                  <a:lnTo>
                    <a:pt x="280" y="66"/>
                  </a:lnTo>
                  <a:lnTo>
                    <a:pt x="280" y="67"/>
                  </a:lnTo>
                  <a:lnTo>
                    <a:pt x="1" y="67"/>
                  </a:lnTo>
                  <a:lnTo>
                    <a:pt x="0" y="66"/>
                  </a:lnTo>
                  <a:lnTo>
                    <a:pt x="0" y="52"/>
                  </a:lnTo>
                  <a:close/>
                  <a:moveTo>
                    <a:pt x="2" y="66"/>
                  </a:moveTo>
                  <a:lnTo>
                    <a:pt x="1" y="65"/>
                  </a:lnTo>
                  <a:lnTo>
                    <a:pt x="280" y="65"/>
                  </a:lnTo>
                  <a:lnTo>
                    <a:pt x="279" y="66"/>
                  </a:lnTo>
                  <a:lnTo>
                    <a:pt x="279" y="52"/>
                  </a:lnTo>
                  <a:lnTo>
                    <a:pt x="280" y="53"/>
                  </a:lnTo>
                  <a:lnTo>
                    <a:pt x="1" y="53"/>
                  </a:lnTo>
                  <a:lnTo>
                    <a:pt x="2" y="52"/>
                  </a:lnTo>
                  <a:lnTo>
                    <a:pt x="2" y="66"/>
                  </a:lnTo>
                  <a:close/>
                  <a:moveTo>
                    <a:pt x="207" y="1"/>
                  </a:moveTo>
                  <a:lnTo>
                    <a:pt x="207" y="1"/>
                  </a:lnTo>
                  <a:lnTo>
                    <a:pt x="293" y="58"/>
                  </a:lnTo>
                  <a:lnTo>
                    <a:pt x="293" y="60"/>
                  </a:lnTo>
                  <a:lnTo>
                    <a:pt x="207" y="117"/>
                  </a:lnTo>
                  <a:lnTo>
                    <a:pt x="207" y="117"/>
                  </a:lnTo>
                  <a:lnTo>
                    <a:pt x="205" y="118"/>
                  </a:lnTo>
                  <a:lnTo>
                    <a:pt x="204" y="118"/>
                  </a:lnTo>
                  <a:lnTo>
                    <a:pt x="202" y="118"/>
                  </a:lnTo>
                  <a:lnTo>
                    <a:pt x="202" y="118"/>
                  </a:lnTo>
                  <a:lnTo>
                    <a:pt x="199" y="117"/>
                  </a:lnTo>
                  <a:lnTo>
                    <a:pt x="199" y="116"/>
                  </a:lnTo>
                  <a:lnTo>
                    <a:pt x="197" y="114"/>
                  </a:lnTo>
                  <a:lnTo>
                    <a:pt x="197" y="114"/>
                  </a:lnTo>
                  <a:lnTo>
                    <a:pt x="196" y="111"/>
                  </a:lnTo>
                  <a:lnTo>
                    <a:pt x="196" y="111"/>
                  </a:lnTo>
                  <a:lnTo>
                    <a:pt x="196" y="108"/>
                  </a:lnTo>
                  <a:lnTo>
                    <a:pt x="197" y="108"/>
                  </a:lnTo>
                  <a:lnTo>
                    <a:pt x="198" y="105"/>
                  </a:lnTo>
                  <a:lnTo>
                    <a:pt x="198" y="105"/>
                  </a:lnTo>
                  <a:lnTo>
                    <a:pt x="200" y="103"/>
                  </a:lnTo>
                  <a:lnTo>
                    <a:pt x="200" y="103"/>
                  </a:lnTo>
                  <a:lnTo>
                    <a:pt x="276" y="52"/>
                  </a:lnTo>
                  <a:lnTo>
                    <a:pt x="277" y="53"/>
                  </a:lnTo>
                  <a:lnTo>
                    <a:pt x="277" y="65"/>
                  </a:lnTo>
                  <a:lnTo>
                    <a:pt x="276" y="66"/>
                  </a:lnTo>
                  <a:lnTo>
                    <a:pt x="200" y="16"/>
                  </a:lnTo>
                  <a:lnTo>
                    <a:pt x="200" y="16"/>
                  </a:lnTo>
                  <a:lnTo>
                    <a:pt x="198" y="14"/>
                  </a:lnTo>
                  <a:lnTo>
                    <a:pt x="198" y="13"/>
                  </a:lnTo>
                  <a:lnTo>
                    <a:pt x="197" y="11"/>
                  </a:lnTo>
                  <a:lnTo>
                    <a:pt x="196" y="11"/>
                  </a:lnTo>
                  <a:lnTo>
                    <a:pt x="196" y="8"/>
                  </a:lnTo>
                  <a:lnTo>
                    <a:pt x="196" y="7"/>
                  </a:lnTo>
                  <a:lnTo>
                    <a:pt x="197" y="5"/>
                  </a:lnTo>
                  <a:lnTo>
                    <a:pt x="197" y="4"/>
                  </a:lnTo>
                  <a:lnTo>
                    <a:pt x="199" y="2"/>
                  </a:lnTo>
                  <a:lnTo>
                    <a:pt x="199" y="2"/>
                  </a:lnTo>
                  <a:lnTo>
                    <a:pt x="202" y="1"/>
                  </a:lnTo>
                  <a:lnTo>
                    <a:pt x="202" y="0"/>
                  </a:lnTo>
                  <a:lnTo>
                    <a:pt x="204" y="0"/>
                  </a:lnTo>
                  <a:lnTo>
                    <a:pt x="205" y="0"/>
                  </a:lnTo>
                  <a:lnTo>
                    <a:pt x="207" y="1"/>
                  </a:lnTo>
                  <a:close/>
                  <a:moveTo>
                    <a:pt x="204" y="2"/>
                  </a:moveTo>
                  <a:lnTo>
                    <a:pt x="204" y="2"/>
                  </a:lnTo>
                  <a:lnTo>
                    <a:pt x="202" y="3"/>
                  </a:lnTo>
                  <a:lnTo>
                    <a:pt x="202" y="3"/>
                  </a:lnTo>
                  <a:lnTo>
                    <a:pt x="200" y="4"/>
                  </a:lnTo>
                  <a:lnTo>
                    <a:pt x="200" y="3"/>
                  </a:lnTo>
                  <a:lnTo>
                    <a:pt x="199" y="6"/>
                  </a:lnTo>
                  <a:lnTo>
                    <a:pt x="199" y="5"/>
                  </a:lnTo>
                  <a:lnTo>
                    <a:pt x="198" y="8"/>
                  </a:lnTo>
                  <a:lnTo>
                    <a:pt x="198" y="8"/>
                  </a:lnTo>
                  <a:lnTo>
                    <a:pt x="198" y="10"/>
                  </a:lnTo>
                  <a:lnTo>
                    <a:pt x="198" y="10"/>
                  </a:lnTo>
                  <a:lnTo>
                    <a:pt x="199" y="12"/>
                  </a:lnTo>
                  <a:lnTo>
                    <a:pt x="199" y="12"/>
                  </a:lnTo>
                  <a:lnTo>
                    <a:pt x="201" y="14"/>
                  </a:lnTo>
                  <a:lnTo>
                    <a:pt x="201" y="14"/>
                  </a:lnTo>
                  <a:lnTo>
                    <a:pt x="277" y="65"/>
                  </a:lnTo>
                  <a:lnTo>
                    <a:pt x="275" y="65"/>
                  </a:lnTo>
                  <a:lnTo>
                    <a:pt x="275" y="53"/>
                  </a:lnTo>
                  <a:lnTo>
                    <a:pt x="277" y="54"/>
                  </a:lnTo>
                  <a:lnTo>
                    <a:pt x="201" y="104"/>
                  </a:lnTo>
                  <a:lnTo>
                    <a:pt x="201" y="104"/>
                  </a:lnTo>
                  <a:lnTo>
                    <a:pt x="199" y="106"/>
                  </a:lnTo>
                  <a:lnTo>
                    <a:pt x="199" y="106"/>
                  </a:lnTo>
                  <a:lnTo>
                    <a:pt x="198" y="108"/>
                  </a:lnTo>
                  <a:lnTo>
                    <a:pt x="198" y="108"/>
                  </a:lnTo>
                  <a:lnTo>
                    <a:pt x="198" y="111"/>
                  </a:lnTo>
                  <a:lnTo>
                    <a:pt x="198" y="110"/>
                  </a:lnTo>
                  <a:lnTo>
                    <a:pt x="199" y="113"/>
                  </a:lnTo>
                  <a:lnTo>
                    <a:pt x="199" y="113"/>
                  </a:lnTo>
                  <a:lnTo>
                    <a:pt x="200" y="115"/>
                  </a:lnTo>
                  <a:lnTo>
                    <a:pt x="200" y="115"/>
                  </a:lnTo>
                  <a:lnTo>
                    <a:pt x="202" y="116"/>
                  </a:lnTo>
                  <a:lnTo>
                    <a:pt x="202" y="116"/>
                  </a:lnTo>
                  <a:lnTo>
                    <a:pt x="204" y="116"/>
                  </a:lnTo>
                  <a:lnTo>
                    <a:pt x="204" y="116"/>
                  </a:lnTo>
                  <a:lnTo>
                    <a:pt x="206" y="115"/>
                  </a:lnTo>
                  <a:lnTo>
                    <a:pt x="206" y="115"/>
                  </a:lnTo>
                  <a:lnTo>
                    <a:pt x="292" y="58"/>
                  </a:lnTo>
                  <a:lnTo>
                    <a:pt x="292" y="60"/>
                  </a:lnTo>
                  <a:lnTo>
                    <a:pt x="206" y="3"/>
                  </a:lnTo>
                  <a:lnTo>
                    <a:pt x="206" y="3"/>
                  </a:lnTo>
                  <a:lnTo>
                    <a:pt x="204" y="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17" name="Freeform 93"/>
            <p:cNvSpPr>
              <a:spLocks noEditPoints="1"/>
            </p:cNvSpPr>
            <p:nvPr/>
          </p:nvSpPr>
          <p:spPr bwMode="auto">
            <a:xfrm>
              <a:off x="1133" y="2315"/>
              <a:ext cx="104" cy="489"/>
            </a:xfrm>
            <a:custGeom>
              <a:avLst/>
              <a:gdLst/>
              <a:ahLst/>
              <a:cxnLst>
                <a:cxn ang="0">
                  <a:pos x="502" y="110"/>
                </a:cxn>
                <a:cxn ang="0">
                  <a:pos x="502" y="3638"/>
                </a:cxn>
                <a:cxn ang="0">
                  <a:pos x="392" y="3638"/>
                </a:cxn>
                <a:cxn ang="0">
                  <a:pos x="392" y="110"/>
                </a:cxn>
                <a:cxn ang="0">
                  <a:pos x="502" y="110"/>
                </a:cxn>
                <a:cxn ang="0">
                  <a:pos x="15" y="744"/>
                </a:cxn>
                <a:cxn ang="0">
                  <a:pos x="447" y="0"/>
                </a:cxn>
                <a:cxn ang="0">
                  <a:pos x="879" y="744"/>
                </a:cxn>
                <a:cxn ang="0">
                  <a:pos x="859" y="819"/>
                </a:cxn>
                <a:cxn ang="0">
                  <a:pos x="784" y="799"/>
                </a:cxn>
                <a:cxn ang="0">
                  <a:pos x="400" y="138"/>
                </a:cxn>
                <a:cxn ang="0">
                  <a:pos x="494" y="138"/>
                </a:cxn>
                <a:cxn ang="0">
                  <a:pos x="110" y="799"/>
                </a:cxn>
                <a:cxn ang="0">
                  <a:pos x="35" y="819"/>
                </a:cxn>
                <a:cxn ang="0">
                  <a:pos x="15" y="744"/>
                </a:cxn>
                <a:cxn ang="0">
                  <a:pos x="879" y="3004"/>
                </a:cxn>
                <a:cxn ang="0">
                  <a:pos x="447" y="3747"/>
                </a:cxn>
                <a:cxn ang="0">
                  <a:pos x="15" y="3004"/>
                </a:cxn>
                <a:cxn ang="0">
                  <a:pos x="35" y="2928"/>
                </a:cxn>
                <a:cxn ang="0">
                  <a:pos x="110" y="2948"/>
                </a:cxn>
                <a:cxn ang="0">
                  <a:pos x="494" y="3610"/>
                </a:cxn>
                <a:cxn ang="0">
                  <a:pos x="400" y="3610"/>
                </a:cxn>
                <a:cxn ang="0">
                  <a:pos x="784" y="2948"/>
                </a:cxn>
                <a:cxn ang="0">
                  <a:pos x="859" y="2928"/>
                </a:cxn>
                <a:cxn ang="0">
                  <a:pos x="879" y="3004"/>
                </a:cxn>
              </a:cxnLst>
              <a:rect l="0" t="0" r="r" b="b"/>
              <a:pathLst>
                <a:path w="894" h="3747">
                  <a:moveTo>
                    <a:pt x="502" y="110"/>
                  </a:moveTo>
                  <a:lnTo>
                    <a:pt x="502" y="3638"/>
                  </a:lnTo>
                  <a:lnTo>
                    <a:pt x="392" y="3638"/>
                  </a:lnTo>
                  <a:lnTo>
                    <a:pt x="392" y="110"/>
                  </a:lnTo>
                  <a:lnTo>
                    <a:pt x="502" y="110"/>
                  </a:lnTo>
                  <a:close/>
                  <a:moveTo>
                    <a:pt x="15" y="744"/>
                  </a:moveTo>
                  <a:lnTo>
                    <a:pt x="447" y="0"/>
                  </a:lnTo>
                  <a:lnTo>
                    <a:pt x="879" y="744"/>
                  </a:lnTo>
                  <a:cubicBezTo>
                    <a:pt x="894" y="769"/>
                    <a:pt x="886" y="803"/>
                    <a:pt x="859" y="819"/>
                  </a:cubicBezTo>
                  <a:cubicBezTo>
                    <a:pt x="833" y="834"/>
                    <a:pt x="799" y="826"/>
                    <a:pt x="784" y="799"/>
                  </a:cubicBezTo>
                  <a:lnTo>
                    <a:pt x="400" y="138"/>
                  </a:lnTo>
                  <a:lnTo>
                    <a:pt x="494" y="138"/>
                  </a:lnTo>
                  <a:lnTo>
                    <a:pt x="110" y="799"/>
                  </a:lnTo>
                  <a:cubicBezTo>
                    <a:pt x="95" y="826"/>
                    <a:pt x="61" y="834"/>
                    <a:pt x="35" y="819"/>
                  </a:cubicBezTo>
                  <a:cubicBezTo>
                    <a:pt x="9" y="803"/>
                    <a:pt x="0" y="769"/>
                    <a:pt x="15" y="744"/>
                  </a:cubicBezTo>
                  <a:close/>
                  <a:moveTo>
                    <a:pt x="879" y="3004"/>
                  </a:moveTo>
                  <a:lnTo>
                    <a:pt x="447" y="3747"/>
                  </a:lnTo>
                  <a:lnTo>
                    <a:pt x="15" y="3004"/>
                  </a:lnTo>
                  <a:cubicBezTo>
                    <a:pt x="0" y="2978"/>
                    <a:pt x="9" y="2944"/>
                    <a:pt x="35" y="2928"/>
                  </a:cubicBezTo>
                  <a:cubicBezTo>
                    <a:pt x="61" y="2914"/>
                    <a:pt x="95" y="2922"/>
                    <a:pt x="110" y="2948"/>
                  </a:cubicBezTo>
                  <a:lnTo>
                    <a:pt x="494" y="3610"/>
                  </a:lnTo>
                  <a:lnTo>
                    <a:pt x="400" y="3610"/>
                  </a:lnTo>
                  <a:lnTo>
                    <a:pt x="784" y="2948"/>
                  </a:lnTo>
                  <a:cubicBezTo>
                    <a:pt x="799" y="2922"/>
                    <a:pt x="833" y="2914"/>
                    <a:pt x="859" y="2928"/>
                  </a:cubicBezTo>
                  <a:cubicBezTo>
                    <a:pt x="886" y="2944"/>
                    <a:pt x="894" y="2978"/>
                    <a:pt x="879" y="300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18" name="Freeform 94"/>
            <p:cNvSpPr>
              <a:spLocks noEditPoints="1"/>
            </p:cNvSpPr>
            <p:nvPr/>
          </p:nvSpPr>
          <p:spPr bwMode="auto">
            <a:xfrm>
              <a:off x="1133" y="2314"/>
              <a:ext cx="104" cy="491"/>
            </a:xfrm>
            <a:custGeom>
              <a:avLst/>
              <a:gdLst/>
              <a:ahLst/>
              <a:cxnLst>
                <a:cxn ang="0">
                  <a:pos x="59" y="476"/>
                </a:cxn>
                <a:cxn ang="0">
                  <a:pos x="45" y="476"/>
                </a:cxn>
                <a:cxn ang="0">
                  <a:pos x="58" y="14"/>
                </a:cxn>
                <a:cxn ang="0">
                  <a:pos x="47" y="476"/>
                </a:cxn>
                <a:cxn ang="0">
                  <a:pos x="57" y="476"/>
                </a:cxn>
                <a:cxn ang="0">
                  <a:pos x="46" y="16"/>
                </a:cxn>
                <a:cxn ang="0">
                  <a:pos x="51" y="0"/>
                </a:cxn>
                <a:cxn ang="0">
                  <a:pos x="103" y="98"/>
                </a:cxn>
                <a:cxn ang="0">
                  <a:pos x="104" y="103"/>
                </a:cxn>
                <a:cxn ang="0">
                  <a:pos x="102" y="106"/>
                </a:cxn>
                <a:cxn ang="0">
                  <a:pos x="98" y="110"/>
                </a:cxn>
                <a:cxn ang="0">
                  <a:pos x="94" y="109"/>
                </a:cxn>
                <a:cxn ang="0">
                  <a:pos x="90" y="106"/>
                </a:cxn>
                <a:cxn ang="0">
                  <a:pos x="47" y="18"/>
                </a:cxn>
                <a:cxn ang="0">
                  <a:pos x="14" y="106"/>
                </a:cxn>
                <a:cxn ang="0">
                  <a:pos x="12" y="108"/>
                </a:cxn>
                <a:cxn ang="0">
                  <a:pos x="7" y="110"/>
                </a:cxn>
                <a:cxn ang="0">
                  <a:pos x="4" y="108"/>
                </a:cxn>
                <a:cxn ang="0">
                  <a:pos x="1" y="104"/>
                </a:cxn>
                <a:cxn ang="0">
                  <a:pos x="1" y="100"/>
                </a:cxn>
                <a:cxn ang="0">
                  <a:pos x="2" y="100"/>
                </a:cxn>
                <a:cxn ang="0">
                  <a:pos x="4" y="105"/>
                </a:cxn>
                <a:cxn ang="0">
                  <a:pos x="5" y="107"/>
                </a:cxn>
                <a:cxn ang="0">
                  <a:pos x="9" y="107"/>
                </a:cxn>
                <a:cxn ang="0">
                  <a:pos x="11" y="107"/>
                </a:cxn>
                <a:cxn ang="0">
                  <a:pos x="57" y="18"/>
                </a:cxn>
                <a:cxn ang="0">
                  <a:pos x="47" y="18"/>
                </a:cxn>
                <a:cxn ang="0">
                  <a:pos x="93" y="107"/>
                </a:cxn>
                <a:cxn ang="0">
                  <a:pos x="95" y="107"/>
                </a:cxn>
                <a:cxn ang="0">
                  <a:pos x="99" y="107"/>
                </a:cxn>
                <a:cxn ang="0">
                  <a:pos x="101" y="105"/>
                </a:cxn>
                <a:cxn ang="0">
                  <a:pos x="102" y="100"/>
                </a:cxn>
                <a:cxn ang="0">
                  <a:pos x="101" y="98"/>
                </a:cxn>
                <a:cxn ang="0">
                  <a:pos x="3" y="98"/>
                </a:cxn>
                <a:cxn ang="0">
                  <a:pos x="103" y="394"/>
                </a:cxn>
                <a:cxn ang="0">
                  <a:pos x="51" y="491"/>
                </a:cxn>
                <a:cxn ang="0">
                  <a:pos x="1" y="391"/>
                </a:cxn>
                <a:cxn ang="0">
                  <a:pos x="1" y="387"/>
                </a:cxn>
                <a:cxn ang="0">
                  <a:pos x="4" y="383"/>
                </a:cxn>
                <a:cxn ang="0">
                  <a:pos x="7" y="382"/>
                </a:cxn>
                <a:cxn ang="0">
                  <a:pos x="12" y="383"/>
                </a:cxn>
                <a:cxn ang="0">
                  <a:pos x="14" y="385"/>
                </a:cxn>
                <a:cxn ang="0">
                  <a:pos x="47" y="474"/>
                </a:cxn>
                <a:cxn ang="0">
                  <a:pos x="90" y="385"/>
                </a:cxn>
                <a:cxn ang="0">
                  <a:pos x="94" y="382"/>
                </a:cxn>
                <a:cxn ang="0">
                  <a:pos x="98" y="382"/>
                </a:cxn>
                <a:cxn ang="0">
                  <a:pos x="102" y="385"/>
                </a:cxn>
                <a:cxn ang="0">
                  <a:pos x="104" y="388"/>
                </a:cxn>
                <a:cxn ang="0">
                  <a:pos x="103" y="394"/>
                </a:cxn>
                <a:cxn ang="0">
                  <a:pos x="102" y="388"/>
                </a:cxn>
                <a:cxn ang="0">
                  <a:pos x="101" y="386"/>
                </a:cxn>
                <a:cxn ang="0">
                  <a:pos x="97" y="384"/>
                </a:cxn>
                <a:cxn ang="0">
                  <a:pos x="95" y="384"/>
                </a:cxn>
                <a:cxn ang="0">
                  <a:pos x="92" y="387"/>
                </a:cxn>
                <a:cxn ang="0">
                  <a:pos x="47" y="471"/>
                </a:cxn>
                <a:cxn ang="0">
                  <a:pos x="12" y="387"/>
                </a:cxn>
                <a:cxn ang="0">
                  <a:pos x="11" y="385"/>
                </a:cxn>
                <a:cxn ang="0">
                  <a:pos x="7" y="384"/>
                </a:cxn>
                <a:cxn ang="0">
                  <a:pos x="5" y="384"/>
                </a:cxn>
                <a:cxn ang="0">
                  <a:pos x="2" y="388"/>
                </a:cxn>
                <a:cxn ang="0">
                  <a:pos x="2" y="390"/>
                </a:cxn>
                <a:cxn ang="0">
                  <a:pos x="53" y="490"/>
                </a:cxn>
                <a:cxn ang="0">
                  <a:pos x="101" y="393"/>
                </a:cxn>
              </a:cxnLst>
              <a:rect l="0" t="0" r="r" b="b"/>
              <a:pathLst>
                <a:path w="104" h="491">
                  <a:moveTo>
                    <a:pt x="58" y="14"/>
                  </a:moveTo>
                  <a:lnTo>
                    <a:pt x="59" y="15"/>
                  </a:lnTo>
                  <a:lnTo>
                    <a:pt x="59" y="476"/>
                  </a:lnTo>
                  <a:lnTo>
                    <a:pt x="58" y="477"/>
                  </a:lnTo>
                  <a:lnTo>
                    <a:pt x="46" y="477"/>
                  </a:lnTo>
                  <a:lnTo>
                    <a:pt x="45" y="476"/>
                  </a:lnTo>
                  <a:lnTo>
                    <a:pt x="45" y="15"/>
                  </a:lnTo>
                  <a:lnTo>
                    <a:pt x="46" y="14"/>
                  </a:lnTo>
                  <a:lnTo>
                    <a:pt x="58" y="14"/>
                  </a:lnTo>
                  <a:close/>
                  <a:moveTo>
                    <a:pt x="46" y="16"/>
                  </a:moveTo>
                  <a:lnTo>
                    <a:pt x="47" y="15"/>
                  </a:lnTo>
                  <a:lnTo>
                    <a:pt x="47" y="476"/>
                  </a:lnTo>
                  <a:lnTo>
                    <a:pt x="46" y="475"/>
                  </a:lnTo>
                  <a:lnTo>
                    <a:pt x="58" y="475"/>
                  </a:lnTo>
                  <a:lnTo>
                    <a:pt x="57" y="476"/>
                  </a:lnTo>
                  <a:lnTo>
                    <a:pt x="57" y="15"/>
                  </a:lnTo>
                  <a:lnTo>
                    <a:pt x="58" y="16"/>
                  </a:lnTo>
                  <a:lnTo>
                    <a:pt x="46" y="16"/>
                  </a:lnTo>
                  <a:close/>
                  <a:moveTo>
                    <a:pt x="1" y="98"/>
                  </a:moveTo>
                  <a:lnTo>
                    <a:pt x="1" y="97"/>
                  </a:lnTo>
                  <a:lnTo>
                    <a:pt x="51" y="0"/>
                  </a:lnTo>
                  <a:lnTo>
                    <a:pt x="53" y="0"/>
                  </a:lnTo>
                  <a:lnTo>
                    <a:pt x="103" y="97"/>
                  </a:lnTo>
                  <a:lnTo>
                    <a:pt x="103" y="98"/>
                  </a:lnTo>
                  <a:lnTo>
                    <a:pt x="104" y="100"/>
                  </a:lnTo>
                  <a:lnTo>
                    <a:pt x="104" y="101"/>
                  </a:lnTo>
                  <a:lnTo>
                    <a:pt x="104" y="103"/>
                  </a:lnTo>
                  <a:lnTo>
                    <a:pt x="104" y="104"/>
                  </a:lnTo>
                  <a:lnTo>
                    <a:pt x="102" y="106"/>
                  </a:lnTo>
                  <a:lnTo>
                    <a:pt x="102" y="106"/>
                  </a:lnTo>
                  <a:lnTo>
                    <a:pt x="100" y="108"/>
                  </a:lnTo>
                  <a:lnTo>
                    <a:pt x="100" y="109"/>
                  </a:lnTo>
                  <a:lnTo>
                    <a:pt x="98" y="110"/>
                  </a:lnTo>
                  <a:lnTo>
                    <a:pt x="97" y="110"/>
                  </a:lnTo>
                  <a:lnTo>
                    <a:pt x="95" y="109"/>
                  </a:lnTo>
                  <a:lnTo>
                    <a:pt x="94" y="109"/>
                  </a:lnTo>
                  <a:lnTo>
                    <a:pt x="92" y="108"/>
                  </a:lnTo>
                  <a:lnTo>
                    <a:pt x="92" y="108"/>
                  </a:lnTo>
                  <a:lnTo>
                    <a:pt x="90" y="106"/>
                  </a:lnTo>
                  <a:lnTo>
                    <a:pt x="90" y="106"/>
                  </a:lnTo>
                  <a:lnTo>
                    <a:pt x="46" y="19"/>
                  </a:lnTo>
                  <a:lnTo>
                    <a:pt x="47" y="18"/>
                  </a:lnTo>
                  <a:lnTo>
                    <a:pt x="57" y="18"/>
                  </a:lnTo>
                  <a:lnTo>
                    <a:pt x="58" y="19"/>
                  </a:lnTo>
                  <a:lnTo>
                    <a:pt x="14" y="106"/>
                  </a:lnTo>
                  <a:lnTo>
                    <a:pt x="14" y="106"/>
                  </a:lnTo>
                  <a:lnTo>
                    <a:pt x="12" y="108"/>
                  </a:lnTo>
                  <a:lnTo>
                    <a:pt x="12" y="108"/>
                  </a:lnTo>
                  <a:lnTo>
                    <a:pt x="10" y="109"/>
                  </a:lnTo>
                  <a:lnTo>
                    <a:pt x="9" y="109"/>
                  </a:lnTo>
                  <a:lnTo>
                    <a:pt x="7" y="110"/>
                  </a:lnTo>
                  <a:lnTo>
                    <a:pt x="7" y="110"/>
                  </a:lnTo>
                  <a:lnTo>
                    <a:pt x="4" y="109"/>
                  </a:lnTo>
                  <a:lnTo>
                    <a:pt x="4" y="108"/>
                  </a:lnTo>
                  <a:lnTo>
                    <a:pt x="2" y="106"/>
                  </a:lnTo>
                  <a:lnTo>
                    <a:pt x="2" y="106"/>
                  </a:lnTo>
                  <a:lnTo>
                    <a:pt x="1" y="104"/>
                  </a:lnTo>
                  <a:lnTo>
                    <a:pt x="1" y="103"/>
                  </a:lnTo>
                  <a:lnTo>
                    <a:pt x="0" y="101"/>
                  </a:lnTo>
                  <a:lnTo>
                    <a:pt x="1" y="100"/>
                  </a:lnTo>
                  <a:lnTo>
                    <a:pt x="1" y="98"/>
                  </a:lnTo>
                  <a:close/>
                  <a:moveTo>
                    <a:pt x="2" y="101"/>
                  </a:moveTo>
                  <a:lnTo>
                    <a:pt x="2" y="100"/>
                  </a:lnTo>
                  <a:lnTo>
                    <a:pt x="2" y="103"/>
                  </a:lnTo>
                  <a:lnTo>
                    <a:pt x="2" y="103"/>
                  </a:lnTo>
                  <a:lnTo>
                    <a:pt x="4" y="105"/>
                  </a:lnTo>
                  <a:lnTo>
                    <a:pt x="3" y="105"/>
                  </a:lnTo>
                  <a:lnTo>
                    <a:pt x="5" y="107"/>
                  </a:lnTo>
                  <a:lnTo>
                    <a:pt x="5" y="107"/>
                  </a:lnTo>
                  <a:lnTo>
                    <a:pt x="7" y="108"/>
                  </a:lnTo>
                  <a:lnTo>
                    <a:pt x="7" y="107"/>
                  </a:lnTo>
                  <a:lnTo>
                    <a:pt x="9" y="107"/>
                  </a:lnTo>
                  <a:lnTo>
                    <a:pt x="9" y="107"/>
                  </a:lnTo>
                  <a:lnTo>
                    <a:pt x="11" y="106"/>
                  </a:lnTo>
                  <a:lnTo>
                    <a:pt x="11" y="107"/>
                  </a:lnTo>
                  <a:lnTo>
                    <a:pt x="12" y="104"/>
                  </a:lnTo>
                  <a:lnTo>
                    <a:pt x="12" y="104"/>
                  </a:lnTo>
                  <a:lnTo>
                    <a:pt x="57" y="18"/>
                  </a:lnTo>
                  <a:lnTo>
                    <a:pt x="57" y="20"/>
                  </a:lnTo>
                  <a:lnTo>
                    <a:pt x="47" y="20"/>
                  </a:lnTo>
                  <a:lnTo>
                    <a:pt x="47" y="18"/>
                  </a:lnTo>
                  <a:lnTo>
                    <a:pt x="92" y="104"/>
                  </a:lnTo>
                  <a:lnTo>
                    <a:pt x="92" y="104"/>
                  </a:lnTo>
                  <a:lnTo>
                    <a:pt x="93" y="107"/>
                  </a:lnTo>
                  <a:lnTo>
                    <a:pt x="93" y="106"/>
                  </a:lnTo>
                  <a:lnTo>
                    <a:pt x="95" y="107"/>
                  </a:lnTo>
                  <a:lnTo>
                    <a:pt x="95" y="107"/>
                  </a:lnTo>
                  <a:lnTo>
                    <a:pt x="97" y="107"/>
                  </a:lnTo>
                  <a:lnTo>
                    <a:pt x="97" y="108"/>
                  </a:lnTo>
                  <a:lnTo>
                    <a:pt x="99" y="107"/>
                  </a:lnTo>
                  <a:lnTo>
                    <a:pt x="99" y="107"/>
                  </a:lnTo>
                  <a:lnTo>
                    <a:pt x="101" y="105"/>
                  </a:lnTo>
                  <a:lnTo>
                    <a:pt x="101" y="105"/>
                  </a:lnTo>
                  <a:lnTo>
                    <a:pt x="102" y="103"/>
                  </a:lnTo>
                  <a:lnTo>
                    <a:pt x="102" y="103"/>
                  </a:lnTo>
                  <a:lnTo>
                    <a:pt x="102" y="100"/>
                  </a:lnTo>
                  <a:lnTo>
                    <a:pt x="102" y="101"/>
                  </a:lnTo>
                  <a:lnTo>
                    <a:pt x="101" y="98"/>
                  </a:lnTo>
                  <a:lnTo>
                    <a:pt x="101" y="98"/>
                  </a:lnTo>
                  <a:lnTo>
                    <a:pt x="51" y="1"/>
                  </a:lnTo>
                  <a:lnTo>
                    <a:pt x="53" y="1"/>
                  </a:lnTo>
                  <a:lnTo>
                    <a:pt x="3" y="98"/>
                  </a:lnTo>
                  <a:lnTo>
                    <a:pt x="3" y="98"/>
                  </a:lnTo>
                  <a:lnTo>
                    <a:pt x="2" y="101"/>
                  </a:lnTo>
                  <a:close/>
                  <a:moveTo>
                    <a:pt x="103" y="394"/>
                  </a:moveTo>
                  <a:lnTo>
                    <a:pt x="103" y="394"/>
                  </a:lnTo>
                  <a:lnTo>
                    <a:pt x="53" y="491"/>
                  </a:lnTo>
                  <a:lnTo>
                    <a:pt x="51" y="491"/>
                  </a:lnTo>
                  <a:lnTo>
                    <a:pt x="1" y="394"/>
                  </a:lnTo>
                  <a:lnTo>
                    <a:pt x="1" y="394"/>
                  </a:lnTo>
                  <a:lnTo>
                    <a:pt x="1" y="391"/>
                  </a:lnTo>
                  <a:lnTo>
                    <a:pt x="0" y="391"/>
                  </a:lnTo>
                  <a:lnTo>
                    <a:pt x="1" y="388"/>
                  </a:lnTo>
                  <a:lnTo>
                    <a:pt x="1" y="387"/>
                  </a:lnTo>
                  <a:lnTo>
                    <a:pt x="2" y="385"/>
                  </a:lnTo>
                  <a:lnTo>
                    <a:pt x="2" y="385"/>
                  </a:lnTo>
                  <a:lnTo>
                    <a:pt x="4" y="383"/>
                  </a:lnTo>
                  <a:lnTo>
                    <a:pt x="4" y="382"/>
                  </a:lnTo>
                  <a:lnTo>
                    <a:pt x="7" y="382"/>
                  </a:lnTo>
                  <a:lnTo>
                    <a:pt x="7" y="382"/>
                  </a:lnTo>
                  <a:lnTo>
                    <a:pt x="9" y="382"/>
                  </a:lnTo>
                  <a:lnTo>
                    <a:pt x="10" y="382"/>
                  </a:lnTo>
                  <a:lnTo>
                    <a:pt x="12" y="383"/>
                  </a:lnTo>
                  <a:lnTo>
                    <a:pt x="12" y="383"/>
                  </a:lnTo>
                  <a:lnTo>
                    <a:pt x="14" y="385"/>
                  </a:lnTo>
                  <a:lnTo>
                    <a:pt x="14" y="385"/>
                  </a:lnTo>
                  <a:lnTo>
                    <a:pt x="58" y="472"/>
                  </a:lnTo>
                  <a:lnTo>
                    <a:pt x="57" y="474"/>
                  </a:lnTo>
                  <a:lnTo>
                    <a:pt x="47" y="474"/>
                  </a:lnTo>
                  <a:lnTo>
                    <a:pt x="46" y="472"/>
                  </a:lnTo>
                  <a:lnTo>
                    <a:pt x="90" y="385"/>
                  </a:lnTo>
                  <a:lnTo>
                    <a:pt x="90" y="385"/>
                  </a:lnTo>
                  <a:lnTo>
                    <a:pt x="92" y="383"/>
                  </a:lnTo>
                  <a:lnTo>
                    <a:pt x="92" y="383"/>
                  </a:lnTo>
                  <a:lnTo>
                    <a:pt x="94" y="382"/>
                  </a:lnTo>
                  <a:lnTo>
                    <a:pt x="95" y="382"/>
                  </a:lnTo>
                  <a:lnTo>
                    <a:pt x="97" y="382"/>
                  </a:lnTo>
                  <a:lnTo>
                    <a:pt x="98" y="382"/>
                  </a:lnTo>
                  <a:lnTo>
                    <a:pt x="100" y="382"/>
                  </a:lnTo>
                  <a:lnTo>
                    <a:pt x="100" y="383"/>
                  </a:lnTo>
                  <a:lnTo>
                    <a:pt x="102" y="385"/>
                  </a:lnTo>
                  <a:lnTo>
                    <a:pt x="102" y="385"/>
                  </a:lnTo>
                  <a:lnTo>
                    <a:pt x="104" y="387"/>
                  </a:lnTo>
                  <a:lnTo>
                    <a:pt x="104" y="388"/>
                  </a:lnTo>
                  <a:lnTo>
                    <a:pt x="104" y="391"/>
                  </a:lnTo>
                  <a:lnTo>
                    <a:pt x="104" y="391"/>
                  </a:lnTo>
                  <a:lnTo>
                    <a:pt x="103" y="394"/>
                  </a:lnTo>
                  <a:close/>
                  <a:moveTo>
                    <a:pt x="102" y="390"/>
                  </a:moveTo>
                  <a:lnTo>
                    <a:pt x="102" y="391"/>
                  </a:lnTo>
                  <a:lnTo>
                    <a:pt x="102" y="388"/>
                  </a:lnTo>
                  <a:lnTo>
                    <a:pt x="102" y="388"/>
                  </a:lnTo>
                  <a:lnTo>
                    <a:pt x="101" y="386"/>
                  </a:lnTo>
                  <a:lnTo>
                    <a:pt x="101" y="386"/>
                  </a:lnTo>
                  <a:lnTo>
                    <a:pt x="99" y="384"/>
                  </a:lnTo>
                  <a:lnTo>
                    <a:pt x="99" y="384"/>
                  </a:lnTo>
                  <a:lnTo>
                    <a:pt x="97" y="384"/>
                  </a:lnTo>
                  <a:lnTo>
                    <a:pt x="97" y="384"/>
                  </a:lnTo>
                  <a:lnTo>
                    <a:pt x="95" y="384"/>
                  </a:lnTo>
                  <a:lnTo>
                    <a:pt x="95" y="384"/>
                  </a:lnTo>
                  <a:lnTo>
                    <a:pt x="93" y="385"/>
                  </a:lnTo>
                  <a:lnTo>
                    <a:pt x="93" y="385"/>
                  </a:lnTo>
                  <a:lnTo>
                    <a:pt x="92" y="387"/>
                  </a:lnTo>
                  <a:lnTo>
                    <a:pt x="92" y="387"/>
                  </a:lnTo>
                  <a:lnTo>
                    <a:pt x="47" y="473"/>
                  </a:lnTo>
                  <a:lnTo>
                    <a:pt x="47" y="471"/>
                  </a:lnTo>
                  <a:lnTo>
                    <a:pt x="57" y="471"/>
                  </a:lnTo>
                  <a:lnTo>
                    <a:pt x="57" y="473"/>
                  </a:lnTo>
                  <a:lnTo>
                    <a:pt x="12" y="387"/>
                  </a:lnTo>
                  <a:lnTo>
                    <a:pt x="12" y="387"/>
                  </a:lnTo>
                  <a:lnTo>
                    <a:pt x="11" y="385"/>
                  </a:lnTo>
                  <a:lnTo>
                    <a:pt x="11" y="385"/>
                  </a:lnTo>
                  <a:lnTo>
                    <a:pt x="9" y="384"/>
                  </a:lnTo>
                  <a:lnTo>
                    <a:pt x="9" y="384"/>
                  </a:lnTo>
                  <a:lnTo>
                    <a:pt x="7" y="384"/>
                  </a:lnTo>
                  <a:lnTo>
                    <a:pt x="7" y="384"/>
                  </a:lnTo>
                  <a:lnTo>
                    <a:pt x="5" y="384"/>
                  </a:lnTo>
                  <a:lnTo>
                    <a:pt x="5" y="384"/>
                  </a:lnTo>
                  <a:lnTo>
                    <a:pt x="3" y="386"/>
                  </a:lnTo>
                  <a:lnTo>
                    <a:pt x="4" y="386"/>
                  </a:lnTo>
                  <a:lnTo>
                    <a:pt x="2" y="388"/>
                  </a:lnTo>
                  <a:lnTo>
                    <a:pt x="2" y="388"/>
                  </a:lnTo>
                  <a:lnTo>
                    <a:pt x="2" y="391"/>
                  </a:lnTo>
                  <a:lnTo>
                    <a:pt x="2" y="390"/>
                  </a:lnTo>
                  <a:lnTo>
                    <a:pt x="3" y="393"/>
                  </a:lnTo>
                  <a:lnTo>
                    <a:pt x="3" y="393"/>
                  </a:lnTo>
                  <a:lnTo>
                    <a:pt x="53" y="490"/>
                  </a:lnTo>
                  <a:lnTo>
                    <a:pt x="51" y="490"/>
                  </a:lnTo>
                  <a:lnTo>
                    <a:pt x="101" y="393"/>
                  </a:lnTo>
                  <a:lnTo>
                    <a:pt x="101" y="393"/>
                  </a:lnTo>
                  <a:lnTo>
                    <a:pt x="102" y="390"/>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19" name="Freeform 95"/>
            <p:cNvSpPr>
              <a:spLocks noEditPoints="1"/>
            </p:cNvSpPr>
            <p:nvPr/>
          </p:nvSpPr>
          <p:spPr bwMode="auto">
            <a:xfrm>
              <a:off x="1185" y="2500"/>
              <a:ext cx="291" cy="118"/>
            </a:xfrm>
            <a:custGeom>
              <a:avLst/>
              <a:gdLst/>
              <a:ahLst/>
              <a:cxnLst>
                <a:cxn ang="0">
                  <a:pos x="0" y="395"/>
                </a:cxn>
                <a:cxn ang="0">
                  <a:pos x="2412" y="395"/>
                </a:cxn>
                <a:cxn ang="0">
                  <a:pos x="2412" y="506"/>
                </a:cxn>
                <a:cxn ang="0">
                  <a:pos x="0" y="506"/>
                </a:cxn>
                <a:cxn ang="0">
                  <a:pos x="0" y="395"/>
                </a:cxn>
                <a:cxn ang="0">
                  <a:pos x="1781" y="15"/>
                </a:cxn>
                <a:cxn ang="0">
                  <a:pos x="2520" y="450"/>
                </a:cxn>
                <a:cxn ang="0">
                  <a:pos x="1781" y="886"/>
                </a:cxn>
                <a:cxn ang="0">
                  <a:pos x="1706" y="866"/>
                </a:cxn>
                <a:cxn ang="0">
                  <a:pos x="1726" y="790"/>
                </a:cxn>
                <a:cxn ang="0">
                  <a:pos x="2384" y="403"/>
                </a:cxn>
                <a:cxn ang="0">
                  <a:pos x="2384" y="498"/>
                </a:cxn>
                <a:cxn ang="0">
                  <a:pos x="1726" y="111"/>
                </a:cxn>
                <a:cxn ang="0">
                  <a:pos x="1706" y="35"/>
                </a:cxn>
                <a:cxn ang="0">
                  <a:pos x="1781" y="15"/>
                </a:cxn>
              </a:cxnLst>
              <a:rect l="0" t="0" r="r" b="b"/>
              <a:pathLst>
                <a:path w="2520" h="900">
                  <a:moveTo>
                    <a:pt x="0" y="395"/>
                  </a:moveTo>
                  <a:lnTo>
                    <a:pt x="2412" y="395"/>
                  </a:lnTo>
                  <a:lnTo>
                    <a:pt x="2412" y="506"/>
                  </a:lnTo>
                  <a:lnTo>
                    <a:pt x="0" y="506"/>
                  </a:lnTo>
                  <a:lnTo>
                    <a:pt x="0" y="395"/>
                  </a:lnTo>
                  <a:close/>
                  <a:moveTo>
                    <a:pt x="1781" y="15"/>
                  </a:moveTo>
                  <a:lnTo>
                    <a:pt x="2520" y="450"/>
                  </a:lnTo>
                  <a:lnTo>
                    <a:pt x="1781" y="886"/>
                  </a:lnTo>
                  <a:cubicBezTo>
                    <a:pt x="1756" y="900"/>
                    <a:pt x="1722" y="892"/>
                    <a:pt x="1706" y="866"/>
                  </a:cubicBezTo>
                  <a:cubicBezTo>
                    <a:pt x="1692" y="839"/>
                    <a:pt x="1700" y="805"/>
                    <a:pt x="1726" y="790"/>
                  </a:cubicBezTo>
                  <a:lnTo>
                    <a:pt x="2384" y="403"/>
                  </a:lnTo>
                  <a:lnTo>
                    <a:pt x="2384" y="498"/>
                  </a:lnTo>
                  <a:lnTo>
                    <a:pt x="1726" y="111"/>
                  </a:lnTo>
                  <a:cubicBezTo>
                    <a:pt x="1700" y="96"/>
                    <a:pt x="1692" y="62"/>
                    <a:pt x="1706" y="35"/>
                  </a:cubicBezTo>
                  <a:cubicBezTo>
                    <a:pt x="1722" y="9"/>
                    <a:pt x="1756" y="0"/>
                    <a:pt x="1781" y="1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20" name="Freeform 96"/>
            <p:cNvSpPr>
              <a:spLocks noEditPoints="1"/>
            </p:cNvSpPr>
            <p:nvPr/>
          </p:nvSpPr>
          <p:spPr bwMode="auto">
            <a:xfrm>
              <a:off x="1184" y="2500"/>
              <a:ext cx="293" cy="118"/>
            </a:xfrm>
            <a:custGeom>
              <a:avLst/>
              <a:gdLst/>
              <a:ahLst/>
              <a:cxnLst>
                <a:cxn ang="0">
                  <a:pos x="1" y="51"/>
                </a:cxn>
                <a:cxn ang="0">
                  <a:pos x="280" y="52"/>
                </a:cxn>
                <a:cxn ang="0">
                  <a:pos x="280" y="67"/>
                </a:cxn>
                <a:cxn ang="0">
                  <a:pos x="0" y="66"/>
                </a:cxn>
                <a:cxn ang="0">
                  <a:pos x="2" y="66"/>
                </a:cxn>
                <a:cxn ang="0">
                  <a:pos x="280" y="65"/>
                </a:cxn>
                <a:cxn ang="0">
                  <a:pos x="279" y="52"/>
                </a:cxn>
                <a:cxn ang="0">
                  <a:pos x="1" y="53"/>
                </a:cxn>
                <a:cxn ang="0">
                  <a:pos x="2" y="66"/>
                </a:cxn>
                <a:cxn ang="0">
                  <a:pos x="207" y="1"/>
                </a:cxn>
                <a:cxn ang="0">
                  <a:pos x="293" y="60"/>
                </a:cxn>
                <a:cxn ang="0">
                  <a:pos x="207" y="117"/>
                </a:cxn>
                <a:cxn ang="0">
                  <a:pos x="204" y="118"/>
                </a:cxn>
                <a:cxn ang="0">
                  <a:pos x="202" y="118"/>
                </a:cxn>
                <a:cxn ang="0">
                  <a:pos x="199" y="116"/>
                </a:cxn>
                <a:cxn ang="0">
                  <a:pos x="197" y="114"/>
                </a:cxn>
                <a:cxn ang="0">
                  <a:pos x="196" y="111"/>
                </a:cxn>
                <a:cxn ang="0">
                  <a:pos x="197" y="108"/>
                </a:cxn>
                <a:cxn ang="0">
                  <a:pos x="198" y="105"/>
                </a:cxn>
                <a:cxn ang="0">
                  <a:pos x="200" y="103"/>
                </a:cxn>
                <a:cxn ang="0">
                  <a:pos x="277" y="53"/>
                </a:cxn>
                <a:cxn ang="0">
                  <a:pos x="276" y="66"/>
                </a:cxn>
                <a:cxn ang="0">
                  <a:pos x="200" y="16"/>
                </a:cxn>
                <a:cxn ang="0">
                  <a:pos x="198" y="13"/>
                </a:cxn>
                <a:cxn ang="0">
                  <a:pos x="196" y="11"/>
                </a:cxn>
                <a:cxn ang="0">
                  <a:pos x="196" y="7"/>
                </a:cxn>
                <a:cxn ang="0">
                  <a:pos x="197" y="4"/>
                </a:cxn>
                <a:cxn ang="0">
                  <a:pos x="199" y="2"/>
                </a:cxn>
                <a:cxn ang="0">
                  <a:pos x="202" y="0"/>
                </a:cxn>
                <a:cxn ang="0">
                  <a:pos x="205" y="0"/>
                </a:cxn>
                <a:cxn ang="0">
                  <a:pos x="204" y="2"/>
                </a:cxn>
                <a:cxn ang="0">
                  <a:pos x="202" y="3"/>
                </a:cxn>
                <a:cxn ang="0">
                  <a:pos x="200" y="4"/>
                </a:cxn>
                <a:cxn ang="0">
                  <a:pos x="199" y="6"/>
                </a:cxn>
                <a:cxn ang="0">
                  <a:pos x="198" y="8"/>
                </a:cxn>
                <a:cxn ang="0">
                  <a:pos x="198" y="10"/>
                </a:cxn>
                <a:cxn ang="0">
                  <a:pos x="199" y="12"/>
                </a:cxn>
                <a:cxn ang="0">
                  <a:pos x="201" y="14"/>
                </a:cxn>
                <a:cxn ang="0">
                  <a:pos x="277" y="65"/>
                </a:cxn>
                <a:cxn ang="0">
                  <a:pos x="275" y="53"/>
                </a:cxn>
                <a:cxn ang="0">
                  <a:pos x="201" y="104"/>
                </a:cxn>
                <a:cxn ang="0">
                  <a:pos x="199" y="106"/>
                </a:cxn>
                <a:cxn ang="0">
                  <a:pos x="198" y="108"/>
                </a:cxn>
                <a:cxn ang="0">
                  <a:pos x="198" y="111"/>
                </a:cxn>
                <a:cxn ang="0">
                  <a:pos x="199" y="113"/>
                </a:cxn>
                <a:cxn ang="0">
                  <a:pos x="200" y="115"/>
                </a:cxn>
                <a:cxn ang="0">
                  <a:pos x="202" y="116"/>
                </a:cxn>
                <a:cxn ang="0">
                  <a:pos x="204" y="116"/>
                </a:cxn>
                <a:cxn ang="0">
                  <a:pos x="206" y="115"/>
                </a:cxn>
                <a:cxn ang="0">
                  <a:pos x="292" y="58"/>
                </a:cxn>
                <a:cxn ang="0">
                  <a:pos x="206" y="3"/>
                </a:cxn>
                <a:cxn ang="0">
                  <a:pos x="204" y="2"/>
                </a:cxn>
              </a:cxnLst>
              <a:rect l="0" t="0" r="r" b="b"/>
              <a:pathLst>
                <a:path w="293" h="118">
                  <a:moveTo>
                    <a:pt x="0" y="52"/>
                  </a:moveTo>
                  <a:lnTo>
                    <a:pt x="1" y="51"/>
                  </a:lnTo>
                  <a:lnTo>
                    <a:pt x="280" y="51"/>
                  </a:lnTo>
                  <a:lnTo>
                    <a:pt x="280" y="52"/>
                  </a:lnTo>
                  <a:lnTo>
                    <a:pt x="280" y="66"/>
                  </a:lnTo>
                  <a:lnTo>
                    <a:pt x="280" y="67"/>
                  </a:lnTo>
                  <a:lnTo>
                    <a:pt x="1" y="67"/>
                  </a:lnTo>
                  <a:lnTo>
                    <a:pt x="0" y="66"/>
                  </a:lnTo>
                  <a:lnTo>
                    <a:pt x="0" y="52"/>
                  </a:lnTo>
                  <a:close/>
                  <a:moveTo>
                    <a:pt x="2" y="66"/>
                  </a:moveTo>
                  <a:lnTo>
                    <a:pt x="1" y="65"/>
                  </a:lnTo>
                  <a:lnTo>
                    <a:pt x="280" y="65"/>
                  </a:lnTo>
                  <a:lnTo>
                    <a:pt x="279" y="66"/>
                  </a:lnTo>
                  <a:lnTo>
                    <a:pt x="279" y="52"/>
                  </a:lnTo>
                  <a:lnTo>
                    <a:pt x="280" y="53"/>
                  </a:lnTo>
                  <a:lnTo>
                    <a:pt x="1" y="53"/>
                  </a:lnTo>
                  <a:lnTo>
                    <a:pt x="2" y="52"/>
                  </a:lnTo>
                  <a:lnTo>
                    <a:pt x="2" y="66"/>
                  </a:lnTo>
                  <a:close/>
                  <a:moveTo>
                    <a:pt x="207" y="1"/>
                  </a:moveTo>
                  <a:lnTo>
                    <a:pt x="207" y="1"/>
                  </a:lnTo>
                  <a:lnTo>
                    <a:pt x="293" y="58"/>
                  </a:lnTo>
                  <a:lnTo>
                    <a:pt x="293" y="60"/>
                  </a:lnTo>
                  <a:lnTo>
                    <a:pt x="207" y="117"/>
                  </a:lnTo>
                  <a:lnTo>
                    <a:pt x="207" y="117"/>
                  </a:lnTo>
                  <a:lnTo>
                    <a:pt x="205" y="118"/>
                  </a:lnTo>
                  <a:lnTo>
                    <a:pt x="204" y="118"/>
                  </a:lnTo>
                  <a:lnTo>
                    <a:pt x="202" y="118"/>
                  </a:lnTo>
                  <a:lnTo>
                    <a:pt x="202" y="118"/>
                  </a:lnTo>
                  <a:lnTo>
                    <a:pt x="199" y="117"/>
                  </a:lnTo>
                  <a:lnTo>
                    <a:pt x="199" y="116"/>
                  </a:lnTo>
                  <a:lnTo>
                    <a:pt x="197" y="114"/>
                  </a:lnTo>
                  <a:lnTo>
                    <a:pt x="197" y="114"/>
                  </a:lnTo>
                  <a:lnTo>
                    <a:pt x="196" y="111"/>
                  </a:lnTo>
                  <a:lnTo>
                    <a:pt x="196" y="111"/>
                  </a:lnTo>
                  <a:lnTo>
                    <a:pt x="196" y="108"/>
                  </a:lnTo>
                  <a:lnTo>
                    <a:pt x="197" y="108"/>
                  </a:lnTo>
                  <a:lnTo>
                    <a:pt x="198" y="105"/>
                  </a:lnTo>
                  <a:lnTo>
                    <a:pt x="198" y="105"/>
                  </a:lnTo>
                  <a:lnTo>
                    <a:pt x="200" y="103"/>
                  </a:lnTo>
                  <a:lnTo>
                    <a:pt x="200" y="103"/>
                  </a:lnTo>
                  <a:lnTo>
                    <a:pt x="276" y="52"/>
                  </a:lnTo>
                  <a:lnTo>
                    <a:pt x="277" y="53"/>
                  </a:lnTo>
                  <a:lnTo>
                    <a:pt x="277" y="65"/>
                  </a:lnTo>
                  <a:lnTo>
                    <a:pt x="276" y="66"/>
                  </a:lnTo>
                  <a:lnTo>
                    <a:pt x="200" y="16"/>
                  </a:lnTo>
                  <a:lnTo>
                    <a:pt x="200" y="16"/>
                  </a:lnTo>
                  <a:lnTo>
                    <a:pt x="198" y="14"/>
                  </a:lnTo>
                  <a:lnTo>
                    <a:pt x="198" y="13"/>
                  </a:lnTo>
                  <a:lnTo>
                    <a:pt x="197" y="11"/>
                  </a:lnTo>
                  <a:lnTo>
                    <a:pt x="196" y="11"/>
                  </a:lnTo>
                  <a:lnTo>
                    <a:pt x="196" y="8"/>
                  </a:lnTo>
                  <a:lnTo>
                    <a:pt x="196" y="7"/>
                  </a:lnTo>
                  <a:lnTo>
                    <a:pt x="197" y="5"/>
                  </a:lnTo>
                  <a:lnTo>
                    <a:pt x="197" y="4"/>
                  </a:lnTo>
                  <a:lnTo>
                    <a:pt x="199" y="2"/>
                  </a:lnTo>
                  <a:lnTo>
                    <a:pt x="199" y="2"/>
                  </a:lnTo>
                  <a:lnTo>
                    <a:pt x="202" y="1"/>
                  </a:lnTo>
                  <a:lnTo>
                    <a:pt x="202" y="0"/>
                  </a:lnTo>
                  <a:lnTo>
                    <a:pt x="204" y="0"/>
                  </a:lnTo>
                  <a:lnTo>
                    <a:pt x="205" y="0"/>
                  </a:lnTo>
                  <a:lnTo>
                    <a:pt x="207" y="1"/>
                  </a:lnTo>
                  <a:close/>
                  <a:moveTo>
                    <a:pt x="204" y="2"/>
                  </a:moveTo>
                  <a:lnTo>
                    <a:pt x="204" y="2"/>
                  </a:lnTo>
                  <a:lnTo>
                    <a:pt x="202" y="3"/>
                  </a:lnTo>
                  <a:lnTo>
                    <a:pt x="202" y="3"/>
                  </a:lnTo>
                  <a:lnTo>
                    <a:pt x="200" y="4"/>
                  </a:lnTo>
                  <a:lnTo>
                    <a:pt x="200" y="3"/>
                  </a:lnTo>
                  <a:lnTo>
                    <a:pt x="199" y="6"/>
                  </a:lnTo>
                  <a:lnTo>
                    <a:pt x="199" y="5"/>
                  </a:lnTo>
                  <a:lnTo>
                    <a:pt x="198" y="8"/>
                  </a:lnTo>
                  <a:lnTo>
                    <a:pt x="198" y="8"/>
                  </a:lnTo>
                  <a:lnTo>
                    <a:pt x="198" y="10"/>
                  </a:lnTo>
                  <a:lnTo>
                    <a:pt x="198" y="10"/>
                  </a:lnTo>
                  <a:lnTo>
                    <a:pt x="199" y="12"/>
                  </a:lnTo>
                  <a:lnTo>
                    <a:pt x="199" y="12"/>
                  </a:lnTo>
                  <a:lnTo>
                    <a:pt x="201" y="14"/>
                  </a:lnTo>
                  <a:lnTo>
                    <a:pt x="201" y="14"/>
                  </a:lnTo>
                  <a:lnTo>
                    <a:pt x="277" y="65"/>
                  </a:lnTo>
                  <a:lnTo>
                    <a:pt x="275" y="65"/>
                  </a:lnTo>
                  <a:lnTo>
                    <a:pt x="275" y="53"/>
                  </a:lnTo>
                  <a:lnTo>
                    <a:pt x="277" y="54"/>
                  </a:lnTo>
                  <a:lnTo>
                    <a:pt x="201" y="104"/>
                  </a:lnTo>
                  <a:lnTo>
                    <a:pt x="201" y="104"/>
                  </a:lnTo>
                  <a:lnTo>
                    <a:pt x="199" y="106"/>
                  </a:lnTo>
                  <a:lnTo>
                    <a:pt x="199" y="106"/>
                  </a:lnTo>
                  <a:lnTo>
                    <a:pt x="198" y="108"/>
                  </a:lnTo>
                  <a:lnTo>
                    <a:pt x="198" y="108"/>
                  </a:lnTo>
                  <a:lnTo>
                    <a:pt x="198" y="111"/>
                  </a:lnTo>
                  <a:lnTo>
                    <a:pt x="198" y="110"/>
                  </a:lnTo>
                  <a:lnTo>
                    <a:pt x="199" y="113"/>
                  </a:lnTo>
                  <a:lnTo>
                    <a:pt x="199" y="113"/>
                  </a:lnTo>
                  <a:lnTo>
                    <a:pt x="200" y="115"/>
                  </a:lnTo>
                  <a:lnTo>
                    <a:pt x="200" y="115"/>
                  </a:lnTo>
                  <a:lnTo>
                    <a:pt x="202" y="116"/>
                  </a:lnTo>
                  <a:lnTo>
                    <a:pt x="202" y="116"/>
                  </a:lnTo>
                  <a:lnTo>
                    <a:pt x="204" y="116"/>
                  </a:lnTo>
                  <a:lnTo>
                    <a:pt x="204" y="116"/>
                  </a:lnTo>
                  <a:lnTo>
                    <a:pt x="206" y="115"/>
                  </a:lnTo>
                  <a:lnTo>
                    <a:pt x="206" y="115"/>
                  </a:lnTo>
                  <a:lnTo>
                    <a:pt x="292" y="58"/>
                  </a:lnTo>
                  <a:lnTo>
                    <a:pt x="292" y="60"/>
                  </a:lnTo>
                  <a:lnTo>
                    <a:pt x="206" y="3"/>
                  </a:lnTo>
                  <a:lnTo>
                    <a:pt x="206" y="3"/>
                  </a:lnTo>
                  <a:lnTo>
                    <a:pt x="204" y="2"/>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21" name="Freeform 97"/>
            <p:cNvSpPr>
              <a:spLocks noEditPoints="1"/>
            </p:cNvSpPr>
            <p:nvPr/>
          </p:nvSpPr>
          <p:spPr bwMode="auto">
            <a:xfrm>
              <a:off x="1679" y="2512"/>
              <a:ext cx="291" cy="116"/>
            </a:xfrm>
            <a:custGeom>
              <a:avLst/>
              <a:gdLst/>
              <a:ahLst/>
              <a:cxnLst>
                <a:cxn ang="0">
                  <a:pos x="0" y="392"/>
                </a:cxn>
                <a:cxn ang="0">
                  <a:pos x="2412" y="392"/>
                </a:cxn>
                <a:cxn ang="0">
                  <a:pos x="2412" y="502"/>
                </a:cxn>
                <a:cxn ang="0">
                  <a:pos x="0" y="502"/>
                </a:cxn>
                <a:cxn ang="0">
                  <a:pos x="0" y="392"/>
                </a:cxn>
                <a:cxn ang="0">
                  <a:pos x="1781" y="15"/>
                </a:cxn>
                <a:cxn ang="0">
                  <a:pos x="2520" y="446"/>
                </a:cxn>
                <a:cxn ang="0">
                  <a:pos x="1781" y="879"/>
                </a:cxn>
                <a:cxn ang="0">
                  <a:pos x="1706" y="859"/>
                </a:cxn>
                <a:cxn ang="0">
                  <a:pos x="1726" y="784"/>
                </a:cxn>
                <a:cxn ang="0">
                  <a:pos x="2384" y="399"/>
                </a:cxn>
                <a:cxn ang="0">
                  <a:pos x="2384" y="494"/>
                </a:cxn>
                <a:cxn ang="0">
                  <a:pos x="1726" y="110"/>
                </a:cxn>
                <a:cxn ang="0">
                  <a:pos x="1706" y="35"/>
                </a:cxn>
                <a:cxn ang="0">
                  <a:pos x="1781" y="15"/>
                </a:cxn>
              </a:cxnLst>
              <a:rect l="0" t="0" r="r" b="b"/>
              <a:pathLst>
                <a:path w="2520" h="893">
                  <a:moveTo>
                    <a:pt x="0" y="392"/>
                  </a:moveTo>
                  <a:lnTo>
                    <a:pt x="2412" y="392"/>
                  </a:lnTo>
                  <a:lnTo>
                    <a:pt x="2412" y="502"/>
                  </a:lnTo>
                  <a:lnTo>
                    <a:pt x="0" y="502"/>
                  </a:lnTo>
                  <a:lnTo>
                    <a:pt x="0" y="392"/>
                  </a:lnTo>
                  <a:close/>
                  <a:moveTo>
                    <a:pt x="1781" y="15"/>
                  </a:moveTo>
                  <a:lnTo>
                    <a:pt x="2520" y="446"/>
                  </a:lnTo>
                  <a:lnTo>
                    <a:pt x="1781" y="879"/>
                  </a:lnTo>
                  <a:cubicBezTo>
                    <a:pt x="1756" y="893"/>
                    <a:pt x="1722" y="885"/>
                    <a:pt x="1706" y="859"/>
                  </a:cubicBezTo>
                  <a:cubicBezTo>
                    <a:pt x="1692" y="833"/>
                    <a:pt x="1700" y="799"/>
                    <a:pt x="1726" y="784"/>
                  </a:cubicBezTo>
                  <a:lnTo>
                    <a:pt x="2384" y="399"/>
                  </a:lnTo>
                  <a:lnTo>
                    <a:pt x="2384" y="494"/>
                  </a:lnTo>
                  <a:lnTo>
                    <a:pt x="1726" y="110"/>
                  </a:lnTo>
                  <a:cubicBezTo>
                    <a:pt x="1700" y="95"/>
                    <a:pt x="1692" y="61"/>
                    <a:pt x="1706" y="35"/>
                  </a:cubicBezTo>
                  <a:cubicBezTo>
                    <a:pt x="1722" y="8"/>
                    <a:pt x="1756" y="0"/>
                    <a:pt x="1781" y="1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22" name="Freeform 98"/>
            <p:cNvSpPr>
              <a:spLocks noEditPoints="1"/>
            </p:cNvSpPr>
            <p:nvPr/>
          </p:nvSpPr>
          <p:spPr bwMode="auto">
            <a:xfrm>
              <a:off x="1678" y="2512"/>
              <a:ext cx="293" cy="116"/>
            </a:xfrm>
            <a:custGeom>
              <a:avLst/>
              <a:gdLst/>
              <a:ahLst/>
              <a:cxnLst>
                <a:cxn ang="0">
                  <a:pos x="1" y="50"/>
                </a:cxn>
                <a:cxn ang="0">
                  <a:pos x="281" y="51"/>
                </a:cxn>
                <a:cxn ang="0">
                  <a:pos x="280" y="66"/>
                </a:cxn>
                <a:cxn ang="0">
                  <a:pos x="0" y="65"/>
                </a:cxn>
                <a:cxn ang="0">
                  <a:pos x="2" y="65"/>
                </a:cxn>
                <a:cxn ang="0">
                  <a:pos x="280" y="64"/>
                </a:cxn>
                <a:cxn ang="0">
                  <a:pos x="279" y="51"/>
                </a:cxn>
                <a:cxn ang="0">
                  <a:pos x="1" y="52"/>
                </a:cxn>
                <a:cxn ang="0">
                  <a:pos x="2" y="65"/>
                </a:cxn>
                <a:cxn ang="0">
                  <a:pos x="207" y="1"/>
                </a:cxn>
                <a:cxn ang="0">
                  <a:pos x="293" y="59"/>
                </a:cxn>
                <a:cxn ang="0">
                  <a:pos x="207" y="116"/>
                </a:cxn>
                <a:cxn ang="0">
                  <a:pos x="205" y="116"/>
                </a:cxn>
                <a:cxn ang="0">
                  <a:pos x="202" y="116"/>
                </a:cxn>
                <a:cxn ang="0">
                  <a:pos x="199" y="115"/>
                </a:cxn>
                <a:cxn ang="0">
                  <a:pos x="197" y="112"/>
                </a:cxn>
                <a:cxn ang="0">
                  <a:pos x="197" y="109"/>
                </a:cxn>
                <a:cxn ang="0">
                  <a:pos x="197" y="106"/>
                </a:cxn>
                <a:cxn ang="0">
                  <a:pos x="198" y="103"/>
                </a:cxn>
                <a:cxn ang="0">
                  <a:pos x="200" y="101"/>
                </a:cxn>
                <a:cxn ang="0">
                  <a:pos x="277" y="52"/>
                </a:cxn>
                <a:cxn ang="0">
                  <a:pos x="276" y="65"/>
                </a:cxn>
                <a:cxn ang="0">
                  <a:pos x="200" y="15"/>
                </a:cxn>
                <a:cxn ang="0">
                  <a:pos x="198" y="13"/>
                </a:cxn>
                <a:cxn ang="0">
                  <a:pos x="197" y="10"/>
                </a:cxn>
                <a:cxn ang="0">
                  <a:pos x="197" y="7"/>
                </a:cxn>
                <a:cxn ang="0">
                  <a:pos x="197" y="4"/>
                </a:cxn>
                <a:cxn ang="0">
                  <a:pos x="200" y="1"/>
                </a:cxn>
                <a:cxn ang="0">
                  <a:pos x="202" y="0"/>
                </a:cxn>
                <a:cxn ang="0">
                  <a:pos x="205" y="0"/>
                </a:cxn>
                <a:cxn ang="0">
                  <a:pos x="204" y="2"/>
                </a:cxn>
                <a:cxn ang="0">
                  <a:pos x="202" y="2"/>
                </a:cxn>
                <a:cxn ang="0">
                  <a:pos x="200" y="3"/>
                </a:cxn>
                <a:cxn ang="0">
                  <a:pos x="199" y="5"/>
                </a:cxn>
                <a:cxn ang="0">
                  <a:pos x="198" y="7"/>
                </a:cxn>
                <a:cxn ang="0">
                  <a:pos x="199" y="10"/>
                </a:cxn>
                <a:cxn ang="0">
                  <a:pos x="200" y="12"/>
                </a:cxn>
                <a:cxn ang="0">
                  <a:pos x="201" y="13"/>
                </a:cxn>
                <a:cxn ang="0">
                  <a:pos x="277" y="63"/>
                </a:cxn>
                <a:cxn ang="0">
                  <a:pos x="276" y="52"/>
                </a:cxn>
                <a:cxn ang="0">
                  <a:pos x="201" y="103"/>
                </a:cxn>
                <a:cxn ang="0">
                  <a:pos x="199" y="105"/>
                </a:cxn>
                <a:cxn ang="0">
                  <a:pos x="199" y="107"/>
                </a:cxn>
                <a:cxn ang="0">
                  <a:pos x="198" y="109"/>
                </a:cxn>
                <a:cxn ang="0">
                  <a:pos x="199" y="112"/>
                </a:cxn>
                <a:cxn ang="0">
                  <a:pos x="201" y="113"/>
                </a:cxn>
                <a:cxn ang="0">
                  <a:pos x="203" y="114"/>
                </a:cxn>
                <a:cxn ang="0">
                  <a:pos x="205" y="114"/>
                </a:cxn>
                <a:cxn ang="0">
                  <a:pos x="207" y="114"/>
                </a:cxn>
                <a:cxn ang="0">
                  <a:pos x="292" y="57"/>
                </a:cxn>
                <a:cxn ang="0">
                  <a:pos x="206" y="2"/>
                </a:cxn>
                <a:cxn ang="0">
                  <a:pos x="204" y="2"/>
                </a:cxn>
              </a:cxnLst>
              <a:rect l="0" t="0" r="r" b="b"/>
              <a:pathLst>
                <a:path w="293" h="116">
                  <a:moveTo>
                    <a:pt x="0" y="51"/>
                  </a:moveTo>
                  <a:lnTo>
                    <a:pt x="1" y="50"/>
                  </a:lnTo>
                  <a:lnTo>
                    <a:pt x="280" y="50"/>
                  </a:lnTo>
                  <a:lnTo>
                    <a:pt x="281" y="51"/>
                  </a:lnTo>
                  <a:lnTo>
                    <a:pt x="281" y="65"/>
                  </a:lnTo>
                  <a:lnTo>
                    <a:pt x="280" y="66"/>
                  </a:lnTo>
                  <a:lnTo>
                    <a:pt x="1" y="66"/>
                  </a:lnTo>
                  <a:lnTo>
                    <a:pt x="0" y="65"/>
                  </a:lnTo>
                  <a:lnTo>
                    <a:pt x="0" y="51"/>
                  </a:lnTo>
                  <a:close/>
                  <a:moveTo>
                    <a:pt x="2" y="65"/>
                  </a:moveTo>
                  <a:lnTo>
                    <a:pt x="1" y="64"/>
                  </a:lnTo>
                  <a:lnTo>
                    <a:pt x="280" y="64"/>
                  </a:lnTo>
                  <a:lnTo>
                    <a:pt x="279" y="65"/>
                  </a:lnTo>
                  <a:lnTo>
                    <a:pt x="279" y="51"/>
                  </a:lnTo>
                  <a:lnTo>
                    <a:pt x="280" y="52"/>
                  </a:lnTo>
                  <a:lnTo>
                    <a:pt x="1" y="52"/>
                  </a:lnTo>
                  <a:lnTo>
                    <a:pt x="2" y="51"/>
                  </a:lnTo>
                  <a:lnTo>
                    <a:pt x="2" y="65"/>
                  </a:lnTo>
                  <a:close/>
                  <a:moveTo>
                    <a:pt x="207" y="1"/>
                  </a:moveTo>
                  <a:lnTo>
                    <a:pt x="207" y="1"/>
                  </a:lnTo>
                  <a:lnTo>
                    <a:pt x="293" y="57"/>
                  </a:lnTo>
                  <a:lnTo>
                    <a:pt x="293" y="59"/>
                  </a:lnTo>
                  <a:lnTo>
                    <a:pt x="207" y="115"/>
                  </a:lnTo>
                  <a:lnTo>
                    <a:pt x="207" y="116"/>
                  </a:lnTo>
                  <a:lnTo>
                    <a:pt x="205" y="116"/>
                  </a:lnTo>
                  <a:lnTo>
                    <a:pt x="205" y="116"/>
                  </a:lnTo>
                  <a:lnTo>
                    <a:pt x="202" y="116"/>
                  </a:lnTo>
                  <a:lnTo>
                    <a:pt x="202" y="116"/>
                  </a:lnTo>
                  <a:lnTo>
                    <a:pt x="200" y="115"/>
                  </a:lnTo>
                  <a:lnTo>
                    <a:pt x="199" y="115"/>
                  </a:lnTo>
                  <a:lnTo>
                    <a:pt x="198" y="113"/>
                  </a:lnTo>
                  <a:lnTo>
                    <a:pt x="197" y="112"/>
                  </a:lnTo>
                  <a:lnTo>
                    <a:pt x="197" y="110"/>
                  </a:lnTo>
                  <a:lnTo>
                    <a:pt x="197" y="109"/>
                  </a:lnTo>
                  <a:lnTo>
                    <a:pt x="197" y="106"/>
                  </a:lnTo>
                  <a:lnTo>
                    <a:pt x="197" y="106"/>
                  </a:lnTo>
                  <a:lnTo>
                    <a:pt x="198" y="104"/>
                  </a:lnTo>
                  <a:lnTo>
                    <a:pt x="198" y="103"/>
                  </a:lnTo>
                  <a:lnTo>
                    <a:pt x="200" y="101"/>
                  </a:lnTo>
                  <a:lnTo>
                    <a:pt x="200" y="101"/>
                  </a:lnTo>
                  <a:lnTo>
                    <a:pt x="276" y="51"/>
                  </a:lnTo>
                  <a:lnTo>
                    <a:pt x="277" y="52"/>
                  </a:lnTo>
                  <a:lnTo>
                    <a:pt x="277" y="64"/>
                  </a:lnTo>
                  <a:lnTo>
                    <a:pt x="276" y="65"/>
                  </a:lnTo>
                  <a:lnTo>
                    <a:pt x="200" y="15"/>
                  </a:lnTo>
                  <a:lnTo>
                    <a:pt x="200" y="15"/>
                  </a:lnTo>
                  <a:lnTo>
                    <a:pt x="198" y="13"/>
                  </a:lnTo>
                  <a:lnTo>
                    <a:pt x="198" y="13"/>
                  </a:lnTo>
                  <a:lnTo>
                    <a:pt x="197" y="10"/>
                  </a:lnTo>
                  <a:lnTo>
                    <a:pt x="197" y="10"/>
                  </a:lnTo>
                  <a:lnTo>
                    <a:pt x="197" y="7"/>
                  </a:lnTo>
                  <a:lnTo>
                    <a:pt x="197" y="7"/>
                  </a:lnTo>
                  <a:lnTo>
                    <a:pt x="197" y="4"/>
                  </a:lnTo>
                  <a:lnTo>
                    <a:pt x="197" y="4"/>
                  </a:lnTo>
                  <a:lnTo>
                    <a:pt x="199" y="1"/>
                  </a:lnTo>
                  <a:lnTo>
                    <a:pt x="200" y="1"/>
                  </a:lnTo>
                  <a:lnTo>
                    <a:pt x="202" y="0"/>
                  </a:lnTo>
                  <a:lnTo>
                    <a:pt x="202" y="0"/>
                  </a:lnTo>
                  <a:lnTo>
                    <a:pt x="205" y="0"/>
                  </a:lnTo>
                  <a:lnTo>
                    <a:pt x="205" y="0"/>
                  </a:lnTo>
                  <a:lnTo>
                    <a:pt x="207" y="1"/>
                  </a:lnTo>
                  <a:close/>
                  <a:moveTo>
                    <a:pt x="204" y="2"/>
                  </a:moveTo>
                  <a:lnTo>
                    <a:pt x="205" y="2"/>
                  </a:lnTo>
                  <a:lnTo>
                    <a:pt x="202" y="2"/>
                  </a:lnTo>
                  <a:lnTo>
                    <a:pt x="203" y="2"/>
                  </a:lnTo>
                  <a:lnTo>
                    <a:pt x="200" y="3"/>
                  </a:lnTo>
                  <a:lnTo>
                    <a:pt x="201" y="3"/>
                  </a:lnTo>
                  <a:lnTo>
                    <a:pt x="199" y="5"/>
                  </a:lnTo>
                  <a:lnTo>
                    <a:pt x="199" y="5"/>
                  </a:lnTo>
                  <a:lnTo>
                    <a:pt x="198" y="7"/>
                  </a:lnTo>
                  <a:lnTo>
                    <a:pt x="198" y="7"/>
                  </a:lnTo>
                  <a:lnTo>
                    <a:pt x="199" y="10"/>
                  </a:lnTo>
                  <a:lnTo>
                    <a:pt x="199" y="9"/>
                  </a:lnTo>
                  <a:lnTo>
                    <a:pt x="200" y="12"/>
                  </a:lnTo>
                  <a:lnTo>
                    <a:pt x="199" y="11"/>
                  </a:lnTo>
                  <a:lnTo>
                    <a:pt x="201" y="13"/>
                  </a:lnTo>
                  <a:lnTo>
                    <a:pt x="201" y="13"/>
                  </a:lnTo>
                  <a:lnTo>
                    <a:pt x="277" y="63"/>
                  </a:lnTo>
                  <a:lnTo>
                    <a:pt x="276" y="64"/>
                  </a:lnTo>
                  <a:lnTo>
                    <a:pt x="276" y="52"/>
                  </a:lnTo>
                  <a:lnTo>
                    <a:pt x="277" y="53"/>
                  </a:lnTo>
                  <a:lnTo>
                    <a:pt x="201" y="103"/>
                  </a:lnTo>
                  <a:lnTo>
                    <a:pt x="201" y="103"/>
                  </a:lnTo>
                  <a:lnTo>
                    <a:pt x="199" y="105"/>
                  </a:lnTo>
                  <a:lnTo>
                    <a:pt x="200" y="104"/>
                  </a:lnTo>
                  <a:lnTo>
                    <a:pt x="199" y="107"/>
                  </a:lnTo>
                  <a:lnTo>
                    <a:pt x="199" y="107"/>
                  </a:lnTo>
                  <a:lnTo>
                    <a:pt x="198" y="109"/>
                  </a:lnTo>
                  <a:lnTo>
                    <a:pt x="198" y="109"/>
                  </a:lnTo>
                  <a:lnTo>
                    <a:pt x="199" y="112"/>
                  </a:lnTo>
                  <a:lnTo>
                    <a:pt x="199" y="111"/>
                  </a:lnTo>
                  <a:lnTo>
                    <a:pt x="201" y="113"/>
                  </a:lnTo>
                  <a:lnTo>
                    <a:pt x="200" y="113"/>
                  </a:lnTo>
                  <a:lnTo>
                    <a:pt x="203" y="114"/>
                  </a:lnTo>
                  <a:lnTo>
                    <a:pt x="202" y="114"/>
                  </a:lnTo>
                  <a:lnTo>
                    <a:pt x="205" y="114"/>
                  </a:lnTo>
                  <a:lnTo>
                    <a:pt x="204" y="114"/>
                  </a:lnTo>
                  <a:lnTo>
                    <a:pt x="207" y="114"/>
                  </a:lnTo>
                  <a:lnTo>
                    <a:pt x="206" y="114"/>
                  </a:lnTo>
                  <a:lnTo>
                    <a:pt x="292" y="57"/>
                  </a:lnTo>
                  <a:lnTo>
                    <a:pt x="292" y="59"/>
                  </a:lnTo>
                  <a:lnTo>
                    <a:pt x="206" y="2"/>
                  </a:lnTo>
                  <a:lnTo>
                    <a:pt x="207" y="3"/>
                  </a:lnTo>
                  <a:lnTo>
                    <a:pt x="204" y="2"/>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23" name="Rectangle 99"/>
            <p:cNvSpPr>
              <a:spLocks noChangeArrowheads="1"/>
            </p:cNvSpPr>
            <p:nvPr/>
          </p:nvSpPr>
          <p:spPr bwMode="auto">
            <a:xfrm>
              <a:off x="1502" y="2461"/>
              <a:ext cx="206"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C.</a:t>
              </a:r>
              <a:endParaRPr lang="en-US" dirty="0" smtClean="0">
                <a:solidFill>
                  <a:prstClr val="black"/>
                </a:solidFill>
                <a:latin typeface="Arial" pitchFamily="34" charset="0"/>
                <a:cs typeface="Arial" pitchFamily="34" charset="0"/>
              </a:endParaRPr>
            </a:p>
          </p:txBody>
        </p:sp>
        <p:sp>
          <p:nvSpPr>
            <p:cNvPr id="1124" name="Rectangle 100"/>
            <p:cNvSpPr>
              <a:spLocks noChangeArrowheads="1"/>
            </p:cNvSpPr>
            <p:nvPr/>
          </p:nvSpPr>
          <p:spPr bwMode="auto">
            <a:xfrm>
              <a:off x="1640" y="2426"/>
              <a:ext cx="133" cy="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125" name="Freeform 101"/>
            <p:cNvSpPr>
              <a:spLocks noEditPoints="1"/>
            </p:cNvSpPr>
            <p:nvPr/>
          </p:nvSpPr>
          <p:spPr bwMode="auto">
            <a:xfrm>
              <a:off x="2193" y="2513"/>
              <a:ext cx="291" cy="118"/>
            </a:xfrm>
            <a:custGeom>
              <a:avLst/>
              <a:gdLst/>
              <a:ahLst/>
              <a:cxnLst>
                <a:cxn ang="0">
                  <a:pos x="0" y="395"/>
                </a:cxn>
                <a:cxn ang="0">
                  <a:pos x="2411" y="395"/>
                </a:cxn>
                <a:cxn ang="0">
                  <a:pos x="2411" y="506"/>
                </a:cxn>
                <a:cxn ang="0">
                  <a:pos x="0" y="506"/>
                </a:cxn>
                <a:cxn ang="0">
                  <a:pos x="0" y="395"/>
                </a:cxn>
                <a:cxn ang="0">
                  <a:pos x="1781" y="16"/>
                </a:cxn>
                <a:cxn ang="0">
                  <a:pos x="2520" y="450"/>
                </a:cxn>
                <a:cxn ang="0">
                  <a:pos x="1781" y="885"/>
                </a:cxn>
                <a:cxn ang="0">
                  <a:pos x="1706" y="865"/>
                </a:cxn>
                <a:cxn ang="0">
                  <a:pos x="1726" y="789"/>
                </a:cxn>
                <a:cxn ang="0">
                  <a:pos x="2383" y="403"/>
                </a:cxn>
                <a:cxn ang="0">
                  <a:pos x="2383" y="499"/>
                </a:cxn>
                <a:cxn ang="0">
                  <a:pos x="1726" y="112"/>
                </a:cxn>
                <a:cxn ang="0">
                  <a:pos x="1706" y="36"/>
                </a:cxn>
                <a:cxn ang="0">
                  <a:pos x="1781" y="16"/>
                </a:cxn>
              </a:cxnLst>
              <a:rect l="0" t="0" r="r" b="b"/>
              <a:pathLst>
                <a:path w="2520" h="900">
                  <a:moveTo>
                    <a:pt x="0" y="395"/>
                  </a:moveTo>
                  <a:lnTo>
                    <a:pt x="2411" y="395"/>
                  </a:lnTo>
                  <a:lnTo>
                    <a:pt x="2411" y="506"/>
                  </a:lnTo>
                  <a:lnTo>
                    <a:pt x="0" y="506"/>
                  </a:lnTo>
                  <a:lnTo>
                    <a:pt x="0" y="395"/>
                  </a:lnTo>
                  <a:close/>
                  <a:moveTo>
                    <a:pt x="1781" y="16"/>
                  </a:moveTo>
                  <a:lnTo>
                    <a:pt x="2520" y="450"/>
                  </a:lnTo>
                  <a:lnTo>
                    <a:pt x="1781" y="885"/>
                  </a:lnTo>
                  <a:cubicBezTo>
                    <a:pt x="1755" y="900"/>
                    <a:pt x="1722" y="891"/>
                    <a:pt x="1706" y="865"/>
                  </a:cubicBezTo>
                  <a:cubicBezTo>
                    <a:pt x="1691" y="839"/>
                    <a:pt x="1700" y="805"/>
                    <a:pt x="1726" y="789"/>
                  </a:cubicBezTo>
                  <a:lnTo>
                    <a:pt x="2383" y="403"/>
                  </a:lnTo>
                  <a:lnTo>
                    <a:pt x="2383" y="499"/>
                  </a:lnTo>
                  <a:lnTo>
                    <a:pt x="1726" y="112"/>
                  </a:lnTo>
                  <a:cubicBezTo>
                    <a:pt x="1700" y="97"/>
                    <a:pt x="1691" y="63"/>
                    <a:pt x="1706" y="36"/>
                  </a:cubicBezTo>
                  <a:cubicBezTo>
                    <a:pt x="1722" y="10"/>
                    <a:pt x="1755" y="0"/>
                    <a:pt x="1781" y="1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26" name="Freeform 102"/>
            <p:cNvSpPr>
              <a:spLocks noEditPoints="1"/>
            </p:cNvSpPr>
            <p:nvPr/>
          </p:nvSpPr>
          <p:spPr bwMode="auto">
            <a:xfrm>
              <a:off x="2192" y="2513"/>
              <a:ext cx="292" cy="118"/>
            </a:xfrm>
            <a:custGeom>
              <a:avLst/>
              <a:gdLst/>
              <a:ahLst/>
              <a:cxnLst>
                <a:cxn ang="0">
                  <a:pos x="1" y="51"/>
                </a:cxn>
                <a:cxn ang="0">
                  <a:pos x="280" y="52"/>
                </a:cxn>
                <a:cxn ang="0">
                  <a:pos x="279" y="67"/>
                </a:cxn>
                <a:cxn ang="0">
                  <a:pos x="0" y="66"/>
                </a:cxn>
                <a:cxn ang="0">
                  <a:pos x="2" y="66"/>
                </a:cxn>
                <a:cxn ang="0">
                  <a:pos x="279" y="65"/>
                </a:cxn>
                <a:cxn ang="0">
                  <a:pos x="278" y="52"/>
                </a:cxn>
                <a:cxn ang="0">
                  <a:pos x="1" y="53"/>
                </a:cxn>
                <a:cxn ang="0">
                  <a:pos x="2" y="66"/>
                </a:cxn>
                <a:cxn ang="0">
                  <a:pos x="207" y="2"/>
                </a:cxn>
                <a:cxn ang="0">
                  <a:pos x="292" y="60"/>
                </a:cxn>
                <a:cxn ang="0">
                  <a:pos x="207" y="117"/>
                </a:cxn>
                <a:cxn ang="0">
                  <a:pos x="204" y="118"/>
                </a:cxn>
                <a:cxn ang="0">
                  <a:pos x="201" y="118"/>
                </a:cxn>
                <a:cxn ang="0">
                  <a:pos x="199" y="116"/>
                </a:cxn>
                <a:cxn ang="0">
                  <a:pos x="197" y="114"/>
                </a:cxn>
                <a:cxn ang="0">
                  <a:pos x="196" y="111"/>
                </a:cxn>
                <a:cxn ang="0">
                  <a:pos x="196" y="107"/>
                </a:cxn>
                <a:cxn ang="0">
                  <a:pos x="198" y="105"/>
                </a:cxn>
                <a:cxn ang="0">
                  <a:pos x="199" y="103"/>
                </a:cxn>
                <a:cxn ang="0">
                  <a:pos x="277" y="53"/>
                </a:cxn>
                <a:cxn ang="0">
                  <a:pos x="275" y="66"/>
                </a:cxn>
                <a:cxn ang="0">
                  <a:pos x="199" y="16"/>
                </a:cxn>
                <a:cxn ang="0">
                  <a:pos x="197" y="14"/>
                </a:cxn>
                <a:cxn ang="0">
                  <a:pos x="196" y="11"/>
                </a:cxn>
                <a:cxn ang="0">
                  <a:pos x="196" y="7"/>
                </a:cxn>
                <a:cxn ang="0">
                  <a:pos x="197" y="4"/>
                </a:cxn>
                <a:cxn ang="0">
                  <a:pos x="199" y="2"/>
                </a:cxn>
                <a:cxn ang="0">
                  <a:pos x="202" y="1"/>
                </a:cxn>
                <a:cxn ang="0">
                  <a:pos x="204" y="1"/>
                </a:cxn>
                <a:cxn ang="0">
                  <a:pos x="204" y="3"/>
                </a:cxn>
                <a:cxn ang="0">
                  <a:pos x="202" y="3"/>
                </a:cxn>
                <a:cxn ang="0">
                  <a:pos x="200" y="4"/>
                </a:cxn>
                <a:cxn ang="0">
                  <a:pos x="198" y="6"/>
                </a:cxn>
                <a:cxn ang="0">
                  <a:pos x="198" y="8"/>
                </a:cxn>
                <a:cxn ang="0">
                  <a:pos x="198" y="11"/>
                </a:cxn>
                <a:cxn ang="0">
                  <a:pos x="199" y="13"/>
                </a:cxn>
                <a:cxn ang="0">
                  <a:pos x="201" y="14"/>
                </a:cxn>
                <a:cxn ang="0">
                  <a:pos x="276" y="65"/>
                </a:cxn>
                <a:cxn ang="0">
                  <a:pos x="275" y="53"/>
                </a:cxn>
                <a:cxn ang="0">
                  <a:pos x="201" y="104"/>
                </a:cxn>
                <a:cxn ang="0">
                  <a:pos x="199" y="106"/>
                </a:cxn>
                <a:cxn ang="0">
                  <a:pos x="198" y="108"/>
                </a:cxn>
                <a:cxn ang="0">
                  <a:pos x="198" y="111"/>
                </a:cxn>
                <a:cxn ang="0">
                  <a:pos x="199" y="113"/>
                </a:cxn>
                <a:cxn ang="0">
                  <a:pos x="200" y="115"/>
                </a:cxn>
                <a:cxn ang="0">
                  <a:pos x="202" y="116"/>
                </a:cxn>
                <a:cxn ang="0">
                  <a:pos x="204" y="116"/>
                </a:cxn>
                <a:cxn ang="0">
                  <a:pos x="206" y="115"/>
                </a:cxn>
                <a:cxn ang="0">
                  <a:pos x="291" y="58"/>
                </a:cxn>
                <a:cxn ang="0">
                  <a:pos x="206" y="3"/>
                </a:cxn>
                <a:cxn ang="0">
                  <a:pos x="204" y="3"/>
                </a:cxn>
              </a:cxnLst>
              <a:rect l="0" t="0" r="r" b="b"/>
              <a:pathLst>
                <a:path w="292" h="118">
                  <a:moveTo>
                    <a:pt x="0" y="52"/>
                  </a:moveTo>
                  <a:lnTo>
                    <a:pt x="1" y="51"/>
                  </a:lnTo>
                  <a:lnTo>
                    <a:pt x="279" y="51"/>
                  </a:lnTo>
                  <a:lnTo>
                    <a:pt x="280" y="52"/>
                  </a:lnTo>
                  <a:lnTo>
                    <a:pt x="280" y="66"/>
                  </a:lnTo>
                  <a:lnTo>
                    <a:pt x="279" y="67"/>
                  </a:lnTo>
                  <a:lnTo>
                    <a:pt x="1" y="67"/>
                  </a:lnTo>
                  <a:lnTo>
                    <a:pt x="0" y="66"/>
                  </a:lnTo>
                  <a:lnTo>
                    <a:pt x="0" y="52"/>
                  </a:lnTo>
                  <a:close/>
                  <a:moveTo>
                    <a:pt x="2" y="66"/>
                  </a:moveTo>
                  <a:lnTo>
                    <a:pt x="1" y="65"/>
                  </a:lnTo>
                  <a:lnTo>
                    <a:pt x="279" y="65"/>
                  </a:lnTo>
                  <a:lnTo>
                    <a:pt x="278" y="66"/>
                  </a:lnTo>
                  <a:lnTo>
                    <a:pt x="278" y="52"/>
                  </a:lnTo>
                  <a:lnTo>
                    <a:pt x="279" y="53"/>
                  </a:lnTo>
                  <a:lnTo>
                    <a:pt x="1" y="53"/>
                  </a:lnTo>
                  <a:lnTo>
                    <a:pt x="2" y="52"/>
                  </a:lnTo>
                  <a:lnTo>
                    <a:pt x="2" y="66"/>
                  </a:lnTo>
                  <a:close/>
                  <a:moveTo>
                    <a:pt x="207" y="1"/>
                  </a:moveTo>
                  <a:lnTo>
                    <a:pt x="207" y="2"/>
                  </a:lnTo>
                  <a:lnTo>
                    <a:pt x="292" y="58"/>
                  </a:lnTo>
                  <a:lnTo>
                    <a:pt x="292" y="60"/>
                  </a:lnTo>
                  <a:lnTo>
                    <a:pt x="207" y="117"/>
                  </a:lnTo>
                  <a:lnTo>
                    <a:pt x="207" y="117"/>
                  </a:lnTo>
                  <a:lnTo>
                    <a:pt x="204" y="118"/>
                  </a:lnTo>
                  <a:lnTo>
                    <a:pt x="204" y="118"/>
                  </a:lnTo>
                  <a:lnTo>
                    <a:pt x="202" y="118"/>
                  </a:lnTo>
                  <a:lnTo>
                    <a:pt x="201" y="118"/>
                  </a:lnTo>
                  <a:lnTo>
                    <a:pt x="199" y="117"/>
                  </a:lnTo>
                  <a:lnTo>
                    <a:pt x="199" y="116"/>
                  </a:lnTo>
                  <a:lnTo>
                    <a:pt x="197" y="114"/>
                  </a:lnTo>
                  <a:lnTo>
                    <a:pt x="197" y="114"/>
                  </a:lnTo>
                  <a:lnTo>
                    <a:pt x="196" y="111"/>
                  </a:lnTo>
                  <a:lnTo>
                    <a:pt x="196" y="111"/>
                  </a:lnTo>
                  <a:lnTo>
                    <a:pt x="196" y="108"/>
                  </a:lnTo>
                  <a:lnTo>
                    <a:pt x="196" y="107"/>
                  </a:lnTo>
                  <a:lnTo>
                    <a:pt x="197" y="105"/>
                  </a:lnTo>
                  <a:lnTo>
                    <a:pt x="198" y="105"/>
                  </a:lnTo>
                  <a:lnTo>
                    <a:pt x="199" y="103"/>
                  </a:lnTo>
                  <a:lnTo>
                    <a:pt x="199" y="103"/>
                  </a:lnTo>
                  <a:lnTo>
                    <a:pt x="275" y="52"/>
                  </a:lnTo>
                  <a:lnTo>
                    <a:pt x="277" y="53"/>
                  </a:lnTo>
                  <a:lnTo>
                    <a:pt x="277" y="66"/>
                  </a:lnTo>
                  <a:lnTo>
                    <a:pt x="275" y="66"/>
                  </a:lnTo>
                  <a:lnTo>
                    <a:pt x="199" y="16"/>
                  </a:lnTo>
                  <a:lnTo>
                    <a:pt x="199" y="16"/>
                  </a:lnTo>
                  <a:lnTo>
                    <a:pt x="198" y="14"/>
                  </a:lnTo>
                  <a:lnTo>
                    <a:pt x="197" y="14"/>
                  </a:lnTo>
                  <a:lnTo>
                    <a:pt x="196" y="11"/>
                  </a:lnTo>
                  <a:lnTo>
                    <a:pt x="196" y="11"/>
                  </a:lnTo>
                  <a:lnTo>
                    <a:pt x="196" y="8"/>
                  </a:lnTo>
                  <a:lnTo>
                    <a:pt x="196" y="7"/>
                  </a:lnTo>
                  <a:lnTo>
                    <a:pt x="197" y="5"/>
                  </a:lnTo>
                  <a:lnTo>
                    <a:pt x="197" y="4"/>
                  </a:lnTo>
                  <a:lnTo>
                    <a:pt x="199" y="2"/>
                  </a:lnTo>
                  <a:lnTo>
                    <a:pt x="199" y="2"/>
                  </a:lnTo>
                  <a:lnTo>
                    <a:pt x="201" y="1"/>
                  </a:lnTo>
                  <a:lnTo>
                    <a:pt x="202" y="1"/>
                  </a:lnTo>
                  <a:lnTo>
                    <a:pt x="204" y="0"/>
                  </a:lnTo>
                  <a:lnTo>
                    <a:pt x="204" y="1"/>
                  </a:lnTo>
                  <a:lnTo>
                    <a:pt x="207" y="1"/>
                  </a:lnTo>
                  <a:close/>
                  <a:moveTo>
                    <a:pt x="204" y="3"/>
                  </a:moveTo>
                  <a:lnTo>
                    <a:pt x="204" y="3"/>
                  </a:lnTo>
                  <a:lnTo>
                    <a:pt x="202" y="3"/>
                  </a:lnTo>
                  <a:lnTo>
                    <a:pt x="202" y="3"/>
                  </a:lnTo>
                  <a:lnTo>
                    <a:pt x="200" y="4"/>
                  </a:lnTo>
                  <a:lnTo>
                    <a:pt x="200" y="4"/>
                  </a:lnTo>
                  <a:lnTo>
                    <a:pt x="198" y="6"/>
                  </a:lnTo>
                  <a:lnTo>
                    <a:pt x="199" y="5"/>
                  </a:lnTo>
                  <a:lnTo>
                    <a:pt x="198" y="8"/>
                  </a:lnTo>
                  <a:lnTo>
                    <a:pt x="198" y="8"/>
                  </a:lnTo>
                  <a:lnTo>
                    <a:pt x="198" y="11"/>
                  </a:lnTo>
                  <a:lnTo>
                    <a:pt x="198" y="10"/>
                  </a:lnTo>
                  <a:lnTo>
                    <a:pt x="199" y="13"/>
                  </a:lnTo>
                  <a:lnTo>
                    <a:pt x="199" y="12"/>
                  </a:lnTo>
                  <a:lnTo>
                    <a:pt x="201" y="14"/>
                  </a:lnTo>
                  <a:lnTo>
                    <a:pt x="201" y="14"/>
                  </a:lnTo>
                  <a:lnTo>
                    <a:pt x="276" y="65"/>
                  </a:lnTo>
                  <a:lnTo>
                    <a:pt x="275" y="66"/>
                  </a:lnTo>
                  <a:lnTo>
                    <a:pt x="275" y="53"/>
                  </a:lnTo>
                  <a:lnTo>
                    <a:pt x="276" y="54"/>
                  </a:lnTo>
                  <a:lnTo>
                    <a:pt x="201" y="104"/>
                  </a:lnTo>
                  <a:lnTo>
                    <a:pt x="201" y="104"/>
                  </a:lnTo>
                  <a:lnTo>
                    <a:pt x="199" y="106"/>
                  </a:lnTo>
                  <a:lnTo>
                    <a:pt x="199" y="106"/>
                  </a:lnTo>
                  <a:lnTo>
                    <a:pt x="198" y="108"/>
                  </a:lnTo>
                  <a:lnTo>
                    <a:pt x="198" y="108"/>
                  </a:lnTo>
                  <a:lnTo>
                    <a:pt x="198" y="111"/>
                  </a:lnTo>
                  <a:lnTo>
                    <a:pt x="198" y="110"/>
                  </a:lnTo>
                  <a:lnTo>
                    <a:pt x="199" y="113"/>
                  </a:lnTo>
                  <a:lnTo>
                    <a:pt x="198" y="113"/>
                  </a:lnTo>
                  <a:lnTo>
                    <a:pt x="200" y="115"/>
                  </a:lnTo>
                  <a:lnTo>
                    <a:pt x="200" y="115"/>
                  </a:lnTo>
                  <a:lnTo>
                    <a:pt x="202" y="116"/>
                  </a:lnTo>
                  <a:lnTo>
                    <a:pt x="202" y="116"/>
                  </a:lnTo>
                  <a:lnTo>
                    <a:pt x="204" y="116"/>
                  </a:lnTo>
                  <a:lnTo>
                    <a:pt x="204" y="116"/>
                  </a:lnTo>
                  <a:lnTo>
                    <a:pt x="206" y="115"/>
                  </a:lnTo>
                  <a:lnTo>
                    <a:pt x="206" y="115"/>
                  </a:lnTo>
                  <a:lnTo>
                    <a:pt x="291" y="58"/>
                  </a:lnTo>
                  <a:lnTo>
                    <a:pt x="291" y="60"/>
                  </a:lnTo>
                  <a:lnTo>
                    <a:pt x="206" y="3"/>
                  </a:lnTo>
                  <a:lnTo>
                    <a:pt x="206" y="3"/>
                  </a:lnTo>
                  <a:lnTo>
                    <a:pt x="204" y="3"/>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27" name="Rectangle 103"/>
            <p:cNvSpPr>
              <a:spLocks noChangeArrowheads="1"/>
            </p:cNvSpPr>
            <p:nvPr/>
          </p:nvSpPr>
          <p:spPr bwMode="auto">
            <a:xfrm>
              <a:off x="2013" y="2465"/>
              <a:ext cx="207"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D.</a:t>
              </a:r>
              <a:endParaRPr lang="en-US" dirty="0" smtClean="0">
                <a:solidFill>
                  <a:prstClr val="black"/>
                </a:solidFill>
                <a:latin typeface="Arial" pitchFamily="34" charset="0"/>
                <a:cs typeface="Arial" pitchFamily="34" charset="0"/>
              </a:endParaRPr>
            </a:p>
          </p:txBody>
        </p:sp>
        <p:sp>
          <p:nvSpPr>
            <p:cNvPr id="1128" name="Rectangle 104"/>
            <p:cNvSpPr>
              <a:spLocks noChangeArrowheads="1"/>
            </p:cNvSpPr>
            <p:nvPr/>
          </p:nvSpPr>
          <p:spPr bwMode="auto">
            <a:xfrm>
              <a:off x="2152" y="2429"/>
              <a:ext cx="127" cy="2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129" name="Freeform 105"/>
            <p:cNvSpPr>
              <a:spLocks noEditPoints="1"/>
            </p:cNvSpPr>
            <p:nvPr/>
          </p:nvSpPr>
          <p:spPr bwMode="auto">
            <a:xfrm>
              <a:off x="2488" y="2388"/>
              <a:ext cx="321" cy="365"/>
            </a:xfrm>
            <a:custGeom>
              <a:avLst/>
              <a:gdLst/>
              <a:ahLst/>
              <a:cxnLst>
                <a:cxn ang="0">
                  <a:pos x="156" y="14"/>
                </a:cxn>
                <a:cxn ang="0">
                  <a:pos x="165" y="14"/>
                </a:cxn>
                <a:cxn ang="0">
                  <a:pos x="13" y="187"/>
                </a:cxn>
                <a:cxn ang="0">
                  <a:pos x="13" y="177"/>
                </a:cxn>
                <a:cxn ang="0">
                  <a:pos x="165" y="351"/>
                </a:cxn>
                <a:cxn ang="0">
                  <a:pos x="156" y="351"/>
                </a:cxn>
                <a:cxn ang="0">
                  <a:pos x="308" y="177"/>
                </a:cxn>
                <a:cxn ang="0">
                  <a:pos x="308" y="187"/>
                </a:cxn>
                <a:cxn ang="0">
                  <a:pos x="156" y="14"/>
                </a:cxn>
                <a:cxn ang="0">
                  <a:pos x="321" y="182"/>
                </a:cxn>
                <a:cxn ang="0">
                  <a:pos x="160" y="365"/>
                </a:cxn>
                <a:cxn ang="0">
                  <a:pos x="0" y="182"/>
                </a:cxn>
                <a:cxn ang="0">
                  <a:pos x="160" y="0"/>
                </a:cxn>
                <a:cxn ang="0">
                  <a:pos x="321" y="182"/>
                </a:cxn>
              </a:cxnLst>
              <a:rect l="0" t="0" r="r" b="b"/>
              <a:pathLst>
                <a:path w="321" h="365">
                  <a:moveTo>
                    <a:pt x="156" y="14"/>
                  </a:moveTo>
                  <a:lnTo>
                    <a:pt x="165" y="14"/>
                  </a:lnTo>
                  <a:lnTo>
                    <a:pt x="13" y="187"/>
                  </a:lnTo>
                  <a:lnTo>
                    <a:pt x="13" y="177"/>
                  </a:lnTo>
                  <a:lnTo>
                    <a:pt x="165" y="351"/>
                  </a:lnTo>
                  <a:lnTo>
                    <a:pt x="156" y="351"/>
                  </a:lnTo>
                  <a:lnTo>
                    <a:pt x="308" y="177"/>
                  </a:lnTo>
                  <a:lnTo>
                    <a:pt x="308" y="187"/>
                  </a:lnTo>
                  <a:lnTo>
                    <a:pt x="156" y="14"/>
                  </a:lnTo>
                  <a:close/>
                  <a:moveTo>
                    <a:pt x="321" y="182"/>
                  </a:moveTo>
                  <a:lnTo>
                    <a:pt x="160" y="365"/>
                  </a:lnTo>
                  <a:lnTo>
                    <a:pt x="0" y="182"/>
                  </a:lnTo>
                  <a:lnTo>
                    <a:pt x="160" y="0"/>
                  </a:lnTo>
                  <a:lnTo>
                    <a:pt x="321" y="182"/>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30" name="Freeform 106"/>
            <p:cNvSpPr>
              <a:spLocks noEditPoints="1"/>
            </p:cNvSpPr>
            <p:nvPr/>
          </p:nvSpPr>
          <p:spPr bwMode="auto">
            <a:xfrm>
              <a:off x="2478" y="3046"/>
              <a:ext cx="322" cy="366"/>
            </a:xfrm>
            <a:custGeom>
              <a:avLst/>
              <a:gdLst/>
              <a:ahLst/>
              <a:cxnLst>
                <a:cxn ang="0">
                  <a:pos x="157" y="15"/>
                </a:cxn>
                <a:cxn ang="0">
                  <a:pos x="165" y="15"/>
                </a:cxn>
                <a:cxn ang="0">
                  <a:pos x="13" y="189"/>
                </a:cxn>
                <a:cxn ang="0">
                  <a:pos x="13" y="179"/>
                </a:cxn>
                <a:cxn ang="0">
                  <a:pos x="165" y="352"/>
                </a:cxn>
                <a:cxn ang="0">
                  <a:pos x="157" y="352"/>
                </a:cxn>
                <a:cxn ang="0">
                  <a:pos x="309" y="179"/>
                </a:cxn>
                <a:cxn ang="0">
                  <a:pos x="309" y="189"/>
                </a:cxn>
                <a:cxn ang="0">
                  <a:pos x="157" y="15"/>
                </a:cxn>
                <a:cxn ang="0">
                  <a:pos x="322" y="184"/>
                </a:cxn>
                <a:cxn ang="0">
                  <a:pos x="161" y="366"/>
                </a:cxn>
                <a:cxn ang="0">
                  <a:pos x="0" y="184"/>
                </a:cxn>
                <a:cxn ang="0">
                  <a:pos x="161" y="0"/>
                </a:cxn>
                <a:cxn ang="0">
                  <a:pos x="322" y="184"/>
                </a:cxn>
              </a:cxnLst>
              <a:rect l="0" t="0" r="r" b="b"/>
              <a:pathLst>
                <a:path w="322" h="366">
                  <a:moveTo>
                    <a:pt x="157" y="15"/>
                  </a:moveTo>
                  <a:lnTo>
                    <a:pt x="165" y="15"/>
                  </a:lnTo>
                  <a:lnTo>
                    <a:pt x="13" y="189"/>
                  </a:lnTo>
                  <a:lnTo>
                    <a:pt x="13" y="179"/>
                  </a:lnTo>
                  <a:lnTo>
                    <a:pt x="165" y="352"/>
                  </a:lnTo>
                  <a:lnTo>
                    <a:pt x="157" y="352"/>
                  </a:lnTo>
                  <a:lnTo>
                    <a:pt x="309" y="179"/>
                  </a:lnTo>
                  <a:lnTo>
                    <a:pt x="309" y="189"/>
                  </a:lnTo>
                  <a:lnTo>
                    <a:pt x="157" y="15"/>
                  </a:lnTo>
                  <a:close/>
                  <a:moveTo>
                    <a:pt x="322" y="184"/>
                  </a:moveTo>
                  <a:lnTo>
                    <a:pt x="161" y="366"/>
                  </a:lnTo>
                  <a:lnTo>
                    <a:pt x="0" y="184"/>
                  </a:lnTo>
                  <a:lnTo>
                    <a:pt x="161" y="0"/>
                  </a:lnTo>
                  <a:lnTo>
                    <a:pt x="322" y="184"/>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31" name="Freeform 107"/>
            <p:cNvSpPr>
              <a:spLocks noEditPoints="1"/>
            </p:cNvSpPr>
            <p:nvPr/>
          </p:nvSpPr>
          <p:spPr bwMode="auto">
            <a:xfrm>
              <a:off x="2597" y="2065"/>
              <a:ext cx="103" cy="332"/>
            </a:xfrm>
            <a:custGeom>
              <a:avLst/>
              <a:gdLst/>
              <a:ahLst/>
              <a:cxnLst>
                <a:cxn ang="0">
                  <a:pos x="392" y="2540"/>
                </a:cxn>
                <a:cxn ang="0">
                  <a:pos x="392" y="109"/>
                </a:cxn>
                <a:cxn ang="0">
                  <a:pos x="501" y="109"/>
                </a:cxn>
                <a:cxn ang="0">
                  <a:pos x="501" y="2540"/>
                </a:cxn>
                <a:cxn ang="0">
                  <a:pos x="392" y="2540"/>
                </a:cxn>
                <a:cxn ang="0">
                  <a:pos x="15" y="745"/>
                </a:cxn>
                <a:cxn ang="0">
                  <a:pos x="446" y="0"/>
                </a:cxn>
                <a:cxn ang="0">
                  <a:pos x="878" y="745"/>
                </a:cxn>
                <a:cxn ang="0">
                  <a:pos x="859" y="820"/>
                </a:cxn>
                <a:cxn ang="0">
                  <a:pos x="784" y="800"/>
                </a:cxn>
                <a:cxn ang="0">
                  <a:pos x="399" y="137"/>
                </a:cxn>
                <a:cxn ang="0">
                  <a:pos x="494" y="137"/>
                </a:cxn>
                <a:cxn ang="0">
                  <a:pos x="109" y="800"/>
                </a:cxn>
                <a:cxn ang="0">
                  <a:pos x="34" y="820"/>
                </a:cxn>
                <a:cxn ang="0">
                  <a:pos x="15" y="745"/>
                </a:cxn>
              </a:cxnLst>
              <a:rect l="0" t="0" r="r" b="b"/>
              <a:pathLst>
                <a:path w="893" h="2540">
                  <a:moveTo>
                    <a:pt x="392" y="2540"/>
                  </a:moveTo>
                  <a:lnTo>
                    <a:pt x="392" y="109"/>
                  </a:lnTo>
                  <a:lnTo>
                    <a:pt x="501" y="109"/>
                  </a:lnTo>
                  <a:lnTo>
                    <a:pt x="501" y="2540"/>
                  </a:lnTo>
                  <a:lnTo>
                    <a:pt x="392" y="2540"/>
                  </a:lnTo>
                  <a:close/>
                  <a:moveTo>
                    <a:pt x="15" y="745"/>
                  </a:moveTo>
                  <a:lnTo>
                    <a:pt x="446" y="0"/>
                  </a:lnTo>
                  <a:lnTo>
                    <a:pt x="878" y="745"/>
                  </a:lnTo>
                  <a:cubicBezTo>
                    <a:pt x="893" y="770"/>
                    <a:pt x="885" y="804"/>
                    <a:pt x="859" y="820"/>
                  </a:cubicBezTo>
                  <a:cubicBezTo>
                    <a:pt x="832" y="835"/>
                    <a:pt x="798" y="827"/>
                    <a:pt x="784" y="800"/>
                  </a:cubicBezTo>
                  <a:lnTo>
                    <a:pt x="399" y="137"/>
                  </a:lnTo>
                  <a:lnTo>
                    <a:pt x="494" y="137"/>
                  </a:lnTo>
                  <a:lnTo>
                    <a:pt x="109" y="800"/>
                  </a:lnTo>
                  <a:cubicBezTo>
                    <a:pt x="94" y="827"/>
                    <a:pt x="61" y="835"/>
                    <a:pt x="34" y="820"/>
                  </a:cubicBezTo>
                  <a:cubicBezTo>
                    <a:pt x="8" y="804"/>
                    <a:pt x="0" y="770"/>
                    <a:pt x="15" y="74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32" name="Freeform 108"/>
            <p:cNvSpPr>
              <a:spLocks noEditPoints="1"/>
            </p:cNvSpPr>
            <p:nvPr/>
          </p:nvSpPr>
          <p:spPr bwMode="auto">
            <a:xfrm>
              <a:off x="2597" y="2065"/>
              <a:ext cx="103" cy="333"/>
            </a:xfrm>
            <a:custGeom>
              <a:avLst/>
              <a:gdLst/>
              <a:ahLst/>
              <a:cxnLst>
                <a:cxn ang="0">
                  <a:pos x="44" y="332"/>
                </a:cxn>
                <a:cxn ang="0">
                  <a:pos x="45" y="14"/>
                </a:cxn>
                <a:cxn ang="0">
                  <a:pos x="59" y="15"/>
                </a:cxn>
                <a:cxn ang="0">
                  <a:pos x="58" y="333"/>
                </a:cxn>
                <a:cxn ang="0">
                  <a:pos x="58" y="331"/>
                </a:cxn>
                <a:cxn ang="0">
                  <a:pos x="57" y="15"/>
                </a:cxn>
                <a:cxn ang="0">
                  <a:pos x="45" y="16"/>
                </a:cxn>
                <a:cxn ang="0">
                  <a:pos x="46" y="332"/>
                </a:cxn>
                <a:cxn ang="0">
                  <a:pos x="58" y="331"/>
                </a:cxn>
                <a:cxn ang="0">
                  <a:pos x="1" y="97"/>
                </a:cxn>
                <a:cxn ang="0">
                  <a:pos x="52" y="0"/>
                </a:cxn>
                <a:cxn ang="0">
                  <a:pos x="102" y="97"/>
                </a:cxn>
                <a:cxn ang="0">
                  <a:pos x="103" y="101"/>
                </a:cxn>
                <a:cxn ang="0">
                  <a:pos x="103" y="104"/>
                </a:cxn>
                <a:cxn ang="0">
                  <a:pos x="101" y="106"/>
                </a:cxn>
                <a:cxn ang="0">
                  <a:pos x="99" y="109"/>
                </a:cxn>
                <a:cxn ang="0">
                  <a:pos x="97" y="110"/>
                </a:cxn>
                <a:cxn ang="0">
                  <a:pos x="94" y="109"/>
                </a:cxn>
                <a:cxn ang="0">
                  <a:pos x="91" y="108"/>
                </a:cxn>
                <a:cxn ang="0">
                  <a:pos x="90" y="105"/>
                </a:cxn>
                <a:cxn ang="0">
                  <a:pos x="46" y="17"/>
                </a:cxn>
                <a:cxn ang="0">
                  <a:pos x="58" y="19"/>
                </a:cxn>
                <a:cxn ang="0">
                  <a:pos x="13" y="106"/>
                </a:cxn>
                <a:cxn ang="0">
                  <a:pos x="11" y="108"/>
                </a:cxn>
                <a:cxn ang="0">
                  <a:pos x="9" y="109"/>
                </a:cxn>
                <a:cxn ang="0">
                  <a:pos x="6" y="110"/>
                </a:cxn>
                <a:cxn ang="0">
                  <a:pos x="3" y="108"/>
                </a:cxn>
                <a:cxn ang="0">
                  <a:pos x="1" y="106"/>
                </a:cxn>
                <a:cxn ang="0">
                  <a:pos x="0" y="103"/>
                </a:cxn>
                <a:cxn ang="0">
                  <a:pos x="0" y="100"/>
                </a:cxn>
                <a:cxn ang="0">
                  <a:pos x="2" y="101"/>
                </a:cxn>
                <a:cxn ang="0">
                  <a:pos x="2" y="103"/>
                </a:cxn>
                <a:cxn ang="0">
                  <a:pos x="3" y="105"/>
                </a:cxn>
                <a:cxn ang="0">
                  <a:pos x="4" y="107"/>
                </a:cxn>
                <a:cxn ang="0">
                  <a:pos x="6" y="108"/>
                </a:cxn>
                <a:cxn ang="0">
                  <a:pos x="9" y="107"/>
                </a:cxn>
                <a:cxn ang="0">
                  <a:pos x="10" y="106"/>
                </a:cxn>
                <a:cxn ang="0">
                  <a:pos x="12" y="104"/>
                </a:cxn>
                <a:cxn ang="0">
                  <a:pos x="56" y="18"/>
                </a:cxn>
                <a:cxn ang="0">
                  <a:pos x="46" y="19"/>
                </a:cxn>
                <a:cxn ang="0">
                  <a:pos x="91" y="104"/>
                </a:cxn>
                <a:cxn ang="0">
                  <a:pos x="93" y="107"/>
                </a:cxn>
                <a:cxn ang="0">
                  <a:pos x="95" y="107"/>
                </a:cxn>
                <a:cxn ang="0">
                  <a:pos x="97" y="107"/>
                </a:cxn>
                <a:cxn ang="0">
                  <a:pos x="99" y="107"/>
                </a:cxn>
                <a:cxn ang="0">
                  <a:pos x="100" y="105"/>
                </a:cxn>
                <a:cxn ang="0">
                  <a:pos x="101" y="103"/>
                </a:cxn>
                <a:cxn ang="0">
                  <a:pos x="101" y="100"/>
                </a:cxn>
                <a:cxn ang="0">
                  <a:pos x="100" y="98"/>
                </a:cxn>
                <a:cxn ang="0">
                  <a:pos x="51" y="1"/>
                </a:cxn>
                <a:cxn ang="0">
                  <a:pos x="2" y="98"/>
                </a:cxn>
                <a:cxn ang="0">
                  <a:pos x="2" y="101"/>
                </a:cxn>
              </a:cxnLst>
              <a:rect l="0" t="0" r="r" b="b"/>
              <a:pathLst>
                <a:path w="103" h="333">
                  <a:moveTo>
                    <a:pt x="45" y="333"/>
                  </a:moveTo>
                  <a:lnTo>
                    <a:pt x="44" y="332"/>
                  </a:lnTo>
                  <a:lnTo>
                    <a:pt x="44" y="15"/>
                  </a:lnTo>
                  <a:lnTo>
                    <a:pt x="45" y="14"/>
                  </a:lnTo>
                  <a:lnTo>
                    <a:pt x="58" y="14"/>
                  </a:lnTo>
                  <a:lnTo>
                    <a:pt x="59" y="15"/>
                  </a:lnTo>
                  <a:lnTo>
                    <a:pt x="59" y="332"/>
                  </a:lnTo>
                  <a:lnTo>
                    <a:pt x="58" y="333"/>
                  </a:lnTo>
                  <a:lnTo>
                    <a:pt x="45" y="333"/>
                  </a:lnTo>
                  <a:close/>
                  <a:moveTo>
                    <a:pt x="58" y="331"/>
                  </a:moveTo>
                  <a:lnTo>
                    <a:pt x="57" y="332"/>
                  </a:lnTo>
                  <a:lnTo>
                    <a:pt x="57" y="15"/>
                  </a:lnTo>
                  <a:lnTo>
                    <a:pt x="58" y="16"/>
                  </a:lnTo>
                  <a:lnTo>
                    <a:pt x="45" y="16"/>
                  </a:lnTo>
                  <a:lnTo>
                    <a:pt x="46" y="15"/>
                  </a:lnTo>
                  <a:lnTo>
                    <a:pt x="46" y="332"/>
                  </a:lnTo>
                  <a:lnTo>
                    <a:pt x="45" y="331"/>
                  </a:lnTo>
                  <a:lnTo>
                    <a:pt x="58" y="331"/>
                  </a:lnTo>
                  <a:close/>
                  <a:moveTo>
                    <a:pt x="1" y="97"/>
                  </a:moveTo>
                  <a:lnTo>
                    <a:pt x="1" y="97"/>
                  </a:lnTo>
                  <a:lnTo>
                    <a:pt x="51" y="0"/>
                  </a:lnTo>
                  <a:lnTo>
                    <a:pt x="52" y="0"/>
                  </a:lnTo>
                  <a:lnTo>
                    <a:pt x="102" y="97"/>
                  </a:lnTo>
                  <a:lnTo>
                    <a:pt x="102" y="97"/>
                  </a:lnTo>
                  <a:lnTo>
                    <a:pt x="103" y="100"/>
                  </a:lnTo>
                  <a:lnTo>
                    <a:pt x="103" y="101"/>
                  </a:lnTo>
                  <a:lnTo>
                    <a:pt x="103" y="103"/>
                  </a:lnTo>
                  <a:lnTo>
                    <a:pt x="103" y="104"/>
                  </a:lnTo>
                  <a:lnTo>
                    <a:pt x="102" y="106"/>
                  </a:lnTo>
                  <a:lnTo>
                    <a:pt x="101" y="106"/>
                  </a:lnTo>
                  <a:lnTo>
                    <a:pt x="100" y="108"/>
                  </a:lnTo>
                  <a:lnTo>
                    <a:pt x="99" y="109"/>
                  </a:lnTo>
                  <a:lnTo>
                    <a:pt x="97" y="110"/>
                  </a:lnTo>
                  <a:lnTo>
                    <a:pt x="97" y="110"/>
                  </a:lnTo>
                  <a:lnTo>
                    <a:pt x="94" y="109"/>
                  </a:lnTo>
                  <a:lnTo>
                    <a:pt x="94" y="109"/>
                  </a:lnTo>
                  <a:lnTo>
                    <a:pt x="92" y="108"/>
                  </a:lnTo>
                  <a:lnTo>
                    <a:pt x="91" y="108"/>
                  </a:lnTo>
                  <a:lnTo>
                    <a:pt x="90" y="106"/>
                  </a:lnTo>
                  <a:lnTo>
                    <a:pt x="90" y="105"/>
                  </a:lnTo>
                  <a:lnTo>
                    <a:pt x="45" y="19"/>
                  </a:lnTo>
                  <a:lnTo>
                    <a:pt x="46" y="17"/>
                  </a:lnTo>
                  <a:lnTo>
                    <a:pt x="57" y="17"/>
                  </a:lnTo>
                  <a:lnTo>
                    <a:pt x="58" y="19"/>
                  </a:lnTo>
                  <a:lnTo>
                    <a:pt x="13" y="105"/>
                  </a:lnTo>
                  <a:lnTo>
                    <a:pt x="13" y="106"/>
                  </a:lnTo>
                  <a:lnTo>
                    <a:pt x="12" y="108"/>
                  </a:lnTo>
                  <a:lnTo>
                    <a:pt x="11" y="108"/>
                  </a:lnTo>
                  <a:lnTo>
                    <a:pt x="9" y="109"/>
                  </a:lnTo>
                  <a:lnTo>
                    <a:pt x="9" y="109"/>
                  </a:lnTo>
                  <a:lnTo>
                    <a:pt x="6" y="110"/>
                  </a:lnTo>
                  <a:lnTo>
                    <a:pt x="6" y="110"/>
                  </a:lnTo>
                  <a:lnTo>
                    <a:pt x="3" y="109"/>
                  </a:lnTo>
                  <a:lnTo>
                    <a:pt x="3" y="108"/>
                  </a:lnTo>
                  <a:lnTo>
                    <a:pt x="1" y="106"/>
                  </a:lnTo>
                  <a:lnTo>
                    <a:pt x="1" y="106"/>
                  </a:lnTo>
                  <a:lnTo>
                    <a:pt x="0" y="104"/>
                  </a:lnTo>
                  <a:lnTo>
                    <a:pt x="0" y="103"/>
                  </a:lnTo>
                  <a:lnTo>
                    <a:pt x="0" y="101"/>
                  </a:lnTo>
                  <a:lnTo>
                    <a:pt x="0" y="100"/>
                  </a:lnTo>
                  <a:lnTo>
                    <a:pt x="1" y="97"/>
                  </a:lnTo>
                  <a:close/>
                  <a:moveTo>
                    <a:pt x="2" y="101"/>
                  </a:moveTo>
                  <a:lnTo>
                    <a:pt x="2" y="100"/>
                  </a:lnTo>
                  <a:lnTo>
                    <a:pt x="2" y="103"/>
                  </a:lnTo>
                  <a:lnTo>
                    <a:pt x="2" y="103"/>
                  </a:lnTo>
                  <a:lnTo>
                    <a:pt x="3" y="105"/>
                  </a:lnTo>
                  <a:lnTo>
                    <a:pt x="3" y="105"/>
                  </a:lnTo>
                  <a:lnTo>
                    <a:pt x="4" y="107"/>
                  </a:lnTo>
                  <a:lnTo>
                    <a:pt x="4" y="107"/>
                  </a:lnTo>
                  <a:lnTo>
                    <a:pt x="6" y="108"/>
                  </a:lnTo>
                  <a:lnTo>
                    <a:pt x="6" y="107"/>
                  </a:lnTo>
                  <a:lnTo>
                    <a:pt x="9" y="107"/>
                  </a:lnTo>
                  <a:lnTo>
                    <a:pt x="8" y="107"/>
                  </a:lnTo>
                  <a:lnTo>
                    <a:pt x="10" y="106"/>
                  </a:lnTo>
                  <a:lnTo>
                    <a:pt x="10" y="107"/>
                  </a:lnTo>
                  <a:lnTo>
                    <a:pt x="12" y="104"/>
                  </a:lnTo>
                  <a:lnTo>
                    <a:pt x="12" y="104"/>
                  </a:lnTo>
                  <a:lnTo>
                    <a:pt x="56" y="18"/>
                  </a:lnTo>
                  <a:lnTo>
                    <a:pt x="57" y="19"/>
                  </a:lnTo>
                  <a:lnTo>
                    <a:pt x="46" y="19"/>
                  </a:lnTo>
                  <a:lnTo>
                    <a:pt x="47" y="18"/>
                  </a:lnTo>
                  <a:lnTo>
                    <a:pt x="91" y="104"/>
                  </a:lnTo>
                  <a:lnTo>
                    <a:pt x="91" y="104"/>
                  </a:lnTo>
                  <a:lnTo>
                    <a:pt x="93" y="107"/>
                  </a:lnTo>
                  <a:lnTo>
                    <a:pt x="92" y="106"/>
                  </a:lnTo>
                  <a:lnTo>
                    <a:pt x="95" y="107"/>
                  </a:lnTo>
                  <a:lnTo>
                    <a:pt x="94" y="107"/>
                  </a:lnTo>
                  <a:lnTo>
                    <a:pt x="97" y="107"/>
                  </a:lnTo>
                  <a:lnTo>
                    <a:pt x="96" y="108"/>
                  </a:lnTo>
                  <a:lnTo>
                    <a:pt x="99" y="107"/>
                  </a:lnTo>
                  <a:lnTo>
                    <a:pt x="98" y="107"/>
                  </a:lnTo>
                  <a:lnTo>
                    <a:pt x="100" y="105"/>
                  </a:lnTo>
                  <a:lnTo>
                    <a:pt x="100" y="105"/>
                  </a:lnTo>
                  <a:lnTo>
                    <a:pt x="101" y="103"/>
                  </a:lnTo>
                  <a:lnTo>
                    <a:pt x="101" y="103"/>
                  </a:lnTo>
                  <a:lnTo>
                    <a:pt x="101" y="100"/>
                  </a:lnTo>
                  <a:lnTo>
                    <a:pt x="101" y="101"/>
                  </a:lnTo>
                  <a:lnTo>
                    <a:pt x="100" y="98"/>
                  </a:lnTo>
                  <a:lnTo>
                    <a:pt x="100" y="98"/>
                  </a:lnTo>
                  <a:lnTo>
                    <a:pt x="51" y="1"/>
                  </a:lnTo>
                  <a:lnTo>
                    <a:pt x="52" y="1"/>
                  </a:lnTo>
                  <a:lnTo>
                    <a:pt x="2" y="98"/>
                  </a:lnTo>
                  <a:lnTo>
                    <a:pt x="2" y="98"/>
                  </a:lnTo>
                  <a:lnTo>
                    <a:pt x="2" y="101"/>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33" name="Freeform 109"/>
            <p:cNvSpPr>
              <a:spLocks noEditPoints="1"/>
            </p:cNvSpPr>
            <p:nvPr/>
          </p:nvSpPr>
          <p:spPr bwMode="auto">
            <a:xfrm>
              <a:off x="2588" y="2732"/>
              <a:ext cx="103" cy="332"/>
            </a:xfrm>
            <a:custGeom>
              <a:avLst/>
              <a:gdLst/>
              <a:ahLst/>
              <a:cxnLst>
                <a:cxn ang="0">
                  <a:pos x="501" y="0"/>
                </a:cxn>
                <a:cxn ang="0">
                  <a:pos x="501" y="2430"/>
                </a:cxn>
                <a:cxn ang="0">
                  <a:pos x="392" y="2430"/>
                </a:cxn>
                <a:cxn ang="0">
                  <a:pos x="392" y="0"/>
                </a:cxn>
                <a:cxn ang="0">
                  <a:pos x="501" y="0"/>
                </a:cxn>
                <a:cxn ang="0">
                  <a:pos x="878" y="1795"/>
                </a:cxn>
                <a:cxn ang="0">
                  <a:pos x="446" y="2540"/>
                </a:cxn>
                <a:cxn ang="0">
                  <a:pos x="15" y="1795"/>
                </a:cxn>
                <a:cxn ang="0">
                  <a:pos x="34" y="1720"/>
                </a:cxn>
                <a:cxn ang="0">
                  <a:pos x="109" y="1740"/>
                </a:cxn>
                <a:cxn ang="0">
                  <a:pos x="494" y="2402"/>
                </a:cxn>
                <a:cxn ang="0">
                  <a:pos x="399" y="2402"/>
                </a:cxn>
                <a:cxn ang="0">
                  <a:pos x="784" y="1740"/>
                </a:cxn>
                <a:cxn ang="0">
                  <a:pos x="859" y="1720"/>
                </a:cxn>
                <a:cxn ang="0">
                  <a:pos x="878" y="1795"/>
                </a:cxn>
              </a:cxnLst>
              <a:rect l="0" t="0" r="r" b="b"/>
              <a:pathLst>
                <a:path w="893" h="2540">
                  <a:moveTo>
                    <a:pt x="501" y="0"/>
                  </a:moveTo>
                  <a:lnTo>
                    <a:pt x="501" y="2430"/>
                  </a:lnTo>
                  <a:lnTo>
                    <a:pt x="392" y="2430"/>
                  </a:lnTo>
                  <a:lnTo>
                    <a:pt x="392" y="0"/>
                  </a:lnTo>
                  <a:lnTo>
                    <a:pt x="501" y="0"/>
                  </a:lnTo>
                  <a:close/>
                  <a:moveTo>
                    <a:pt x="878" y="1795"/>
                  </a:moveTo>
                  <a:lnTo>
                    <a:pt x="446" y="2540"/>
                  </a:lnTo>
                  <a:lnTo>
                    <a:pt x="15" y="1795"/>
                  </a:lnTo>
                  <a:cubicBezTo>
                    <a:pt x="0" y="1769"/>
                    <a:pt x="8" y="1735"/>
                    <a:pt x="34" y="1720"/>
                  </a:cubicBezTo>
                  <a:cubicBezTo>
                    <a:pt x="61" y="1705"/>
                    <a:pt x="94" y="1713"/>
                    <a:pt x="109" y="1740"/>
                  </a:cubicBezTo>
                  <a:lnTo>
                    <a:pt x="494" y="2402"/>
                  </a:lnTo>
                  <a:lnTo>
                    <a:pt x="399" y="2402"/>
                  </a:lnTo>
                  <a:lnTo>
                    <a:pt x="784" y="1740"/>
                  </a:lnTo>
                  <a:cubicBezTo>
                    <a:pt x="798" y="1713"/>
                    <a:pt x="832" y="1705"/>
                    <a:pt x="859" y="1720"/>
                  </a:cubicBezTo>
                  <a:cubicBezTo>
                    <a:pt x="885" y="1735"/>
                    <a:pt x="893" y="1769"/>
                    <a:pt x="878" y="179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34" name="Freeform 110"/>
            <p:cNvSpPr>
              <a:spLocks noEditPoints="1"/>
            </p:cNvSpPr>
            <p:nvPr/>
          </p:nvSpPr>
          <p:spPr bwMode="auto">
            <a:xfrm>
              <a:off x="2588" y="2731"/>
              <a:ext cx="103" cy="334"/>
            </a:xfrm>
            <a:custGeom>
              <a:avLst/>
              <a:gdLst/>
              <a:ahLst/>
              <a:cxnLst>
                <a:cxn ang="0">
                  <a:pos x="58" y="1"/>
                </a:cxn>
                <a:cxn ang="0">
                  <a:pos x="57" y="320"/>
                </a:cxn>
                <a:cxn ang="0">
                  <a:pos x="44" y="319"/>
                </a:cxn>
                <a:cxn ang="0">
                  <a:pos x="45" y="0"/>
                </a:cxn>
                <a:cxn ang="0">
                  <a:pos x="45" y="2"/>
                </a:cxn>
                <a:cxn ang="0">
                  <a:pos x="46" y="319"/>
                </a:cxn>
                <a:cxn ang="0">
                  <a:pos x="57" y="318"/>
                </a:cxn>
                <a:cxn ang="0">
                  <a:pos x="56" y="1"/>
                </a:cxn>
                <a:cxn ang="0">
                  <a:pos x="45" y="2"/>
                </a:cxn>
                <a:cxn ang="0">
                  <a:pos x="102" y="236"/>
                </a:cxn>
                <a:cxn ang="0">
                  <a:pos x="50" y="334"/>
                </a:cxn>
                <a:cxn ang="0">
                  <a:pos x="0" y="236"/>
                </a:cxn>
                <a:cxn ang="0">
                  <a:pos x="0" y="233"/>
                </a:cxn>
                <a:cxn ang="0">
                  <a:pos x="0" y="230"/>
                </a:cxn>
                <a:cxn ang="0">
                  <a:pos x="1" y="227"/>
                </a:cxn>
                <a:cxn ang="0">
                  <a:pos x="3" y="225"/>
                </a:cxn>
                <a:cxn ang="0">
                  <a:pos x="6" y="224"/>
                </a:cxn>
                <a:cxn ang="0">
                  <a:pos x="9" y="224"/>
                </a:cxn>
                <a:cxn ang="0">
                  <a:pos x="11" y="226"/>
                </a:cxn>
                <a:cxn ang="0">
                  <a:pos x="13" y="228"/>
                </a:cxn>
                <a:cxn ang="0">
                  <a:pos x="57" y="316"/>
                </a:cxn>
                <a:cxn ang="0">
                  <a:pos x="45" y="315"/>
                </a:cxn>
                <a:cxn ang="0">
                  <a:pos x="89" y="228"/>
                </a:cxn>
                <a:cxn ang="0">
                  <a:pos x="91" y="226"/>
                </a:cxn>
                <a:cxn ang="0">
                  <a:pos x="94" y="224"/>
                </a:cxn>
                <a:cxn ang="0">
                  <a:pos x="97" y="224"/>
                </a:cxn>
                <a:cxn ang="0">
                  <a:pos x="99" y="225"/>
                </a:cxn>
                <a:cxn ang="0">
                  <a:pos x="101" y="227"/>
                </a:cxn>
                <a:cxn ang="0">
                  <a:pos x="103" y="230"/>
                </a:cxn>
                <a:cxn ang="0">
                  <a:pos x="103" y="233"/>
                </a:cxn>
                <a:cxn ang="0">
                  <a:pos x="101" y="233"/>
                </a:cxn>
                <a:cxn ang="0">
                  <a:pos x="101" y="230"/>
                </a:cxn>
                <a:cxn ang="0">
                  <a:pos x="100" y="228"/>
                </a:cxn>
                <a:cxn ang="0">
                  <a:pos x="98" y="227"/>
                </a:cxn>
                <a:cxn ang="0">
                  <a:pos x="96" y="226"/>
                </a:cxn>
                <a:cxn ang="0">
                  <a:pos x="94" y="226"/>
                </a:cxn>
                <a:cxn ang="0">
                  <a:pos x="92" y="227"/>
                </a:cxn>
                <a:cxn ang="0">
                  <a:pos x="91" y="229"/>
                </a:cxn>
                <a:cxn ang="0">
                  <a:pos x="46" y="316"/>
                </a:cxn>
                <a:cxn ang="0">
                  <a:pos x="57" y="314"/>
                </a:cxn>
                <a:cxn ang="0">
                  <a:pos x="11" y="229"/>
                </a:cxn>
                <a:cxn ang="0">
                  <a:pos x="10" y="227"/>
                </a:cxn>
                <a:cxn ang="0">
                  <a:pos x="8" y="226"/>
                </a:cxn>
                <a:cxn ang="0">
                  <a:pos x="6" y="226"/>
                </a:cxn>
                <a:cxn ang="0">
                  <a:pos x="4" y="227"/>
                </a:cxn>
                <a:cxn ang="0">
                  <a:pos x="2" y="229"/>
                </a:cxn>
                <a:cxn ang="0">
                  <a:pos x="1" y="231"/>
                </a:cxn>
                <a:cxn ang="0">
                  <a:pos x="1" y="233"/>
                </a:cxn>
                <a:cxn ang="0">
                  <a:pos x="2" y="236"/>
                </a:cxn>
                <a:cxn ang="0">
                  <a:pos x="52" y="333"/>
                </a:cxn>
                <a:cxn ang="0">
                  <a:pos x="100" y="235"/>
                </a:cxn>
                <a:cxn ang="0">
                  <a:pos x="101" y="233"/>
                </a:cxn>
              </a:cxnLst>
              <a:rect l="0" t="0" r="r" b="b"/>
              <a:pathLst>
                <a:path w="103" h="334">
                  <a:moveTo>
                    <a:pt x="57" y="0"/>
                  </a:moveTo>
                  <a:lnTo>
                    <a:pt x="58" y="1"/>
                  </a:lnTo>
                  <a:lnTo>
                    <a:pt x="58" y="319"/>
                  </a:lnTo>
                  <a:lnTo>
                    <a:pt x="57" y="320"/>
                  </a:lnTo>
                  <a:lnTo>
                    <a:pt x="45" y="320"/>
                  </a:lnTo>
                  <a:lnTo>
                    <a:pt x="44" y="319"/>
                  </a:lnTo>
                  <a:lnTo>
                    <a:pt x="44" y="1"/>
                  </a:lnTo>
                  <a:lnTo>
                    <a:pt x="45" y="0"/>
                  </a:lnTo>
                  <a:lnTo>
                    <a:pt x="57" y="0"/>
                  </a:lnTo>
                  <a:close/>
                  <a:moveTo>
                    <a:pt x="45" y="2"/>
                  </a:moveTo>
                  <a:lnTo>
                    <a:pt x="46" y="1"/>
                  </a:lnTo>
                  <a:lnTo>
                    <a:pt x="46" y="319"/>
                  </a:lnTo>
                  <a:lnTo>
                    <a:pt x="45" y="318"/>
                  </a:lnTo>
                  <a:lnTo>
                    <a:pt x="57" y="318"/>
                  </a:lnTo>
                  <a:lnTo>
                    <a:pt x="56" y="319"/>
                  </a:lnTo>
                  <a:lnTo>
                    <a:pt x="56" y="1"/>
                  </a:lnTo>
                  <a:lnTo>
                    <a:pt x="57" y="2"/>
                  </a:lnTo>
                  <a:lnTo>
                    <a:pt x="45" y="2"/>
                  </a:lnTo>
                  <a:close/>
                  <a:moveTo>
                    <a:pt x="102" y="236"/>
                  </a:moveTo>
                  <a:lnTo>
                    <a:pt x="102" y="236"/>
                  </a:lnTo>
                  <a:lnTo>
                    <a:pt x="52" y="334"/>
                  </a:lnTo>
                  <a:lnTo>
                    <a:pt x="50" y="334"/>
                  </a:lnTo>
                  <a:lnTo>
                    <a:pt x="1" y="236"/>
                  </a:lnTo>
                  <a:lnTo>
                    <a:pt x="0" y="236"/>
                  </a:lnTo>
                  <a:lnTo>
                    <a:pt x="0" y="233"/>
                  </a:lnTo>
                  <a:lnTo>
                    <a:pt x="0" y="233"/>
                  </a:lnTo>
                  <a:lnTo>
                    <a:pt x="0" y="230"/>
                  </a:lnTo>
                  <a:lnTo>
                    <a:pt x="0" y="230"/>
                  </a:lnTo>
                  <a:lnTo>
                    <a:pt x="1" y="227"/>
                  </a:lnTo>
                  <a:lnTo>
                    <a:pt x="1" y="227"/>
                  </a:lnTo>
                  <a:lnTo>
                    <a:pt x="3" y="225"/>
                  </a:lnTo>
                  <a:lnTo>
                    <a:pt x="3" y="225"/>
                  </a:lnTo>
                  <a:lnTo>
                    <a:pt x="6" y="224"/>
                  </a:lnTo>
                  <a:lnTo>
                    <a:pt x="6" y="224"/>
                  </a:lnTo>
                  <a:lnTo>
                    <a:pt x="8" y="224"/>
                  </a:lnTo>
                  <a:lnTo>
                    <a:pt x="9" y="224"/>
                  </a:lnTo>
                  <a:lnTo>
                    <a:pt x="11" y="226"/>
                  </a:lnTo>
                  <a:lnTo>
                    <a:pt x="11" y="226"/>
                  </a:lnTo>
                  <a:lnTo>
                    <a:pt x="13" y="228"/>
                  </a:lnTo>
                  <a:lnTo>
                    <a:pt x="13" y="228"/>
                  </a:lnTo>
                  <a:lnTo>
                    <a:pt x="57" y="315"/>
                  </a:lnTo>
                  <a:lnTo>
                    <a:pt x="57" y="316"/>
                  </a:lnTo>
                  <a:lnTo>
                    <a:pt x="46" y="316"/>
                  </a:lnTo>
                  <a:lnTo>
                    <a:pt x="45" y="315"/>
                  </a:lnTo>
                  <a:lnTo>
                    <a:pt x="89" y="228"/>
                  </a:lnTo>
                  <a:lnTo>
                    <a:pt x="89" y="228"/>
                  </a:lnTo>
                  <a:lnTo>
                    <a:pt x="91" y="226"/>
                  </a:lnTo>
                  <a:lnTo>
                    <a:pt x="91" y="226"/>
                  </a:lnTo>
                  <a:lnTo>
                    <a:pt x="94" y="224"/>
                  </a:lnTo>
                  <a:lnTo>
                    <a:pt x="94" y="224"/>
                  </a:lnTo>
                  <a:lnTo>
                    <a:pt x="96" y="224"/>
                  </a:lnTo>
                  <a:lnTo>
                    <a:pt x="97" y="224"/>
                  </a:lnTo>
                  <a:lnTo>
                    <a:pt x="99" y="225"/>
                  </a:lnTo>
                  <a:lnTo>
                    <a:pt x="99" y="225"/>
                  </a:lnTo>
                  <a:lnTo>
                    <a:pt x="101" y="227"/>
                  </a:lnTo>
                  <a:lnTo>
                    <a:pt x="101" y="227"/>
                  </a:lnTo>
                  <a:lnTo>
                    <a:pt x="103" y="230"/>
                  </a:lnTo>
                  <a:lnTo>
                    <a:pt x="103" y="230"/>
                  </a:lnTo>
                  <a:lnTo>
                    <a:pt x="103" y="233"/>
                  </a:lnTo>
                  <a:lnTo>
                    <a:pt x="103" y="233"/>
                  </a:lnTo>
                  <a:lnTo>
                    <a:pt x="102" y="236"/>
                  </a:lnTo>
                  <a:close/>
                  <a:moveTo>
                    <a:pt x="101" y="233"/>
                  </a:moveTo>
                  <a:lnTo>
                    <a:pt x="101" y="233"/>
                  </a:lnTo>
                  <a:lnTo>
                    <a:pt x="101" y="230"/>
                  </a:lnTo>
                  <a:lnTo>
                    <a:pt x="101" y="231"/>
                  </a:lnTo>
                  <a:lnTo>
                    <a:pt x="100" y="228"/>
                  </a:lnTo>
                  <a:lnTo>
                    <a:pt x="100" y="229"/>
                  </a:lnTo>
                  <a:lnTo>
                    <a:pt x="98" y="227"/>
                  </a:lnTo>
                  <a:lnTo>
                    <a:pt x="98" y="227"/>
                  </a:lnTo>
                  <a:lnTo>
                    <a:pt x="96" y="226"/>
                  </a:lnTo>
                  <a:lnTo>
                    <a:pt x="96" y="226"/>
                  </a:lnTo>
                  <a:lnTo>
                    <a:pt x="94" y="226"/>
                  </a:lnTo>
                  <a:lnTo>
                    <a:pt x="94" y="226"/>
                  </a:lnTo>
                  <a:lnTo>
                    <a:pt x="92" y="227"/>
                  </a:lnTo>
                  <a:lnTo>
                    <a:pt x="92" y="227"/>
                  </a:lnTo>
                  <a:lnTo>
                    <a:pt x="91" y="229"/>
                  </a:lnTo>
                  <a:lnTo>
                    <a:pt x="91" y="229"/>
                  </a:lnTo>
                  <a:lnTo>
                    <a:pt x="46" y="316"/>
                  </a:lnTo>
                  <a:lnTo>
                    <a:pt x="46" y="314"/>
                  </a:lnTo>
                  <a:lnTo>
                    <a:pt x="57" y="314"/>
                  </a:lnTo>
                  <a:lnTo>
                    <a:pt x="56" y="316"/>
                  </a:lnTo>
                  <a:lnTo>
                    <a:pt x="11" y="229"/>
                  </a:lnTo>
                  <a:lnTo>
                    <a:pt x="11" y="229"/>
                  </a:lnTo>
                  <a:lnTo>
                    <a:pt x="10" y="227"/>
                  </a:lnTo>
                  <a:lnTo>
                    <a:pt x="10" y="227"/>
                  </a:lnTo>
                  <a:lnTo>
                    <a:pt x="8" y="226"/>
                  </a:lnTo>
                  <a:lnTo>
                    <a:pt x="8" y="226"/>
                  </a:lnTo>
                  <a:lnTo>
                    <a:pt x="6" y="226"/>
                  </a:lnTo>
                  <a:lnTo>
                    <a:pt x="6" y="226"/>
                  </a:lnTo>
                  <a:lnTo>
                    <a:pt x="4" y="227"/>
                  </a:lnTo>
                  <a:lnTo>
                    <a:pt x="4" y="227"/>
                  </a:lnTo>
                  <a:lnTo>
                    <a:pt x="2" y="229"/>
                  </a:lnTo>
                  <a:lnTo>
                    <a:pt x="3" y="228"/>
                  </a:lnTo>
                  <a:lnTo>
                    <a:pt x="1" y="231"/>
                  </a:lnTo>
                  <a:lnTo>
                    <a:pt x="1" y="230"/>
                  </a:lnTo>
                  <a:lnTo>
                    <a:pt x="1" y="233"/>
                  </a:lnTo>
                  <a:lnTo>
                    <a:pt x="1" y="233"/>
                  </a:lnTo>
                  <a:lnTo>
                    <a:pt x="2" y="236"/>
                  </a:lnTo>
                  <a:lnTo>
                    <a:pt x="2" y="235"/>
                  </a:lnTo>
                  <a:lnTo>
                    <a:pt x="52" y="333"/>
                  </a:lnTo>
                  <a:lnTo>
                    <a:pt x="50" y="333"/>
                  </a:lnTo>
                  <a:lnTo>
                    <a:pt x="100" y="235"/>
                  </a:lnTo>
                  <a:lnTo>
                    <a:pt x="100" y="236"/>
                  </a:lnTo>
                  <a:lnTo>
                    <a:pt x="101" y="233"/>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35" name="Freeform 111"/>
            <p:cNvSpPr>
              <a:spLocks noEditPoints="1"/>
            </p:cNvSpPr>
            <p:nvPr/>
          </p:nvSpPr>
          <p:spPr bwMode="auto">
            <a:xfrm>
              <a:off x="2588" y="3402"/>
              <a:ext cx="103" cy="332"/>
            </a:xfrm>
            <a:custGeom>
              <a:avLst/>
              <a:gdLst/>
              <a:ahLst/>
              <a:cxnLst>
                <a:cxn ang="0">
                  <a:pos x="501" y="0"/>
                </a:cxn>
                <a:cxn ang="0">
                  <a:pos x="501" y="2431"/>
                </a:cxn>
                <a:cxn ang="0">
                  <a:pos x="392" y="2431"/>
                </a:cxn>
                <a:cxn ang="0">
                  <a:pos x="392" y="0"/>
                </a:cxn>
                <a:cxn ang="0">
                  <a:pos x="501" y="0"/>
                </a:cxn>
                <a:cxn ang="0">
                  <a:pos x="878" y="1796"/>
                </a:cxn>
                <a:cxn ang="0">
                  <a:pos x="446" y="2540"/>
                </a:cxn>
                <a:cxn ang="0">
                  <a:pos x="15" y="1796"/>
                </a:cxn>
                <a:cxn ang="0">
                  <a:pos x="34" y="1720"/>
                </a:cxn>
                <a:cxn ang="0">
                  <a:pos x="109" y="1740"/>
                </a:cxn>
                <a:cxn ang="0">
                  <a:pos x="494" y="2403"/>
                </a:cxn>
                <a:cxn ang="0">
                  <a:pos x="399" y="2403"/>
                </a:cxn>
                <a:cxn ang="0">
                  <a:pos x="784" y="1740"/>
                </a:cxn>
                <a:cxn ang="0">
                  <a:pos x="859" y="1720"/>
                </a:cxn>
                <a:cxn ang="0">
                  <a:pos x="878" y="1796"/>
                </a:cxn>
              </a:cxnLst>
              <a:rect l="0" t="0" r="r" b="b"/>
              <a:pathLst>
                <a:path w="893" h="2540">
                  <a:moveTo>
                    <a:pt x="501" y="0"/>
                  </a:moveTo>
                  <a:lnTo>
                    <a:pt x="501" y="2431"/>
                  </a:lnTo>
                  <a:lnTo>
                    <a:pt x="392" y="2431"/>
                  </a:lnTo>
                  <a:lnTo>
                    <a:pt x="392" y="0"/>
                  </a:lnTo>
                  <a:lnTo>
                    <a:pt x="501" y="0"/>
                  </a:lnTo>
                  <a:close/>
                  <a:moveTo>
                    <a:pt x="878" y="1796"/>
                  </a:moveTo>
                  <a:lnTo>
                    <a:pt x="446" y="2540"/>
                  </a:lnTo>
                  <a:lnTo>
                    <a:pt x="15" y="1796"/>
                  </a:lnTo>
                  <a:cubicBezTo>
                    <a:pt x="0" y="1770"/>
                    <a:pt x="8" y="1736"/>
                    <a:pt x="34" y="1720"/>
                  </a:cubicBezTo>
                  <a:cubicBezTo>
                    <a:pt x="61" y="1705"/>
                    <a:pt x="94" y="1714"/>
                    <a:pt x="109" y="1740"/>
                  </a:cubicBezTo>
                  <a:lnTo>
                    <a:pt x="494" y="2403"/>
                  </a:lnTo>
                  <a:lnTo>
                    <a:pt x="399" y="2403"/>
                  </a:lnTo>
                  <a:lnTo>
                    <a:pt x="784" y="1740"/>
                  </a:lnTo>
                  <a:cubicBezTo>
                    <a:pt x="798" y="1714"/>
                    <a:pt x="832" y="1705"/>
                    <a:pt x="859" y="1720"/>
                  </a:cubicBezTo>
                  <a:cubicBezTo>
                    <a:pt x="885" y="1736"/>
                    <a:pt x="893" y="1770"/>
                    <a:pt x="878" y="179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36" name="Freeform 112"/>
            <p:cNvSpPr>
              <a:spLocks noEditPoints="1"/>
            </p:cNvSpPr>
            <p:nvPr/>
          </p:nvSpPr>
          <p:spPr bwMode="auto">
            <a:xfrm>
              <a:off x="2588" y="3401"/>
              <a:ext cx="103" cy="334"/>
            </a:xfrm>
            <a:custGeom>
              <a:avLst/>
              <a:gdLst/>
              <a:ahLst/>
              <a:cxnLst>
                <a:cxn ang="0">
                  <a:pos x="58" y="1"/>
                </a:cxn>
                <a:cxn ang="0">
                  <a:pos x="57" y="320"/>
                </a:cxn>
                <a:cxn ang="0">
                  <a:pos x="44" y="319"/>
                </a:cxn>
                <a:cxn ang="0">
                  <a:pos x="45" y="0"/>
                </a:cxn>
                <a:cxn ang="0">
                  <a:pos x="45" y="2"/>
                </a:cxn>
                <a:cxn ang="0">
                  <a:pos x="46" y="319"/>
                </a:cxn>
                <a:cxn ang="0">
                  <a:pos x="57" y="318"/>
                </a:cxn>
                <a:cxn ang="0">
                  <a:pos x="56" y="1"/>
                </a:cxn>
                <a:cxn ang="0">
                  <a:pos x="45" y="2"/>
                </a:cxn>
                <a:cxn ang="0">
                  <a:pos x="102" y="237"/>
                </a:cxn>
                <a:cxn ang="0">
                  <a:pos x="50" y="334"/>
                </a:cxn>
                <a:cxn ang="0">
                  <a:pos x="0" y="237"/>
                </a:cxn>
                <a:cxn ang="0">
                  <a:pos x="0" y="233"/>
                </a:cxn>
                <a:cxn ang="0">
                  <a:pos x="0" y="230"/>
                </a:cxn>
                <a:cxn ang="0">
                  <a:pos x="1" y="228"/>
                </a:cxn>
                <a:cxn ang="0">
                  <a:pos x="3" y="225"/>
                </a:cxn>
                <a:cxn ang="0">
                  <a:pos x="6" y="224"/>
                </a:cxn>
                <a:cxn ang="0">
                  <a:pos x="9" y="225"/>
                </a:cxn>
                <a:cxn ang="0">
                  <a:pos x="11" y="226"/>
                </a:cxn>
                <a:cxn ang="0">
                  <a:pos x="13" y="228"/>
                </a:cxn>
                <a:cxn ang="0">
                  <a:pos x="57" y="317"/>
                </a:cxn>
                <a:cxn ang="0">
                  <a:pos x="45" y="315"/>
                </a:cxn>
                <a:cxn ang="0">
                  <a:pos x="89" y="228"/>
                </a:cxn>
                <a:cxn ang="0">
                  <a:pos x="91" y="226"/>
                </a:cxn>
                <a:cxn ang="0">
                  <a:pos x="94" y="225"/>
                </a:cxn>
                <a:cxn ang="0">
                  <a:pos x="97" y="224"/>
                </a:cxn>
                <a:cxn ang="0">
                  <a:pos x="99" y="226"/>
                </a:cxn>
                <a:cxn ang="0">
                  <a:pos x="101" y="228"/>
                </a:cxn>
                <a:cxn ang="0">
                  <a:pos x="103" y="231"/>
                </a:cxn>
                <a:cxn ang="0">
                  <a:pos x="103" y="234"/>
                </a:cxn>
                <a:cxn ang="0">
                  <a:pos x="101" y="233"/>
                </a:cxn>
                <a:cxn ang="0">
                  <a:pos x="101" y="231"/>
                </a:cxn>
                <a:cxn ang="0">
                  <a:pos x="100" y="229"/>
                </a:cxn>
                <a:cxn ang="0">
                  <a:pos x="98" y="227"/>
                </a:cxn>
                <a:cxn ang="0">
                  <a:pos x="96" y="226"/>
                </a:cxn>
                <a:cxn ang="0">
                  <a:pos x="94" y="227"/>
                </a:cxn>
                <a:cxn ang="0">
                  <a:pos x="92" y="228"/>
                </a:cxn>
                <a:cxn ang="0">
                  <a:pos x="91" y="230"/>
                </a:cxn>
                <a:cxn ang="0">
                  <a:pos x="46" y="316"/>
                </a:cxn>
                <a:cxn ang="0">
                  <a:pos x="57" y="314"/>
                </a:cxn>
                <a:cxn ang="0">
                  <a:pos x="11" y="229"/>
                </a:cxn>
                <a:cxn ang="0">
                  <a:pos x="10" y="228"/>
                </a:cxn>
                <a:cxn ang="0">
                  <a:pos x="8" y="227"/>
                </a:cxn>
                <a:cxn ang="0">
                  <a:pos x="6" y="226"/>
                </a:cxn>
                <a:cxn ang="0">
                  <a:pos x="4" y="227"/>
                </a:cxn>
                <a:cxn ang="0">
                  <a:pos x="2" y="229"/>
                </a:cxn>
                <a:cxn ang="0">
                  <a:pos x="1" y="231"/>
                </a:cxn>
                <a:cxn ang="0">
                  <a:pos x="1" y="234"/>
                </a:cxn>
                <a:cxn ang="0">
                  <a:pos x="2" y="236"/>
                </a:cxn>
                <a:cxn ang="0">
                  <a:pos x="52" y="333"/>
                </a:cxn>
                <a:cxn ang="0">
                  <a:pos x="100" y="236"/>
                </a:cxn>
                <a:cxn ang="0">
                  <a:pos x="101" y="233"/>
                </a:cxn>
              </a:cxnLst>
              <a:rect l="0" t="0" r="r" b="b"/>
              <a:pathLst>
                <a:path w="103" h="334">
                  <a:moveTo>
                    <a:pt x="57" y="0"/>
                  </a:moveTo>
                  <a:lnTo>
                    <a:pt x="58" y="1"/>
                  </a:lnTo>
                  <a:lnTo>
                    <a:pt x="58" y="319"/>
                  </a:lnTo>
                  <a:lnTo>
                    <a:pt x="57" y="320"/>
                  </a:lnTo>
                  <a:lnTo>
                    <a:pt x="45" y="320"/>
                  </a:lnTo>
                  <a:lnTo>
                    <a:pt x="44" y="319"/>
                  </a:lnTo>
                  <a:lnTo>
                    <a:pt x="44" y="1"/>
                  </a:lnTo>
                  <a:lnTo>
                    <a:pt x="45" y="0"/>
                  </a:lnTo>
                  <a:lnTo>
                    <a:pt x="57" y="0"/>
                  </a:lnTo>
                  <a:close/>
                  <a:moveTo>
                    <a:pt x="45" y="2"/>
                  </a:moveTo>
                  <a:lnTo>
                    <a:pt x="46" y="1"/>
                  </a:lnTo>
                  <a:lnTo>
                    <a:pt x="46" y="319"/>
                  </a:lnTo>
                  <a:lnTo>
                    <a:pt x="45" y="318"/>
                  </a:lnTo>
                  <a:lnTo>
                    <a:pt x="57" y="318"/>
                  </a:lnTo>
                  <a:lnTo>
                    <a:pt x="56" y="319"/>
                  </a:lnTo>
                  <a:lnTo>
                    <a:pt x="56" y="1"/>
                  </a:lnTo>
                  <a:lnTo>
                    <a:pt x="57" y="2"/>
                  </a:lnTo>
                  <a:lnTo>
                    <a:pt x="45" y="2"/>
                  </a:lnTo>
                  <a:close/>
                  <a:moveTo>
                    <a:pt x="102" y="237"/>
                  </a:moveTo>
                  <a:lnTo>
                    <a:pt x="102" y="237"/>
                  </a:lnTo>
                  <a:lnTo>
                    <a:pt x="52" y="334"/>
                  </a:lnTo>
                  <a:lnTo>
                    <a:pt x="50" y="334"/>
                  </a:lnTo>
                  <a:lnTo>
                    <a:pt x="1" y="237"/>
                  </a:lnTo>
                  <a:lnTo>
                    <a:pt x="0" y="237"/>
                  </a:lnTo>
                  <a:lnTo>
                    <a:pt x="0" y="234"/>
                  </a:lnTo>
                  <a:lnTo>
                    <a:pt x="0" y="233"/>
                  </a:lnTo>
                  <a:lnTo>
                    <a:pt x="0" y="231"/>
                  </a:lnTo>
                  <a:lnTo>
                    <a:pt x="0" y="230"/>
                  </a:lnTo>
                  <a:lnTo>
                    <a:pt x="1" y="228"/>
                  </a:lnTo>
                  <a:lnTo>
                    <a:pt x="1" y="228"/>
                  </a:lnTo>
                  <a:lnTo>
                    <a:pt x="3" y="226"/>
                  </a:lnTo>
                  <a:lnTo>
                    <a:pt x="3" y="225"/>
                  </a:lnTo>
                  <a:lnTo>
                    <a:pt x="6" y="224"/>
                  </a:lnTo>
                  <a:lnTo>
                    <a:pt x="6" y="224"/>
                  </a:lnTo>
                  <a:lnTo>
                    <a:pt x="8" y="225"/>
                  </a:lnTo>
                  <a:lnTo>
                    <a:pt x="9" y="225"/>
                  </a:lnTo>
                  <a:lnTo>
                    <a:pt x="11" y="226"/>
                  </a:lnTo>
                  <a:lnTo>
                    <a:pt x="11" y="226"/>
                  </a:lnTo>
                  <a:lnTo>
                    <a:pt x="13" y="228"/>
                  </a:lnTo>
                  <a:lnTo>
                    <a:pt x="13" y="228"/>
                  </a:lnTo>
                  <a:lnTo>
                    <a:pt x="57" y="315"/>
                  </a:lnTo>
                  <a:lnTo>
                    <a:pt x="57" y="317"/>
                  </a:lnTo>
                  <a:lnTo>
                    <a:pt x="46" y="317"/>
                  </a:lnTo>
                  <a:lnTo>
                    <a:pt x="45" y="315"/>
                  </a:lnTo>
                  <a:lnTo>
                    <a:pt x="89" y="228"/>
                  </a:lnTo>
                  <a:lnTo>
                    <a:pt x="89" y="228"/>
                  </a:lnTo>
                  <a:lnTo>
                    <a:pt x="91" y="226"/>
                  </a:lnTo>
                  <a:lnTo>
                    <a:pt x="91" y="226"/>
                  </a:lnTo>
                  <a:lnTo>
                    <a:pt x="94" y="225"/>
                  </a:lnTo>
                  <a:lnTo>
                    <a:pt x="94" y="225"/>
                  </a:lnTo>
                  <a:lnTo>
                    <a:pt x="96" y="224"/>
                  </a:lnTo>
                  <a:lnTo>
                    <a:pt x="97" y="224"/>
                  </a:lnTo>
                  <a:lnTo>
                    <a:pt x="99" y="225"/>
                  </a:lnTo>
                  <a:lnTo>
                    <a:pt x="99" y="226"/>
                  </a:lnTo>
                  <a:lnTo>
                    <a:pt x="101" y="228"/>
                  </a:lnTo>
                  <a:lnTo>
                    <a:pt x="101" y="228"/>
                  </a:lnTo>
                  <a:lnTo>
                    <a:pt x="103" y="230"/>
                  </a:lnTo>
                  <a:lnTo>
                    <a:pt x="103" y="231"/>
                  </a:lnTo>
                  <a:lnTo>
                    <a:pt x="103" y="233"/>
                  </a:lnTo>
                  <a:lnTo>
                    <a:pt x="103" y="234"/>
                  </a:lnTo>
                  <a:lnTo>
                    <a:pt x="102" y="237"/>
                  </a:lnTo>
                  <a:close/>
                  <a:moveTo>
                    <a:pt x="101" y="233"/>
                  </a:moveTo>
                  <a:lnTo>
                    <a:pt x="101" y="234"/>
                  </a:lnTo>
                  <a:lnTo>
                    <a:pt x="101" y="231"/>
                  </a:lnTo>
                  <a:lnTo>
                    <a:pt x="101" y="231"/>
                  </a:lnTo>
                  <a:lnTo>
                    <a:pt x="100" y="229"/>
                  </a:lnTo>
                  <a:lnTo>
                    <a:pt x="100" y="229"/>
                  </a:lnTo>
                  <a:lnTo>
                    <a:pt x="98" y="227"/>
                  </a:lnTo>
                  <a:lnTo>
                    <a:pt x="98" y="227"/>
                  </a:lnTo>
                  <a:lnTo>
                    <a:pt x="96" y="226"/>
                  </a:lnTo>
                  <a:lnTo>
                    <a:pt x="96" y="226"/>
                  </a:lnTo>
                  <a:lnTo>
                    <a:pt x="94" y="227"/>
                  </a:lnTo>
                  <a:lnTo>
                    <a:pt x="94" y="227"/>
                  </a:lnTo>
                  <a:lnTo>
                    <a:pt x="92" y="228"/>
                  </a:lnTo>
                  <a:lnTo>
                    <a:pt x="92" y="228"/>
                  </a:lnTo>
                  <a:lnTo>
                    <a:pt x="91" y="230"/>
                  </a:lnTo>
                  <a:lnTo>
                    <a:pt x="91" y="229"/>
                  </a:lnTo>
                  <a:lnTo>
                    <a:pt x="46" y="316"/>
                  </a:lnTo>
                  <a:lnTo>
                    <a:pt x="46" y="314"/>
                  </a:lnTo>
                  <a:lnTo>
                    <a:pt x="57" y="314"/>
                  </a:lnTo>
                  <a:lnTo>
                    <a:pt x="56" y="316"/>
                  </a:lnTo>
                  <a:lnTo>
                    <a:pt x="11" y="229"/>
                  </a:lnTo>
                  <a:lnTo>
                    <a:pt x="11" y="230"/>
                  </a:lnTo>
                  <a:lnTo>
                    <a:pt x="10" y="228"/>
                  </a:lnTo>
                  <a:lnTo>
                    <a:pt x="10" y="228"/>
                  </a:lnTo>
                  <a:lnTo>
                    <a:pt x="8" y="227"/>
                  </a:lnTo>
                  <a:lnTo>
                    <a:pt x="8" y="227"/>
                  </a:lnTo>
                  <a:lnTo>
                    <a:pt x="6" y="226"/>
                  </a:lnTo>
                  <a:lnTo>
                    <a:pt x="6" y="226"/>
                  </a:lnTo>
                  <a:lnTo>
                    <a:pt x="4" y="227"/>
                  </a:lnTo>
                  <a:lnTo>
                    <a:pt x="4" y="227"/>
                  </a:lnTo>
                  <a:lnTo>
                    <a:pt x="2" y="229"/>
                  </a:lnTo>
                  <a:lnTo>
                    <a:pt x="3" y="229"/>
                  </a:lnTo>
                  <a:lnTo>
                    <a:pt x="1" y="231"/>
                  </a:lnTo>
                  <a:lnTo>
                    <a:pt x="1" y="231"/>
                  </a:lnTo>
                  <a:lnTo>
                    <a:pt x="1" y="234"/>
                  </a:lnTo>
                  <a:lnTo>
                    <a:pt x="1" y="233"/>
                  </a:lnTo>
                  <a:lnTo>
                    <a:pt x="2" y="236"/>
                  </a:lnTo>
                  <a:lnTo>
                    <a:pt x="2" y="236"/>
                  </a:lnTo>
                  <a:lnTo>
                    <a:pt x="52" y="333"/>
                  </a:lnTo>
                  <a:lnTo>
                    <a:pt x="50" y="333"/>
                  </a:lnTo>
                  <a:lnTo>
                    <a:pt x="100" y="236"/>
                  </a:lnTo>
                  <a:lnTo>
                    <a:pt x="100" y="236"/>
                  </a:lnTo>
                  <a:lnTo>
                    <a:pt x="101" y="233"/>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37" name="Freeform 113"/>
            <p:cNvSpPr>
              <a:spLocks noEditPoints="1"/>
            </p:cNvSpPr>
            <p:nvPr/>
          </p:nvSpPr>
          <p:spPr bwMode="auto">
            <a:xfrm>
              <a:off x="3108" y="2423"/>
              <a:ext cx="241" cy="273"/>
            </a:xfrm>
            <a:custGeom>
              <a:avLst/>
              <a:gdLst/>
              <a:ahLst/>
              <a:cxnLst>
                <a:cxn ang="0">
                  <a:pos x="2" y="109"/>
                </a:cxn>
                <a:cxn ang="0">
                  <a:pos x="14" y="72"/>
                </a:cxn>
                <a:cxn ang="0">
                  <a:pos x="35" y="40"/>
                </a:cxn>
                <a:cxn ang="0">
                  <a:pos x="63" y="16"/>
                </a:cxn>
                <a:cxn ang="0">
                  <a:pos x="96" y="3"/>
                </a:cxn>
                <a:cxn ang="0">
                  <a:pos x="132" y="0"/>
                </a:cxn>
                <a:cxn ang="0">
                  <a:pos x="167" y="10"/>
                </a:cxn>
                <a:cxn ang="0">
                  <a:pos x="197" y="31"/>
                </a:cxn>
                <a:cxn ang="0">
                  <a:pos x="220" y="60"/>
                </a:cxn>
                <a:cxn ang="0">
                  <a:pos x="235" y="96"/>
                </a:cxn>
                <a:cxn ang="0">
                  <a:pos x="241" y="136"/>
                </a:cxn>
                <a:cxn ang="0">
                  <a:pos x="236" y="177"/>
                </a:cxn>
                <a:cxn ang="0">
                  <a:pos x="220" y="213"/>
                </a:cxn>
                <a:cxn ang="0">
                  <a:pos x="197" y="242"/>
                </a:cxn>
                <a:cxn ang="0">
                  <a:pos x="168" y="262"/>
                </a:cxn>
                <a:cxn ang="0">
                  <a:pos x="133" y="273"/>
                </a:cxn>
                <a:cxn ang="0">
                  <a:pos x="96" y="271"/>
                </a:cxn>
                <a:cxn ang="0">
                  <a:pos x="63" y="257"/>
                </a:cxn>
                <a:cxn ang="0">
                  <a:pos x="35" y="234"/>
                </a:cxn>
                <a:cxn ang="0">
                  <a:pos x="15" y="202"/>
                </a:cxn>
                <a:cxn ang="0">
                  <a:pos x="2" y="165"/>
                </a:cxn>
                <a:cxn ang="0">
                  <a:pos x="13" y="149"/>
                </a:cxn>
                <a:cxn ang="0">
                  <a:pos x="21" y="184"/>
                </a:cxn>
                <a:cxn ang="0">
                  <a:pos x="37" y="214"/>
                </a:cxn>
                <a:cxn ang="0">
                  <a:pos x="60" y="238"/>
                </a:cxn>
                <a:cxn ang="0">
                  <a:pos x="88" y="254"/>
                </a:cxn>
                <a:cxn ang="0">
                  <a:pos x="120" y="259"/>
                </a:cxn>
                <a:cxn ang="0">
                  <a:pos x="152" y="254"/>
                </a:cxn>
                <a:cxn ang="0">
                  <a:pos x="181" y="239"/>
                </a:cxn>
                <a:cxn ang="0">
                  <a:pos x="204" y="215"/>
                </a:cxn>
                <a:cxn ang="0">
                  <a:pos x="220" y="185"/>
                </a:cxn>
                <a:cxn ang="0">
                  <a:pos x="228" y="150"/>
                </a:cxn>
                <a:cxn ang="0">
                  <a:pos x="226" y="112"/>
                </a:cxn>
                <a:cxn ang="0">
                  <a:pos x="216" y="78"/>
                </a:cxn>
                <a:cxn ang="0">
                  <a:pos x="197" y="50"/>
                </a:cxn>
                <a:cxn ang="0">
                  <a:pos x="172" y="29"/>
                </a:cxn>
                <a:cxn ang="0">
                  <a:pos x="143" y="16"/>
                </a:cxn>
                <a:cxn ang="0">
                  <a:pos x="110" y="14"/>
                </a:cxn>
                <a:cxn ang="0">
                  <a:pos x="79" y="23"/>
                </a:cxn>
                <a:cxn ang="0">
                  <a:pos x="52" y="42"/>
                </a:cxn>
                <a:cxn ang="0">
                  <a:pos x="31" y="68"/>
                </a:cxn>
                <a:cxn ang="0">
                  <a:pos x="17" y="100"/>
                </a:cxn>
                <a:cxn ang="0">
                  <a:pos x="12" y="136"/>
                </a:cxn>
              </a:cxnLst>
              <a:rect l="0" t="0" r="r" b="b"/>
              <a:pathLst>
                <a:path w="241" h="273">
                  <a:moveTo>
                    <a:pt x="0" y="137"/>
                  </a:moveTo>
                  <a:lnTo>
                    <a:pt x="0" y="123"/>
                  </a:lnTo>
                  <a:lnTo>
                    <a:pt x="2" y="109"/>
                  </a:lnTo>
                  <a:lnTo>
                    <a:pt x="5" y="96"/>
                  </a:lnTo>
                  <a:lnTo>
                    <a:pt x="9" y="84"/>
                  </a:lnTo>
                  <a:lnTo>
                    <a:pt x="14" y="72"/>
                  </a:lnTo>
                  <a:lnTo>
                    <a:pt x="20" y="60"/>
                  </a:lnTo>
                  <a:lnTo>
                    <a:pt x="27" y="50"/>
                  </a:lnTo>
                  <a:lnTo>
                    <a:pt x="35" y="40"/>
                  </a:lnTo>
                  <a:lnTo>
                    <a:pt x="43" y="31"/>
                  </a:lnTo>
                  <a:lnTo>
                    <a:pt x="53" y="23"/>
                  </a:lnTo>
                  <a:lnTo>
                    <a:pt x="63" y="16"/>
                  </a:lnTo>
                  <a:lnTo>
                    <a:pt x="73" y="11"/>
                  </a:lnTo>
                  <a:lnTo>
                    <a:pt x="84" y="6"/>
                  </a:lnTo>
                  <a:lnTo>
                    <a:pt x="96" y="3"/>
                  </a:lnTo>
                  <a:lnTo>
                    <a:pt x="108" y="0"/>
                  </a:lnTo>
                  <a:lnTo>
                    <a:pt x="120" y="0"/>
                  </a:lnTo>
                  <a:lnTo>
                    <a:pt x="132" y="0"/>
                  </a:lnTo>
                  <a:lnTo>
                    <a:pt x="144" y="2"/>
                  </a:lnTo>
                  <a:lnTo>
                    <a:pt x="156" y="6"/>
                  </a:lnTo>
                  <a:lnTo>
                    <a:pt x="167" y="10"/>
                  </a:lnTo>
                  <a:lnTo>
                    <a:pt x="178" y="16"/>
                  </a:lnTo>
                  <a:lnTo>
                    <a:pt x="188" y="23"/>
                  </a:lnTo>
                  <a:lnTo>
                    <a:pt x="197" y="31"/>
                  </a:lnTo>
                  <a:lnTo>
                    <a:pt x="205" y="40"/>
                  </a:lnTo>
                  <a:lnTo>
                    <a:pt x="213" y="49"/>
                  </a:lnTo>
                  <a:lnTo>
                    <a:pt x="220" y="60"/>
                  </a:lnTo>
                  <a:lnTo>
                    <a:pt x="226" y="71"/>
                  </a:lnTo>
                  <a:lnTo>
                    <a:pt x="231" y="83"/>
                  </a:lnTo>
                  <a:lnTo>
                    <a:pt x="235" y="96"/>
                  </a:lnTo>
                  <a:lnTo>
                    <a:pt x="238" y="109"/>
                  </a:lnTo>
                  <a:lnTo>
                    <a:pt x="240" y="122"/>
                  </a:lnTo>
                  <a:lnTo>
                    <a:pt x="241" y="136"/>
                  </a:lnTo>
                  <a:lnTo>
                    <a:pt x="240" y="150"/>
                  </a:lnTo>
                  <a:lnTo>
                    <a:pt x="238" y="164"/>
                  </a:lnTo>
                  <a:lnTo>
                    <a:pt x="236" y="177"/>
                  </a:lnTo>
                  <a:lnTo>
                    <a:pt x="231" y="190"/>
                  </a:lnTo>
                  <a:lnTo>
                    <a:pt x="227" y="201"/>
                  </a:lnTo>
                  <a:lnTo>
                    <a:pt x="220" y="213"/>
                  </a:lnTo>
                  <a:lnTo>
                    <a:pt x="214" y="223"/>
                  </a:lnTo>
                  <a:lnTo>
                    <a:pt x="206" y="233"/>
                  </a:lnTo>
                  <a:lnTo>
                    <a:pt x="197" y="242"/>
                  </a:lnTo>
                  <a:lnTo>
                    <a:pt x="188" y="250"/>
                  </a:lnTo>
                  <a:lnTo>
                    <a:pt x="178" y="257"/>
                  </a:lnTo>
                  <a:lnTo>
                    <a:pt x="168" y="262"/>
                  </a:lnTo>
                  <a:lnTo>
                    <a:pt x="156" y="267"/>
                  </a:lnTo>
                  <a:lnTo>
                    <a:pt x="145" y="271"/>
                  </a:lnTo>
                  <a:lnTo>
                    <a:pt x="133" y="273"/>
                  </a:lnTo>
                  <a:lnTo>
                    <a:pt x="121" y="273"/>
                  </a:lnTo>
                  <a:lnTo>
                    <a:pt x="108" y="273"/>
                  </a:lnTo>
                  <a:lnTo>
                    <a:pt x="96" y="271"/>
                  </a:lnTo>
                  <a:lnTo>
                    <a:pt x="85" y="267"/>
                  </a:lnTo>
                  <a:lnTo>
                    <a:pt x="74" y="263"/>
                  </a:lnTo>
                  <a:lnTo>
                    <a:pt x="63" y="257"/>
                  </a:lnTo>
                  <a:lnTo>
                    <a:pt x="53" y="250"/>
                  </a:lnTo>
                  <a:lnTo>
                    <a:pt x="44" y="242"/>
                  </a:lnTo>
                  <a:lnTo>
                    <a:pt x="35" y="234"/>
                  </a:lnTo>
                  <a:lnTo>
                    <a:pt x="28" y="224"/>
                  </a:lnTo>
                  <a:lnTo>
                    <a:pt x="21" y="213"/>
                  </a:lnTo>
                  <a:lnTo>
                    <a:pt x="15" y="202"/>
                  </a:lnTo>
                  <a:lnTo>
                    <a:pt x="9" y="190"/>
                  </a:lnTo>
                  <a:lnTo>
                    <a:pt x="5" y="178"/>
                  </a:lnTo>
                  <a:lnTo>
                    <a:pt x="2" y="165"/>
                  </a:lnTo>
                  <a:lnTo>
                    <a:pt x="1" y="151"/>
                  </a:lnTo>
                  <a:lnTo>
                    <a:pt x="0" y="137"/>
                  </a:lnTo>
                  <a:close/>
                  <a:moveTo>
                    <a:pt x="13" y="149"/>
                  </a:moveTo>
                  <a:lnTo>
                    <a:pt x="14" y="161"/>
                  </a:lnTo>
                  <a:lnTo>
                    <a:pt x="17" y="173"/>
                  </a:lnTo>
                  <a:lnTo>
                    <a:pt x="21" y="184"/>
                  </a:lnTo>
                  <a:lnTo>
                    <a:pt x="25" y="195"/>
                  </a:lnTo>
                  <a:lnTo>
                    <a:pt x="31" y="205"/>
                  </a:lnTo>
                  <a:lnTo>
                    <a:pt x="37" y="214"/>
                  </a:lnTo>
                  <a:lnTo>
                    <a:pt x="44" y="223"/>
                  </a:lnTo>
                  <a:lnTo>
                    <a:pt x="51" y="231"/>
                  </a:lnTo>
                  <a:lnTo>
                    <a:pt x="60" y="238"/>
                  </a:lnTo>
                  <a:lnTo>
                    <a:pt x="69" y="244"/>
                  </a:lnTo>
                  <a:lnTo>
                    <a:pt x="78" y="250"/>
                  </a:lnTo>
                  <a:lnTo>
                    <a:pt x="88" y="254"/>
                  </a:lnTo>
                  <a:lnTo>
                    <a:pt x="98" y="257"/>
                  </a:lnTo>
                  <a:lnTo>
                    <a:pt x="109" y="259"/>
                  </a:lnTo>
                  <a:lnTo>
                    <a:pt x="120" y="259"/>
                  </a:lnTo>
                  <a:lnTo>
                    <a:pt x="131" y="259"/>
                  </a:lnTo>
                  <a:lnTo>
                    <a:pt x="142" y="257"/>
                  </a:lnTo>
                  <a:lnTo>
                    <a:pt x="152" y="254"/>
                  </a:lnTo>
                  <a:lnTo>
                    <a:pt x="162" y="250"/>
                  </a:lnTo>
                  <a:lnTo>
                    <a:pt x="172" y="245"/>
                  </a:lnTo>
                  <a:lnTo>
                    <a:pt x="181" y="239"/>
                  </a:lnTo>
                  <a:lnTo>
                    <a:pt x="189" y="232"/>
                  </a:lnTo>
                  <a:lnTo>
                    <a:pt x="197" y="224"/>
                  </a:lnTo>
                  <a:lnTo>
                    <a:pt x="204" y="215"/>
                  </a:lnTo>
                  <a:lnTo>
                    <a:pt x="210" y="206"/>
                  </a:lnTo>
                  <a:lnTo>
                    <a:pt x="215" y="196"/>
                  </a:lnTo>
                  <a:lnTo>
                    <a:pt x="220" y="185"/>
                  </a:lnTo>
                  <a:lnTo>
                    <a:pt x="224" y="173"/>
                  </a:lnTo>
                  <a:lnTo>
                    <a:pt x="226" y="162"/>
                  </a:lnTo>
                  <a:lnTo>
                    <a:pt x="228" y="150"/>
                  </a:lnTo>
                  <a:lnTo>
                    <a:pt x="229" y="137"/>
                  </a:lnTo>
                  <a:lnTo>
                    <a:pt x="228" y="124"/>
                  </a:lnTo>
                  <a:lnTo>
                    <a:pt x="226" y="112"/>
                  </a:lnTo>
                  <a:lnTo>
                    <a:pt x="224" y="100"/>
                  </a:lnTo>
                  <a:lnTo>
                    <a:pt x="220" y="89"/>
                  </a:lnTo>
                  <a:lnTo>
                    <a:pt x="216" y="78"/>
                  </a:lnTo>
                  <a:lnTo>
                    <a:pt x="210" y="68"/>
                  </a:lnTo>
                  <a:lnTo>
                    <a:pt x="204" y="59"/>
                  </a:lnTo>
                  <a:lnTo>
                    <a:pt x="197" y="50"/>
                  </a:lnTo>
                  <a:lnTo>
                    <a:pt x="189" y="42"/>
                  </a:lnTo>
                  <a:lnTo>
                    <a:pt x="181" y="35"/>
                  </a:lnTo>
                  <a:lnTo>
                    <a:pt x="172" y="29"/>
                  </a:lnTo>
                  <a:lnTo>
                    <a:pt x="163" y="23"/>
                  </a:lnTo>
                  <a:lnTo>
                    <a:pt x="153" y="19"/>
                  </a:lnTo>
                  <a:lnTo>
                    <a:pt x="143" y="16"/>
                  </a:lnTo>
                  <a:lnTo>
                    <a:pt x="132" y="14"/>
                  </a:lnTo>
                  <a:lnTo>
                    <a:pt x="121" y="14"/>
                  </a:lnTo>
                  <a:lnTo>
                    <a:pt x="110" y="14"/>
                  </a:lnTo>
                  <a:lnTo>
                    <a:pt x="99" y="16"/>
                  </a:lnTo>
                  <a:lnTo>
                    <a:pt x="89" y="19"/>
                  </a:lnTo>
                  <a:lnTo>
                    <a:pt x="79" y="23"/>
                  </a:lnTo>
                  <a:lnTo>
                    <a:pt x="69" y="28"/>
                  </a:lnTo>
                  <a:lnTo>
                    <a:pt x="60" y="34"/>
                  </a:lnTo>
                  <a:lnTo>
                    <a:pt x="52" y="42"/>
                  </a:lnTo>
                  <a:lnTo>
                    <a:pt x="44" y="49"/>
                  </a:lnTo>
                  <a:lnTo>
                    <a:pt x="37" y="58"/>
                  </a:lnTo>
                  <a:lnTo>
                    <a:pt x="31" y="68"/>
                  </a:lnTo>
                  <a:lnTo>
                    <a:pt x="25" y="78"/>
                  </a:lnTo>
                  <a:lnTo>
                    <a:pt x="21" y="88"/>
                  </a:lnTo>
                  <a:lnTo>
                    <a:pt x="17" y="100"/>
                  </a:lnTo>
                  <a:lnTo>
                    <a:pt x="14" y="112"/>
                  </a:lnTo>
                  <a:lnTo>
                    <a:pt x="13" y="124"/>
                  </a:lnTo>
                  <a:lnTo>
                    <a:pt x="12" y="136"/>
                  </a:lnTo>
                  <a:lnTo>
                    <a:pt x="13" y="149"/>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38" name="Freeform 114"/>
            <p:cNvSpPr>
              <a:spLocks noEditPoints="1"/>
            </p:cNvSpPr>
            <p:nvPr/>
          </p:nvSpPr>
          <p:spPr bwMode="auto">
            <a:xfrm>
              <a:off x="3348" y="2303"/>
              <a:ext cx="103" cy="490"/>
            </a:xfrm>
            <a:custGeom>
              <a:avLst/>
              <a:gdLst/>
              <a:ahLst/>
              <a:cxnLst>
                <a:cxn ang="0">
                  <a:pos x="502" y="109"/>
                </a:cxn>
                <a:cxn ang="0">
                  <a:pos x="502" y="3637"/>
                </a:cxn>
                <a:cxn ang="0">
                  <a:pos x="392" y="3637"/>
                </a:cxn>
                <a:cxn ang="0">
                  <a:pos x="392" y="109"/>
                </a:cxn>
                <a:cxn ang="0">
                  <a:pos x="502" y="109"/>
                </a:cxn>
                <a:cxn ang="0">
                  <a:pos x="15" y="743"/>
                </a:cxn>
                <a:cxn ang="0">
                  <a:pos x="447" y="0"/>
                </a:cxn>
                <a:cxn ang="0">
                  <a:pos x="879" y="743"/>
                </a:cxn>
                <a:cxn ang="0">
                  <a:pos x="859" y="818"/>
                </a:cxn>
                <a:cxn ang="0">
                  <a:pos x="784" y="799"/>
                </a:cxn>
                <a:cxn ang="0">
                  <a:pos x="400" y="137"/>
                </a:cxn>
                <a:cxn ang="0">
                  <a:pos x="494" y="137"/>
                </a:cxn>
                <a:cxn ang="0">
                  <a:pos x="110" y="799"/>
                </a:cxn>
                <a:cxn ang="0">
                  <a:pos x="35" y="818"/>
                </a:cxn>
                <a:cxn ang="0">
                  <a:pos x="15" y="743"/>
                </a:cxn>
                <a:cxn ang="0">
                  <a:pos x="879" y="3003"/>
                </a:cxn>
                <a:cxn ang="0">
                  <a:pos x="447" y="3746"/>
                </a:cxn>
                <a:cxn ang="0">
                  <a:pos x="15" y="3003"/>
                </a:cxn>
                <a:cxn ang="0">
                  <a:pos x="35" y="2928"/>
                </a:cxn>
                <a:cxn ang="0">
                  <a:pos x="110" y="2948"/>
                </a:cxn>
                <a:cxn ang="0">
                  <a:pos x="494" y="3609"/>
                </a:cxn>
                <a:cxn ang="0">
                  <a:pos x="400" y="3609"/>
                </a:cxn>
                <a:cxn ang="0">
                  <a:pos x="784" y="2948"/>
                </a:cxn>
                <a:cxn ang="0">
                  <a:pos x="859" y="2928"/>
                </a:cxn>
                <a:cxn ang="0">
                  <a:pos x="879" y="3003"/>
                </a:cxn>
              </a:cxnLst>
              <a:rect l="0" t="0" r="r" b="b"/>
              <a:pathLst>
                <a:path w="894" h="3746">
                  <a:moveTo>
                    <a:pt x="502" y="109"/>
                  </a:moveTo>
                  <a:lnTo>
                    <a:pt x="502" y="3637"/>
                  </a:lnTo>
                  <a:lnTo>
                    <a:pt x="392" y="3637"/>
                  </a:lnTo>
                  <a:lnTo>
                    <a:pt x="392" y="109"/>
                  </a:lnTo>
                  <a:lnTo>
                    <a:pt x="502" y="109"/>
                  </a:lnTo>
                  <a:close/>
                  <a:moveTo>
                    <a:pt x="15" y="743"/>
                  </a:moveTo>
                  <a:lnTo>
                    <a:pt x="447" y="0"/>
                  </a:lnTo>
                  <a:lnTo>
                    <a:pt x="879" y="743"/>
                  </a:lnTo>
                  <a:cubicBezTo>
                    <a:pt x="894" y="769"/>
                    <a:pt x="886" y="803"/>
                    <a:pt x="859" y="818"/>
                  </a:cubicBezTo>
                  <a:cubicBezTo>
                    <a:pt x="833" y="833"/>
                    <a:pt x="799" y="825"/>
                    <a:pt x="784" y="799"/>
                  </a:cubicBezTo>
                  <a:lnTo>
                    <a:pt x="400" y="137"/>
                  </a:lnTo>
                  <a:lnTo>
                    <a:pt x="494" y="137"/>
                  </a:lnTo>
                  <a:lnTo>
                    <a:pt x="110" y="799"/>
                  </a:lnTo>
                  <a:cubicBezTo>
                    <a:pt x="95" y="825"/>
                    <a:pt x="61" y="833"/>
                    <a:pt x="35" y="818"/>
                  </a:cubicBezTo>
                  <a:cubicBezTo>
                    <a:pt x="9" y="803"/>
                    <a:pt x="0" y="769"/>
                    <a:pt x="15" y="743"/>
                  </a:cubicBezTo>
                  <a:close/>
                  <a:moveTo>
                    <a:pt x="879" y="3003"/>
                  </a:moveTo>
                  <a:lnTo>
                    <a:pt x="447" y="3746"/>
                  </a:lnTo>
                  <a:lnTo>
                    <a:pt x="15" y="3003"/>
                  </a:lnTo>
                  <a:cubicBezTo>
                    <a:pt x="0" y="2977"/>
                    <a:pt x="9" y="2944"/>
                    <a:pt x="35" y="2928"/>
                  </a:cubicBezTo>
                  <a:cubicBezTo>
                    <a:pt x="61" y="2913"/>
                    <a:pt x="95" y="2921"/>
                    <a:pt x="110" y="2948"/>
                  </a:cubicBezTo>
                  <a:lnTo>
                    <a:pt x="494" y="3609"/>
                  </a:lnTo>
                  <a:lnTo>
                    <a:pt x="400" y="3609"/>
                  </a:lnTo>
                  <a:lnTo>
                    <a:pt x="784" y="2948"/>
                  </a:lnTo>
                  <a:cubicBezTo>
                    <a:pt x="799" y="2921"/>
                    <a:pt x="833" y="2913"/>
                    <a:pt x="859" y="2928"/>
                  </a:cubicBezTo>
                  <a:cubicBezTo>
                    <a:pt x="886" y="2944"/>
                    <a:pt x="894" y="2977"/>
                    <a:pt x="879" y="300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39" name="Freeform 115"/>
            <p:cNvSpPr>
              <a:spLocks noEditPoints="1"/>
            </p:cNvSpPr>
            <p:nvPr/>
          </p:nvSpPr>
          <p:spPr bwMode="auto">
            <a:xfrm>
              <a:off x="3348" y="2303"/>
              <a:ext cx="103" cy="491"/>
            </a:xfrm>
            <a:custGeom>
              <a:avLst/>
              <a:gdLst/>
              <a:ahLst/>
              <a:cxnLst>
                <a:cxn ang="0">
                  <a:pos x="59" y="476"/>
                </a:cxn>
                <a:cxn ang="0">
                  <a:pos x="44" y="476"/>
                </a:cxn>
                <a:cxn ang="0">
                  <a:pos x="58" y="14"/>
                </a:cxn>
                <a:cxn ang="0">
                  <a:pos x="46" y="476"/>
                </a:cxn>
                <a:cxn ang="0">
                  <a:pos x="57" y="476"/>
                </a:cxn>
                <a:cxn ang="0">
                  <a:pos x="45" y="16"/>
                </a:cxn>
                <a:cxn ang="0">
                  <a:pos x="51" y="0"/>
                </a:cxn>
                <a:cxn ang="0">
                  <a:pos x="102" y="97"/>
                </a:cxn>
                <a:cxn ang="0">
                  <a:pos x="103" y="103"/>
                </a:cxn>
                <a:cxn ang="0">
                  <a:pos x="102" y="106"/>
                </a:cxn>
                <a:cxn ang="0">
                  <a:pos x="97" y="109"/>
                </a:cxn>
                <a:cxn ang="0">
                  <a:pos x="94" y="109"/>
                </a:cxn>
                <a:cxn ang="0">
                  <a:pos x="90" y="106"/>
                </a:cxn>
                <a:cxn ang="0">
                  <a:pos x="46" y="17"/>
                </a:cxn>
                <a:cxn ang="0">
                  <a:pos x="13" y="105"/>
                </a:cxn>
                <a:cxn ang="0">
                  <a:pos x="11" y="108"/>
                </a:cxn>
                <a:cxn ang="0">
                  <a:pos x="7" y="109"/>
                </a:cxn>
                <a:cxn ang="0">
                  <a:pos x="3" y="108"/>
                </a:cxn>
                <a:cxn ang="0">
                  <a:pos x="0" y="103"/>
                </a:cxn>
                <a:cxn ang="0">
                  <a:pos x="0" y="100"/>
                </a:cxn>
                <a:cxn ang="0">
                  <a:pos x="2" y="100"/>
                </a:cxn>
                <a:cxn ang="0">
                  <a:pos x="3" y="105"/>
                </a:cxn>
                <a:cxn ang="0">
                  <a:pos x="4" y="106"/>
                </a:cxn>
                <a:cxn ang="0">
                  <a:pos x="9" y="107"/>
                </a:cxn>
                <a:cxn ang="0">
                  <a:pos x="10" y="106"/>
                </a:cxn>
                <a:cxn ang="0">
                  <a:pos x="56" y="18"/>
                </a:cxn>
                <a:cxn ang="0">
                  <a:pos x="47" y="18"/>
                </a:cxn>
                <a:cxn ang="0">
                  <a:pos x="93" y="106"/>
                </a:cxn>
                <a:cxn ang="0">
                  <a:pos x="94" y="107"/>
                </a:cxn>
                <a:cxn ang="0">
                  <a:pos x="99" y="106"/>
                </a:cxn>
                <a:cxn ang="0">
                  <a:pos x="100" y="105"/>
                </a:cxn>
                <a:cxn ang="0">
                  <a:pos x="101" y="100"/>
                </a:cxn>
                <a:cxn ang="0">
                  <a:pos x="101" y="98"/>
                </a:cxn>
                <a:cxn ang="0">
                  <a:pos x="2" y="98"/>
                </a:cxn>
                <a:cxn ang="0">
                  <a:pos x="102" y="393"/>
                </a:cxn>
                <a:cxn ang="0">
                  <a:pos x="51" y="491"/>
                </a:cxn>
                <a:cxn ang="0">
                  <a:pos x="0" y="391"/>
                </a:cxn>
                <a:cxn ang="0">
                  <a:pos x="0" y="387"/>
                </a:cxn>
                <a:cxn ang="0">
                  <a:pos x="3" y="382"/>
                </a:cxn>
                <a:cxn ang="0">
                  <a:pos x="7" y="381"/>
                </a:cxn>
                <a:cxn ang="0">
                  <a:pos x="11" y="383"/>
                </a:cxn>
                <a:cxn ang="0">
                  <a:pos x="13" y="385"/>
                </a:cxn>
                <a:cxn ang="0">
                  <a:pos x="46" y="473"/>
                </a:cxn>
                <a:cxn ang="0">
                  <a:pos x="90" y="385"/>
                </a:cxn>
                <a:cxn ang="0">
                  <a:pos x="94" y="381"/>
                </a:cxn>
                <a:cxn ang="0">
                  <a:pos x="97" y="381"/>
                </a:cxn>
                <a:cxn ang="0">
                  <a:pos x="102" y="384"/>
                </a:cxn>
                <a:cxn ang="0">
                  <a:pos x="103" y="388"/>
                </a:cxn>
                <a:cxn ang="0">
                  <a:pos x="102" y="393"/>
                </a:cxn>
                <a:cxn ang="0">
                  <a:pos x="101" y="388"/>
                </a:cxn>
                <a:cxn ang="0">
                  <a:pos x="101" y="386"/>
                </a:cxn>
                <a:cxn ang="0">
                  <a:pos x="96" y="383"/>
                </a:cxn>
                <a:cxn ang="0">
                  <a:pos x="95" y="383"/>
                </a:cxn>
                <a:cxn ang="0">
                  <a:pos x="91" y="387"/>
                </a:cxn>
                <a:cxn ang="0">
                  <a:pos x="46" y="471"/>
                </a:cxn>
                <a:cxn ang="0">
                  <a:pos x="12" y="386"/>
                </a:cxn>
                <a:cxn ang="0">
                  <a:pos x="11" y="385"/>
                </a:cxn>
                <a:cxn ang="0">
                  <a:pos x="6" y="383"/>
                </a:cxn>
                <a:cxn ang="0">
                  <a:pos x="5" y="384"/>
                </a:cxn>
                <a:cxn ang="0">
                  <a:pos x="2" y="388"/>
                </a:cxn>
                <a:cxn ang="0">
                  <a:pos x="2" y="390"/>
                </a:cxn>
                <a:cxn ang="0">
                  <a:pos x="52" y="490"/>
                </a:cxn>
                <a:cxn ang="0">
                  <a:pos x="101" y="393"/>
                </a:cxn>
              </a:cxnLst>
              <a:rect l="0" t="0" r="r" b="b"/>
              <a:pathLst>
                <a:path w="103" h="491">
                  <a:moveTo>
                    <a:pt x="58" y="14"/>
                  </a:moveTo>
                  <a:lnTo>
                    <a:pt x="59" y="15"/>
                  </a:lnTo>
                  <a:lnTo>
                    <a:pt x="59" y="476"/>
                  </a:lnTo>
                  <a:lnTo>
                    <a:pt x="58" y="477"/>
                  </a:lnTo>
                  <a:lnTo>
                    <a:pt x="45" y="477"/>
                  </a:lnTo>
                  <a:lnTo>
                    <a:pt x="44" y="476"/>
                  </a:lnTo>
                  <a:lnTo>
                    <a:pt x="44" y="15"/>
                  </a:lnTo>
                  <a:lnTo>
                    <a:pt x="45" y="14"/>
                  </a:lnTo>
                  <a:lnTo>
                    <a:pt x="58" y="14"/>
                  </a:lnTo>
                  <a:close/>
                  <a:moveTo>
                    <a:pt x="45" y="16"/>
                  </a:moveTo>
                  <a:lnTo>
                    <a:pt x="46" y="15"/>
                  </a:lnTo>
                  <a:lnTo>
                    <a:pt x="46" y="476"/>
                  </a:lnTo>
                  <a:lnTo>
                    <a:pt x="45" y="475"/>
                  </a:lnTo>
                  <a:lnTo>
                    <a:pt x="58" y="475"/>
                  </a:lnTo>
                  <a:lnTo>
                    <a:pt x="57" y="476"/>
                  </a:lnTo>
                  <a:lnTo>
                    <a:pt x="57" y="15"/>
                  </a:lnTo>
                  <a:lnTo>
                    <a:pt x="58" y="16"/>
                  </a:lnTo>
                  <a:lnTo>
                    <a:pt x="45" y="16"/>
                  </a:lnTo>
                  <a:close/>
                  <a:moveTo>
                    <a:pt x="1" y="97"/>
                  </a:moveTo>
                  <a:lnTo>
                    <a:pt x="1" y="97"/>
                  </a:lnTo>
                  <a:lnTo>
                    <a:pt x="51" y="0"/>
                  </a:lnTo>
                  <a:lnTo>
                    <a:pt x="52" y="0"/>
                  </a:lnTo>
                  <a:lnTo>
                    <a:pt x="102" y="97"/>
                  </a:lnTo>
                  <a:lnTo>
                    <a:pt x="102" y="97"/>
                  </a:lnTo>
                  <a:lnTo>
                    <a:pt x="103" y="100"/>
                  </a:lnTo>
                  <a:lnTo>
                    <a:pt x="103" y="100"/>
                  </a:lnTo>
                  <a:lnTo>
                    <a:pt x="103" y="103"/>
                  </a:lnTo>
                  <a:lnTo>
                    <a:pt x="103" y="103"/>
                  </a:lnTo>
                  <a:lnTo>
                    <a:pt x="102" y="106"/>
                  </a:lnTo>
                  <a:lnTo>
                    <a:pt x="102" y="106"/>
                  </a:lnTo>
                  <a:lnTo>
                    <a:pt x="100" y="108"/>
                  </a:lnTo>
                  <a:lnTo>
                    <a:pt x="99" y="108"/>
                  </a:lnTo>
                  <a:lnTo>
                    <a:pt x="97" y="109"/>
                  </a:lnTo>
                  <a:lnTo>
                    <a:pt x="97" y="109"/>
                  </a:lnTo>
                  <a:lnTo>
                    <a:pt x="94" y="109"/>
                  </a:lnTo>
                  <a:lnTo>
                    <a:pt x="94" y="109"/>
                  </a:lnTo>
                  <a:lnTo>
                    <a:pt x="92" y="108"/>
                  </a:lnTo>
                  <a:lnTo>
                    <a:pt x="91" y="108"/>
                  </a:lnTo>
                  <a:lnTo>
                    <a:pt x="90" y="106"/>
                  </a:lnTo>
                  <a:lnTo>
                    <a:pt x="90" y="105"/>
                  </a:lnTo>
                  <a:lnTo>
                    <a:pt x="45" y="19"/>
                  </a:lnTo>
                  <a:lnTo>
                    <a:pt x="46" y="17"/>
                  </a:lnTo>
                  <a:lnTo>
                    <a:pt x="57" y="17"/>
                  </a:lnTo>
                  <a:lnTo>
                    <a:pt x="58" y="19"/>
                  </a:lnTo>
                  <a:lnTo>
                    <a:pt x="13" y="105"/>
                  </a:lnTo>
                  <a:lnTo>
                    <a:pt x="13" y="106"/>
                  </a:lnTo>
                  <a:lnTo>
                    <a:pt x="12" y="108"/>
                  </a:lnTo>
                  <a:lnTo>
                    <a:pt x="11" y="108"/>
                  </a:lnTo>
                  <a:lnTo>
                    <a:pt x="9" y="109"/>
                  </a:lnTo>
                  <a:lnTo>
                    <a:pt x="9" y="109"/>
                  </a:lnTo>
                  <a:lnTo>
                    <a:pt x="7" y="109"/>
                  </a:lnTo>
                  <a:lnTo>
                    <a:pt x="6" y="109"/>
                  </a:lnTo>
                  <a:lnTo>
                    <a:pt x="4" y="108"/>
                  </a:lnTo>
                  <a:lnTo>
                    <a:pt x="3" y="108"/>
                  </a:lnTo>
                  <a:lnTo>
                    <a:pt x="2" y="106"/>
                  </a:lnTo>
                  <a:lnTo>
                    <a:pt x="1" y="106"/>
                  </a:lnTo>
                  <a:lnTo>
                    <a:pt x="0" y="103"/>
                  </a:lnTo>
                  <a:lnTo>
                    <a:pt x="0" y="103"/>
                  </a:lnTo>
                  <a:lnTo>
                    <a:pt x="0" y="100"/>
                  </a:lnTo>
                  <a:lnTo>
                    <a:pt x="0" y="100"/>
                  </a:lnTo>
                  <a:lnTo>
                    <a:pt x="1" y="97"/>
                  </a:lnTo>
                  <a:close/>
                  <a:moveTo>
                    <a:pt x="2" y="101"/>
                  </a:moveTo>
                  <a:lnTo>
                    <a:pt x="2" y="100"/>
                  </a:lnTo>
                  <a:lnTo>
                    <a:pt x="2" y="103"/>
                  </a:lnTo>
                  <a:lnTo>
                    <a:pt x="2" y="103"/>
                  </a:lnTo>
                  <a:lnTo>
                    <a:pt x="3" y="105"/>
                  </a:lnTo>
                  <a:lnTo>
                    <a:pt x="3" y="105"/>
                  </a:lnTo>
                  <a:lnTo>
                    <a:pt x="5" y="106"/>
                  </a:lnTo>
                  <a:lnTo>
                    <a:pt x="4" y="106"/>
                  </a:lnTo>
                  <a:lnTo>
                    <a:pt x="7" y="107"/>
                  </a:lnTo>
                  <a:lnTo>
                    <a:pt x="6" y="107"/>
                  </a:lnTo>
                  <a:lnTo>
                    <a:pt x="9" y="107"/>
                  </a:lnTo>
                  <a:lnTo>
                    <a:pt x="8" y="107"/>
                  </a:lnTo>
                  <a:lnTo>
                    <a:pt x="11" y="106"/>
                  </a:lnTo>
                  <a:lnTo>
                    <a:pt x="10" y="106"/>
                  </a:lnTo>
                  <a:lnTo>
                    <a:pt x="12" y="104"/>
                  </a:lnTo>
                  <a:lnTo>
                    <a:pt x="12" y="104"/>
                  </a:lnTo>
                  <a:lnTo>
                    <a:pt x="56" y="18"/>
                  </a:lnTo>
                  <a:lnTo>
                    <a:pt x="57" y="19"/>
                  </a:lnTo>
                  <a:lnTo>
                    <a:pt x="46" y="19"/>
                  </a:lnTo>
                  <a:lnTo>
                    <a:pt x="47" y="18"/>
                  </a:lnTo>
                  <a:lnTo>
                    <a:pt x="91" y="104"/>
                  </a:lnTo>
                  <a:lnTo>
                    <a:pt x="91" y="104"/>
                  </a:lnTo>
                  <a:lnTo>
                    <a:pt x="93" y="106"/>
                  </a:lnTo>
                  <a:lnTo>
                    <a:pt x="93" y="106"/>
                  </a:lnTo>
                  <a:lnTo>
                    <a:pt x="95" y="107"/>
                  </a:lnTo>
                  <a:lnTo>
                    <a:pt x="94" y="107"/>
                  </a:lnTo>
                  <a:lnTo>
                    <a:pt x="97" y="107"/>
                  </a:lnTo>
                  <a:lnTo>
                    <a:pt x="96" y="107"/>
                  </a:lnTo>
                  <a:lnTo>
                    <a:pt x="99" y="106"/>
                  </a:lnTo>
                  <a:lnTo>
                    <a:pt x="99" y="106"/>
                  </a:lnTo>
                  <a:lnTo>
                    <a:pt x="101" y="105"/>
                  </a:lnTo>
                  <a:lnTo>
                    <a:pt x="100" y="105"/>
                  </a:lnTo>
                  <a:lnTo>
                    <a:pt x="101" y="103"/>
                  </a:lnTo>
                  <a:lnTo>
                    <a:pt x="101" y="103"/>
                  </a:lnTo>
                  <a:lnTo>
                    <a:pt x="101" y="100"/>
                  </a:lnTo>
                  <a:lnTo>
                    <a:pt x="101" y="101"/>
                  </a:lnTo>
                  <a:lnTo>
                    <a:pt x="101" y="98"/>
                  </a:lnTo>
                  <a:lnTo>
                    <a:pt x="101" y="98"/>
                  </a:lnTo>
                  <a:lnTo>
                    <a:pt x="51" y="1"/>
                  </a:lnTo>
                  <a:lnTo>
                    <a:pt x="52" y="1"/>
                  </a:lnTo>
                  <a:lnTo>
                    <a:pt x="2" y="98"/>
                  </a:lnTo>
                  <a:lnTo>
                    <a:pt x="3" y="98"/>
                  </a:lnTo>
                  <a:lnTo>
                    <a:pt x="2" y="101"/>
                  </a:lnTo>
                  <a:close/>
                  <a:moveTo>
                    <a:pt x="102" y="393"/>
                  </a:moveTo>
                  <a:lnTo>
                    <a:pt x="102" y="393"/>
                  </a:lnTo>
                  <a:lnTo>
                    <a:pt x="52" y="491"/>
                  </a:lnTo>
                  <a:lnTo>
                    <a:pt x="51" y="491"/>
                  </a:lnTo>
                  <a:lnTo>
                    <a:pt x="1" y="393"/>
                  </a:lnTo>
                  <a:lnTo>
                    <a:pt x="1" y="393"/>
                  </a:lnTo>
                  <a:lnTo>
                    <a:pt x="0" y="391"/>
                  </a:lnTo>
                  <a:lnTo>
                    <a:pt x="0" y="390"/>
                  </a:lnTo>
                  <a:lnTo>
                    <a:pt x="0" y="388"/>
                  </a:lnTo>
                  <a:lnTo>
                    <a:pt x="0" y="387"/>
                  </a:lnTo>
                  <a:lnTo>
                    <a:pt x="1" y="385"/>
                  </a:lnTo>
                  <a:lnTo>
                    <a:pt x="2" y="384"/>
                  </a:lnTo>
                  <a:lnTo>
                    <a:pt x="3" y="382"/>
                  </a:lnTo>
                  <a:lnTo>
                    <a:pt x="4" y="382"/>
                  </a:lnTo>
                  <a:lnTo>
                    <a:pt x="6" y="381"/>
                  </a:lnTo>
                  <a:lnTo>
                    <a:pt x="7" y="381"/>
                  </a:lnTo>
                  <a:lnTo>
                    <a:pt x="9" y="381"/>
                  </a:lnTo>
                  <a:lnTo>
                    <a:pt x="9" y="381"/>
                  </a:lnTo>
                  <a:lnTo>
                    <a:pt x="11" y="383"/>
                  </a:lnTo>
                  <a:lnTo>
                    <a:pt x="12" y="383"/>
                  </a:lnTo>
                  <a:lnTo>
                    <a:pt x="13" y="385"/>
                  </a:lnTo>
                  <a:lnTo>
                    <a:pt x="13" y="385"/>
                  </a:lnTo>
                  <a:lnTo>
                    <a:pt x="58" y="472"/>
                  </a:lnTo>
                  <a:lnTo>
                    <a:pt x="57" y="473"/>
                  </a:lnTo>
                  <a:lnTo>
                    <a:pt x="46" y="473"/>
                  </a:lnTo>
                  <a:lnTo>
                    <a:pt x="45" y="472"/>
                  </a:lnTo>
                  <a:lnTo>
                    <a:pt x="90" y="385"/>
                  </a:lnTo>
                  <a:lnTo>
                    <a:pt x="90" y="385"/>
                  </a:lnTo>
                  <a:lnTo>
                    <a:pt x="91" y="383"/>
                  </a:lnTo>
                  <a:lnTo>
                    <a:pt x="92" y="383"/>
                  </a:lnTo>
                  <a:lnTo>
                    <a:pt x="94" y="381"/>
                  </a:lnTo>
                  <a:lnTo>
                    <a:pt x="94" y="381"/>
                  </a:lnTo>
                  <a:lnTo>
                    <a:pt x="97" y="381"/>
                  </a:lnTo>
                  <a:lnTo>
                    <a:pt x="97" y="381"/>
                  </a:lnTo>
                  <a:lnTo>
                    <a:pt x="99" y="382"/>
                  </a:lnTo>
                  <a:lnTo>
                    <a:pt x="100" y="382"/>
                  </a:lnTo>
                  <a:lnTo>
                    <a:pt x="102" y="384"/>
                  </a:lnTo>
                  <a:lnTo>
                    <a:pt x="102" y="385"/>
                  </a:lnTo>
                  <a:lnTo>
                    <a:pt x="103" y="387"/>
                  </a:lnTo>
                  <a:lnTo>
                    <a:pt x="103" y="388"/>
                  </a:lnTo>
                  <a:lnTo>
                    <a:pt x="103" y="390"/>
                  </a:lnTo>
                  <a:lnTo>
                    <a:pt x="103" y="391"/>
                  </a:lnTo>
                  <a:lnTo>
                    <a:pt x="102" y="393"/>
                  </a:lnTo>
                  <a:close/>
                  <a:moveTo>
                    <a:pt x="101" y="390"/>
                  </a:moveTo>
                  <a:lnTo>
                    <a:pt x="101" y="390"/>
                  </a:lnTo>
                  <a:lnTo>
                    <a:pt x="101" y="388"/>
                  </a:lnTo>
                  <a:lnTo>
                    <a:pt x="101" y="388"/>
                  </a:lnTo>
                  <a:lnTo>
                    <a:pt x="100" y="386"/>
                  </a:lnTo>
                  <a:lnTo>
                    <a:pt x="101" y="386"/>
                  </a:lnTo>
                  <a:lnTo>
                    <a:pt x="99" y="384"/>
                  </a:lnTo>
                  <a:lnTo>
                    <a:pt x="99" y="384"/>
                  </a:lnTo>
                  <a:lnTo>
                    <a:pt x="96" y="383"/>
                  </a:lnTo>
                  <a:lnTo>
                    <a:pt x="97" y="383"/>
                  </a:lnTo>
                  <a:lnTo>
                    <a:pt x="94" y="383"/>
                  </a:lnTo>
                  <a:lnTo>
                    <a:pt x="95" y="383"/>
                  </a:lnTo>
                  <a:lnTo>
                    <a:pt x="93" y="385"/>
                  </a:lnTo>
                  <a:lnTo>
                    <a:pt x="93" y="384"/>
                  </a:lnTo>
                  <a:lnTo>
                    <a:pt x="91" y="387"/>
                  </a:lnTo>
                  <a:lnTo>
                    <a:pt x="91" y="386"/>
                  </a:lnTo>
                  <a:lnTo>
                    <a:pt x="47" y="473"/>
                  </a:lnTo>
                  <a:lnTo>
                    <a:pt x="46" y="471"/>
                  </a:lnTo>
                  <a:lnTo>
                    <a:pt x="57" y="471"/>
                  </a:lnTo>
                  <a:lnTo>
                    <a:pt x="56" y="473"/>
                  </a:lnTo>
                  <a:lnTo>
                    <a:pt x="12" y="386"/>
                  </a:lnTo>
                  <a:lnTo>
                    <a:pt x="12" y="387"/>
                  </a:lnTo>
                  <a:lnTo>
                    <a:pt x="10" y="384"/>
                  </a:lnTo>
                  <a:lnTo>
                    <a:pt x="11" y="385"/>
                  </a:lnTo>
                  <a:lnTo>
                    <a:pt x="8" y="383"/>
                  </a:lnTo>
                  <a:lnTo>
                    <a:pt x="9" y="383"/>
                  </a:lnTo>
                  <a:lnTo>
                    <a:pt x="6" y="383"/>
                  </a:lnTo>
                  <a:lnTo>
                    <a:pt x="7" y="383"/>
                  </a:lnTo>
                  <a:lnTo>
                    <a:pt x="4" y="384"/>
                  </a:lnTo>
                  <a:lnTo>
                    <a:pt x="5" y="384"/>
                  </a:lnTo>
                  <a:lnTo>
                    <a:pt x="3" y="386"/>
                  </a:lnTo>
                  <a:lnTo>
                    <a:pt x="3" y="386"/>
                  </a:lnTo>
                  <a:lnTo>
                    <a:pt x="2" y="388"/>
                  </a:lnTo>
                  <a:lnTo>
                    <a:pt x="2" y="388"/>
                  </a:lnTo>
                  <a:lnTo>
                    <a:pt x="2" y="390"/>
                  </a:lnTo>
                  <a:lnTo>
                    <a:pt x="2" y="390"/>
                  </a:lnTo>
                  <a:lnTo>
                    <a:pt x="3" y="393"/>
                  </a:lnTo>
                  <a:lnTo>
                    <a:pt x="2" y="392"/>
                  </a:lnTo>
                  <a:lnTo>
                    <a:pt x="52" y="490"/>
                  </a:lnTo>
                  <a:lnTo>
                    <a:pt x="51" y="490"/>
                  </a:lnTo>
                  <a:lnTo>
                    <a:pt x="101" y="392"/>
                  </a:lnTo>
                  <a:lnTo>
                    <a:pt x="101" y="393"/>
                  </a:lnTo>
                  <a:lnTo>
                    <a:pt x="101" y="39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40" name="Freeform 116"/>
            <p:cNvSpPr>
              <a:spLocks noEditPoints="1"/>
            </p:cNvSpPr>
            <p:nvPr/>
          </p:nvSpPr>
          <p:spPr bwMode="auto">
            <a:xfrm>
              <a:off x="3400" y="2490"/>
              <a:ext cx="291" cy="117"/>
            </a:xfrm>
            <a:custGeom>
              <a:avLst/>
              <a:gdLst/>
              <a:ahLst/>
              <a:cxnLst>
                <a:cxn ang="0">
                  <a:pos x="0" y="395"/>
                </a:cxn>
                <a:cxn ang="0">
                  <a:pos x="2418" y="395"/>
                </a:cxn>
                <a:cxn ang="0">
                  <a:pos x="2418" y="506"/>
                </a:cxn>
                <a:cxn ang="0">
                  <a:pos x="0" y="506"/>
                </a:cxn>
                <a:cxn ang="0">
                  <a:pos x="0" y="395"/>
                </a:cxn>
                <a:cxn ang="0">
                  <a:pos x="1787" y="15"/>
                </a:cxn>
                <a:cxn ang="0">
                  <a:pos x="2527" y="450"/>
                </a:cxn>
                <a:cxn ang="0">
                  <a:pos x="1787" y="886"/>
                </a:cxn>
                <a:cxn ang="0">
                  <a:pos x="1711" y="866"/>
                </a:cxn>
                <a:cxn ang="0">
                  <a:pos x="1731" y="789"/>
                </a:cxn>
                <a:cxn ang="0">
                  <a:pos x="2390" y="403"/>
                </a:cxn>
                <a:cxn ang="0">
                  <a:pos x="2390" y="498"/>
                </a:cxn>
                <a:cxn ang="0">
                  <a:pos x="1731" y="112"/>
                </a:cxn>
                <a:cxn ang="0">
                  <a:pos x="1711" y="35"/>
                </a:cxn>
                <a:cxn ang="0">
                  <a:pos x="1787" y="15"/>
                </a:cxn>
              </a:cxnLst>
              <a:rect l="0" t="0" r="r" b="b"/>
              <a:pathLst>
                <a:path w="2527" h="900">
                  <a:moveTo>
                    <a:pt x="0" y="395"/>
                  </a:moveTo>
                  <a:lnTo>
                    <a:pt x="2418" y="395"/>
                  </a:lnTo>
                  <a:lnTo>
                    <a:pt x="2418" y="506"/>
                  </a:lnTo>
                  <a:lnTo>
                    <a:pt x="0" y="506"/>
                  </a:lnTo>
                  <a:lnTo>
                    <a:pt x="0" y="395"/>
                  </a:lnTo>
                  <a:close/>
                  <a:moveTo>
                    <a:pt x="1787" y="15"/>
                  </a:moveTo>
                  <a:lnTo>
                    <a:pt x="2527" y="450"/>
                  </a:lnTo>
                  <a:lnTo>
                    <a:pt x="1787" y="886"/>
                  </a:lnTo>
                  <a:cubicBezTo>
                    <a:pt x="1760" y="900"/>
                    <a:pt x="1727" y="891"/>
                    <a:pt x="1711" y="866"/>
                  </a:cubicBezTo>
                  <a:cubicBezTo>
                    <a:pt x="1696" y="839"/>
                    <a:pt x="1704" y="804"/>
                    <a:pt x="1731" y="789"/>
                  </a:cubicBezTo>
                  <a:lnTo>
                    <a:pt x="2390" y="403"/>
                  </a:lnTo>
                  <a:lnTo>
                    <a:pt x="2390" y="498"/>
                  </a:lnTo>
                  <a:lnTo>
                    <a:pt x="1731" y="112"/>
                  </a:lnTo>
                  <a:cubicBezTo>
                    <a:pt x="1704" y="97"/>
                    <a:pt x="1696" y="62"/>
                    <a:pt x="1711" y="35"/>
                  </a:cubicBezTo>
                  <a:cubicBezTo>
                    <a:pt x="1727" y="9"/>
                    <a:pt x="1760" y="0"/>
                    <a:pt x="1787" y="1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41" name="Freeform 117"/>
            <p:cNvSpPr>
              <a:spLocks noEditPoints="1"/>
            </p:cNvSpPr>
            <p:nvPr/>
          </p:nvSpPr>
          <p:spPr bwMode="auto">
            <a:xfrm>
              <a:off x="3399" y="2490"/>
              <a:ext cx="293" cy="117"/>
            </a:xfrm>
            <a:custGeom>
              <a:avLst/>
              <a:gdLst/>
              <a:ahLst/>
              <a:cxnLst>
                <a:cxn ang="0">
                  <a:pos x="1" y="50"/>
                </a:cxn>
                <a:cxn ang="0">
                  <a:pos x="281" y="51"/>
                </a:cxn>
                <a:cxn ang="0">
                  <a:pos x="280" y="67"/>
                </a:cxn>
                <a:cxn ang="0">
                  <a:pos x="0" y="66"/>
                </a:cxn>
                <a:cxn ang="0">
                  <a:pos x="1" y="66"/>
                </a:cxn>
                <a:cxn ang="0">
                  <a:pos x="280" y="65"/>
                </a:cxn>
                <a:cxn ang="0">
                  <a:pos x="279" y="51"/>
                </a:cxn>
                <a:cxn ang="0">
                  <a:pos x="1" y="52"/>
                </a:cxn>
                <a:cxn ang="0">
                  <a:pos x="1" y="66"/>
                </a:cxn>
                <a:cxn ang="0">
                  <a:pos x="207" y="1"/>
                </a:cxn>
                <a:cxn ang="0">
                  <a:pos x="293" y="59"/>
                </a:cxn>
                <a:cxn ang="0">
                  <a:pos x="207" y="117"/>
                </a:cxn>
                <a:cxn ang="0">
                  <a:pos x="204" y="117"/>
                </a:cxn>
                <a:cxn ang="0">
                  <a:pos x="202" y="117"/>
                </a:cxn>
                <a:cxn ang="0">
                  <a:pos x="199" y="116"/>
                </a:cxn>
                <a:cxn ang="0">
                  <a:pos x="197" y="113"/>
                </a:cxn>
                <a:cxn ang="0">
                  <a:pos x="196" y="110"/>
                </a:cxn>
                <a:cxn ang="0">
                  <a:pos x="197" y="107"/>
                </a:cxn>
                <a:cxn ang="0">
                  <a:pos x="198" y="104"/>
                </a:cxn>
                <a:cxn ang="0">
                  <a:pos x="200" y="102"/>
                </a:cxn>
                <a:cxn ang="0">
                  <a:pos x="277" y="52"/>
                </a:cxn>
                <a:cxn ang="0">
                  <a:pos x="276" y="66"/>
                </a:cxn>
                <a:cxn ang="0">
                  <a:pos x="200" y="15"/>
                </a:cxn>
                <a:cxn ang="0">
                  <a:pos x="198" y="13"/>
                </a:cxn>
                <a:cxn ang="0">
                  <a:pos x="197" y="10"/>
                </a:cxn>
                <a:cxn ang="0">
                  <a:pos x="197" y="7"/>
                </a:cxn>
                <a:cxn ang="0">
                  <a:pos x="198" y="4"/>
                </a:cxn>
                <a:cxn ang="0">
                  <a:pos x="200" y="1"/>
                </a:cxn>
                <a:cxn ang="0">
                  <a:pos x="202" y="0"/>
                </a:cxn>
                <a:cxn ang="0">
                  <a:pos x="205" y="0"/>
                </a:cxn>
                <a:cxn ang="0">
                  <a:pos x="204" y="2"/>
                </a:cxn>
                <a:cxn ang="0">
                  <a:pos x="202" y="2"/>
                </a:cxn>
                <a:cxn ang="0">
                  <a:pos x="200" y="3"/>
                </a:cxn>
                <a:cxn ang="0">
                  <a:pos x="199" y="5"/>
                </a:cxn>
                <a:cxn ang="0">
                  <a:pos x="198" y="7"/>
                </a:cxn>
                <a:cxn ang="0">
                  <a:pos x="198" y="10"/>
                </a:cxn>
                <a:cxn ang="0">
                  <a:pos x="199" y="12"/>
                </a:cxn>
                <a:cxn ang="0">
                  <a:pos x="201" y="14"/>
                </a:cxn>
                <a:cxn ang="0">
                  <a:pos x="277" y="64"/>
                </a:cxn>
                <a:cxn ang="0">
                  <a:pos x="276" y="52"/>
                </a:cxn>
                <a:cxn ang="0">
                  <a:pos x="201" y="104"/>
                </a:cxn>
                <a:cxn ang="0">
                  <a:pos x="199" y="106"/>
                </a:cxn>
                <a:cxn ang="0">
                  <a:pos x="198" y="108"/>
                </a:cxn>
                <a:cxn ang="0">
                  <a:pos x="198" y="110"/>
                </a:cxn>
                <a:cxn ang="0">
                  <a:pos x="199" y="113"/>
                </a:cxn>
                <a:cxn ang="0">
                  <a:pos x="201" y="114"/>
                </a:cxn>
                <a:cxn ang="0">
                  <a:pos x="203" y="115"/>
                </a:cxn>
                <a:cxn ang="0">
                  <a:pos x="205" y="115"/>
                </a:cxn>
                <a:cxn ang="0">
                  <a:pos x="207" y="115"/>
                </a:cxn>
                <a:cxn ang="0">
                  <a:pos x="292" y="58"/>
                </a:cxn>
                <a:cxn ang="0">
                  <a:pos x="206" y="3"/>
                </a:cxn>
                <a:cxn ang="0">
                  <a:pos x="204" y="2"/>
                </a:cxn>
              </a:cxnLst>
              <a:rect l="0" t="0" r="r" b="b"/>
              <a:pathLst>
                <a:path w="293" h="117">
                  <a:moveTo>
                    <a:pt x="0" y="51"/>
                  </a:moveTo>
                  <a:lnTo>
                    <a:pt x="1" y="50"/>
                  </a:lnTo>
                  <a:lnTo>
                    <a:pt x="280" y="50"/>
                  </a:lnTo>
                  <a:lnTo>
                    <a:pt x="281" y="51"/>
                  </a:lnTo>
                  <a:lnTo>
                    <a:pt x="281" y="66"/>
                  </a:lnTo>
                  <a:lnTo>
                    <a:pt x="280" y="67"/>
                  </a:lnTo>
                  <a:lnTo>
                    <a:pt x="1" y="67"/>
                  </a:lnTo>
                  <a:lnTo>
                    <a:pt x="0" y="66"/>
                  </a:lnTo>
                  <a:lnTo>
                    <a:pt x="0" y="51"/>
                  </a:lnTo>
                  <a:close/>
                  <a:moveTo>
                    <a:pt x="1" y="66"/>
                  </a:moveTo>
                  <a:lnTo>
                    <a:pt x="1" y="65"/>
                  </a:lnTo>
                  <a:lnTo>
                    <a:pt x="280" y="65"/>
                  </a:lnTo>
                  <a:lnTo>
                    <a:pt x="279" y="66"/>
                  </a:lnTo>
                  <a:lnTo>
                    <a:pt x="279" y="51"/>
                  </a:lnTo>
                  <a:lnTo>
                    <a:pt x="280" y="52"/>
                  </a:lnTo>
                  <a:lnTo>
                    <a:pt x="1" y="52"/>
                  </a:lnTo>
                  <a:lnTo>
                    <a:pt x="1" y="51"/>
                  </a:lnTo>
                  <a:lnTo>
                    <a:pt x="1" y="66"/>
                  </a:lnTo>
                  <a:close/>
                  <a:moveTo>
                    <a:pt x="207" y="1"/>
                  </a:moveTo>
                  <a:lnTo>
                    <a:pt x="207" y="1"/>
                  </a:lnTo>
                  <a:lnTo>
                    <a:pt x="293" y="58"/>
                  </a:lnTo>
                  <a:lnTo>
                    <a:pt x="293" y="59"/>
                  </a:lnTo>
                  <a:lnTo>
                    <a:pt x="207" y="117"/>
                  </a:lnTo>
                  <a:lnTo>
                    <a:pt x="207" y="117"/>
                  </a:lnTo>
                  <a:lnTo>
                    <a:pt x="205" y="117"/>
                  </a:lnTo>
                  <a:lnTo>
                    <a:pt x="204" y="117"/>
                  </a:lnTo>
                  <a:lnTo>
                    <a:pt x="202" y="117"/>
                  </a:lnTo>
                  <a:lnTo>
                    <a:pt x="202" y="117"/>
                  </a:lnTo>
                  <a:lnTo>
                    <a:pt x="200" y="116"/>
                  </a:lnTo>
                  <a:lnTo>
                    <a:pt x="199" y="116"/>
                  </a:lnTo>
                  <a:lnTo>
                    <a:pt x="198" y="114"/>
                  </a:lnTo>
                  <a:lnTo>
                    <a:pt x="197" y="113"/>
                  </a:lnTo>
                  <a:lnTo>
                    <a:pt x="197" y="111"/>
                  </a:lnTo>
                  <a:lnTo>
                    <a:pt x="196" y="110"/>
                  </a:lnTo>
                  <a:lnTo>
                    <a:pt x="197" y="107"/>
                  </a:lnTo>
                  <a:lnTo>
                    <a:pt x="197" y="107"/>
                  </a:lnTo>
                  <a:lnTo>
                    <a:pt x="198" y="104"/>
                  </a:lnTo>
                  <a:lnTo>
                    <a:pt x="198" y="104"/>
                  </a:lnTo>
                  <a:lnTo>
                    <a:pt x="200" y="102"/>
                  </a:lnTo>
                  <a:lnTo>
                    <a:pt x="200" y="102"/>
                  </a:lnTo>
                  <a:lnTo>
                    <a:pt x="276" y="52"/>
                  </a:lnTo>
                  <a:lnTo>
                    <a:pt x="277" y="52"/>
                  </a:lnTo>
                  <a:lnTo>
                    <a:pt x="277" y="65"/>
                  </a:lnTo>
                  <a:lnTo>
                    <a:pt x="276" y="66"/>
                  </a:lnTo>
                  <a:lnTo>
                    <a:pt x="200" y="15"/>
                  </a:lnTo>
                  <a:lnTo>
                    <a:pt x="200" y="15"/>
                  </a:lnTo>
                  <a:lnTo>
                    <a:pt x="198" y="13"/>
                  </a:lnTo>
                  <a:lnTo>
                    <a:pt x="198" y="13"/>
                  </a:lnTo>
                  <a:lnTo>
                    <a:pt x="197" y="10"/>
                  </a:lnTo>
                  <a:lnTo>
                    <a:pt x="197" y="10"/>
                  </a:lnTo>
                  <a:lnTo>
                    <a:pt x="196" y="7"/>
                  </a:lnTo>
                  <a:lnTo>
                    <a:pt x="197" y="7"/>
                  </a:lnTo>
                  <a:lnTo>
                    <a:pt x="197" y="4"/>
                  </a:lnTo>
                  <a:lnTo>
                    <a:pt x="198" y="4"/>
                  </a:lnTo>
                  <a:lnTo>
                    <a:pt x="199" y="2"/>
                  </a:lnTo>
                  <a:lnTo>
                    <a:pt x="200" y="1"/>
                  </a:lnTo>
                  <a:lnTo>
                    <a:pt x="202" y="0"/>
                  </a:lnTo>
                  <a:lnTo>
                    <a:pt x="202" y="0"/>
                  </a:lnTo>
                  <a:lnTo>
                    <a:pt x="204" y="0"/>
                  </a:lnTo>
                  <a:lnTo>
                    <a:pt x="205" y="0"/>
                  </a:lnTo>
                  <a:lnTo>
                    <a:pt x="207" y="1"/>
                  </a:lnTo>
                  <a:close/>
                  <a:moveTo>
                    <a:pt x="204" y="2"/>
                  </a:moveTo>
                  <a:lnTo>
                    <a:pt x="205" y="2"/>
                  </a:lnTo>
                  <a:lnTo>
                    <a:pt x="202" y="2"/>
                  </a:lnTo>
                  <a:lnTo>
                    <a:pt x="203" y="2"/>
                  </a:lnTo>
                  <a:lnTo>
                    <a:pt x="200" y="3"/>
                  </a:lnTo>
                  <a:lnTo>
                    <a:pt x="201" y="3"/>
                  </a:lnTo>
                  <a:lnTo>
                    <a:pt x="199" y="5"/>
                  </a:lnTo>
                  <a:lnTo>
                    <a:pt x="199" y="5"/>
                  </a:lnTo>
                  <a:lnTo>
                    <a:pt x="198" y="7"/>
                  </a:lnTo>
                  <a:lnTo>
                    <a:pt x="198" y="7"/>
                  </a:lnTo>
                  <a:lnTo>
                    <a:pt x="198" y="10"/>
                  </a:lnTo>
                  <a:lnTo>
                    <a:pt x="198" y="10"/>
                  </a:lnTo>
                  <a:lnTo>
                    <a:pt x="199" y="12"/>
                  </a:lnTo>
                  <a:lnTo>
                    <a:pt x="199" y="12"/>
                  </a:lnTo>
                  <a:lnTo>
                    <a:pt x="201" y="14"/>
                  </a:lnTo>
                  <a:lnTo>
                    <a:pt x="201" y="14"/>
                  </a:lnTo>
                  <a:lnTo>
                    <a:pt x="277" y="64"/>
                  </a:lnTo>
                  <a:lnTo>
                    <a:pt x="276" y="65"/>
                  </a:lnTo>
                  <a:lnTo>
                    <a:pt x="276" y="52"/>
                  </a:lnTo>
                  <a:lnTo>
                    <a:pt x="277" y="53"/>
                  </a:lnTo>
                  <a:lnTo>
                    <a:pt x="201" y="104"/>
                  </a:lnTo>
                  <a:lnTo>
                    <a:pt x="201" y="104"/>
                  </a:lnTo>
                  <a:lnTo>
                    <a:pt x="199" y="106"/>
                  </a:lnTo>
                  <a:lnTo>
                    <a:pt x="199" y="105"/>
                  </a:lnTo>
                  <a:lnTo>
                    <a:pt x="198" y="108"/>
                  </a:lnTo>
                  <a:lnTo>
                    <a:pt x="198" y="107"/>
                  </a:lnTo>
                  <a:lnTo>
                    <a:pt x="198" y="110"/>
                  </a:lnTo>
                  <a:lnTo>
                    <a:pt x="198" y="110"/>
                  </a:lnTo>
                  <a:lnTo>
                    <a:pt x="199" y="113"/>
                  </a:lnTo>
                  <a:lnTo>
                    <a:pt x="199" y="112"/>
                  </a:lnTo>
                  <a:lnTo>
                    <a:pt x="201" y="114"/>
                  </a:lnTo>
                  <a:lnTo>
                    <a:pt x="200" y="114"/>
                  </a:lnTo>
                  <a:lnTo>
                    <a:pt x="203" y="115"/>
                  </a:lnTo>
                  <a:lnTo>
                    <a:pt x="202" y="115"/>
                  </a:lnTo>
                  <a:lnTo>
                    <a:pt x="205" y="115"/>
                  </a:lnTo>
                  <a:lnTo>
                    <a:pt x="204" y="115"/>
                  </a:lnTo>
                  <a:lnTo>
                    <a:pt x="207" y="115"/>
                  </a:lnTo>
                  <a:lnTo>
                    <a:pt x="206" y="115"/>
                  </a:lnTo>
                  <a:lnTo>
                    <a:pt x="292" y="58"/>
                  </a:lnTo>
                  <a:lnTo>
                    <a:pt x="292" y="59"/>
                  </a:lnTo>
                  <a:lnTo>
                    <a:pt x="206" y="3"/>
                  </a:lnTo>
                  <a:lnTo>
                    <a:pt x="207" y="3"/>
                  </a:lnTo>
                  <a:lnTo>
                    <a:pt x="204" y="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42" name="Freeform 118"/>
            <p:cNvSpPr>
              <a:spLocks noEditPoints="1"/>
            </p:cNvSpPr>
            <p:nvPr/>
          </p:nvSpPr>
          <p:spPr bwMode="auto">
            <a:xfrm>
              <a:off x="3348" y="2303"/>
              <a:ext cx="103" cy="490"/>
            </a:xfrm>
            <a:custGeom>
              <a:avLst/>
              <a:gdLst/>
              <a:ahLst/>
              <a:cxnLst>
                <a:cxn ang="0">
                  <a:pos x="502" y="109"/>
                </a:cxn>
                <a:cxn ang="0">
                  <a:pos x="502" y="3637"/>
                </a:cxn>
                <a:cxn ang="0">
                  <a:pos x="392" y="3637"/>
                </a:cxn>
                <a:cxn ang="0">
                  <a:pos x="392" y="109"/>
                </a:cxn>
                <a:cxn ang="0">
                  <a:pos x="502" y="109"/>
                </a:cxn>
                <a:cxn ang="0">
                  <a:pos x="15" y="743"/>
                </a:cxn>
                <a:cxn ang="0">
                  <a:pos x="447" y="0"/>
                </a:cxn>
                <a:cxn ang="0">
                  <a:pos x="879" y="743"/>
                </a:cxn>
                <a:cxn ang="0">
                  <a:pos x="859" y="818"/>
                </a:cxn>
                <a:cxn ang="0">
                  <a:pos x="784" y="799"/>
                </a:cxn>
                <a:cxn ang="0">
                  <a:pos x="400" y="137"/>
                </a:cxn>
                <a:cxn ang="0">
                  <a:pos x="494" y="137"/>
                </a:cxn>
                <a:cxn ang="0">
                  <a:pos x="110" y="799"/>
                </a:cxn>
                <a:cxn ang="0">
                  <a:pos x="35" y="818"/>
                </a:cxn>
                <a:cxn ang="0">
                  <a:pos x="15" y="743"/>
                </a:cxn>
                <a:cxn ang="0">
                  <a:pos x="879" y="3003"/>
                </a:cxn>
                <a:cxn ang="0">
                  <a:pos x="447" y="3746"/>
                </a:cxn>
                <a:cxn ang="0">
                  <a:pos x="15" y="3003"/>
                </a:cxn>
                <a:cxn ang="0">
                  <a:pos x="35" y="2928"/>
                </a:cxn>
                <a:cxn ang="0">
                  <a:pos x="110" y="2948"/>
                </a:cxn>
                <a:cxn ang="0">
                  <a:pos x="494" y="3609"/>
                </a:cxn>
                <a:cxn ang="0">
                  <a:pos x="400" y="3609"/>
                </a:cxn>
                <a:cxn ang="0">
                  <a:pos x="784" y="2948"/>
                </a:cxn>
                <a:cxn ang="0">
                  <a:pos x="859" y="2928"/>
                </a:cxn>
                <a:cxn ang="0">
                  <a:pos x="879" y="3003"/>
                </a:cxn>
              </a:cxnLst>
              <a:rect l="0" t="0" r="r" b="b"/>
              <a:pathLst>
                <a:path w="894" h="3746">
                  <a:moveTo>
                    <a:pt x="502" y="109"/>
                  </a:moveTo>
                  <a:lnTo>
                    <a:pt x="502" y="3637"/>
                  </a:lnTo>
                  <a:lnTo>
                    <a:pt x="392" y="3637"/>
                  </a:lnTo>
                  <a:lnTo>
                    <a:pt x="392" y="109"/>
                  </a:lnTo>
                  <a:lnTo>
                    <a:pt x="502" y="109"/>
                  </a:lnTo>
                  <a:close/>
                  <a:moveTo>
                    <a:pt x="15" y="743"/>
                  </a:moveTo>
                  <a:lnTo>
                    <a:pt x="447" y="0"/>
                  </a:lnTo>
                  <a:lnTo>
                    <a:pt x="879" y="743"/>
                  </a:lnTo>
                  <a:cubicBezTo>
                    <a:pt x="894" y="769"/>
                    <a:pt x="886" y="803"/>
                    <a:pt x="859" y="818"/>
                  </a:cubicBezTo>
                  <a:cubicBezTo>
                    <a:pt x="833" y="833"/>
                    <a:pt x="799" y="825"/>
                    <a:pt x="784" y="799"/>
                  </a:cubicBezTo>
                  <a:lnTo>
                    <a:pt x="400" y="137"/>
                  </a:lnTo>
                  <a:lnTo>
                    <a:pt x="494" y="137"/>
                  </a:lnTo>
                  <a:lnTo>
                    <a:pt x="110" y="799"/>
                  </a:lnTo>
                  <a:cubicBezTo>
                    <a:pt x="95" y="825"/>
                    <a:pt x="61" y="833"/>
                    <a:pt x="35" y="818"/>
                  </a:cubicBezTo>
                  <a:cubicBezTo>
                    <a:pt x="9" y="803"/>
                    <a:pt x="0" y="769"/>
                    <a:pt x="15" y="743"/>
                  </a:cubicBezTo>
                  <a:close/>
                  <a:moveTo>
                    <a:pt x="879" y="3003"/>
                  </a:moveTo>
                  <a:lnTo>
                    <a:pt x="447" y="3746"/>
                  </a:lnTo>
                  <a:lnTo>
                    <a:pt x="15" y="3003"/>
                  </a:lnTo>
                  <a:cubicBezTo>
                    <a:pt x="0" y="2977"/>
                    <a:pt x="9" y="2944"/>
                    <a:pt x="35" y="2928"/>
                  </a:cubicBezTo>
                  <a:cubicBezTo>
                    <a:pt x="61" y="2913"/>
                    <a:pt x="95" y="2921"/>
                    <a:pt x="110" y="2948"/>
                  </a:cubicBezTo>
                  <a:lnTo>
                    <a:pt x="494" y="3609"/>
                  </a:lnTo>
                  <a:lnTo>
                    <a:pt x="400" y="3609"/>
                  </a:lnTo>
                  <a:lnTo>
                    <a:pt x="784" y="2948"/>
                  </a:lnTo>
                  <a:cubicBezTo>
                    <a:pt x="799" y="2921"/>
                    <a:pt x="833" y="2913"/>
                    <a:pt x="859" y="2928"/>
                  </a:cubicBezTo>
                  <a:cubicBezTo>
                    <a:pt x="886" y="2944"/>
                    <a:pt x="894" y="2977"/>
                    <a:pt x="879" y="300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43" name="Freeform 119"/>
            <p:cNvSpPr>
              <a:spLocks noEditPoints="1"/>
            </p:cNvSpPr>
            <p:nvPr/>
          </p:nvSpPr>
          <p:spPr bwMode="auto">
            <a:xfrm>
              <a:off x="3348" y="2303"/>
              <a:ext cx="103" cy="491"/>
            </a:xfrm>
            <a:custGeom>
              <a:avLst/>
              <a:gdLst/>
              <a:ahLst/>
              <a:cxnLst>
                <a:cxn ang="0">
                  <a:pos x="59" y="476"/>
                </a:cxn>
                <a:cxn ang="0">
                  <a:pos x="44" y="476"/>
                </a:cxn>
                <a:cxn ang="0">
                  <a:pos x="58" y="14"/>
                </a:cxn>
                <a:cxn ang="0">
                  <a:pos x="46" y="476"/>
                </a:cxn>
                <a:cxn ang="0">
                  <a:pos x="57" y="476"/>
                </a:cxn>
                <a:cxn ang="0">
                  <a:pos x="45" y="16"/>
                </a:cxn>
                <a:cxn ang="0">
                  <a:pos x="51" y="0"/>
                </a:cxn>
                <a:cxn ang="0">
                  <a:pos x="102" y="97"/>
                </a:cxn>
                <a:cxn ang="0">
                  <a:pos x="103" y="103"/>
                </a:cxn>
                <a:cxn ang="0">
                  <a:pos x="102" y="106"/>
                </a:cxn>
                <a:cxn ang="0">
                  <a:pos x="97" y="109"/>
                </a:cxn>
                <a:cxn ang="0">
                  <a:pos x="94" y="109"/>
                </a:cxn>
                <a:cxn ang="0">
                  <a:pos x="90" y="106"/>
                </a:cxn>
                <a:cxn ang="0">
                  <a:pos x="46" y="17"/>
                </a:cxn>
                <a:cxn ang="0">
                  <a:pos x="13" y="105"/>
                </a:cxn>
                <a:cxn ang="0">
                  <a:pos x="11" y="108"/>
                </a:cxn>
                <a:cxn ang="0">
                  <a:pos x="7" y="109"/>
                </a:cxn>
                <a:cxn ang="0">
                  <a:pos x="3" y="108"/>
                </a:cxn>
                <a:cxn ang="0">
                  <a:pos x="0" y="103"/>
                </a:cxn>
                <a:cxn ang="0">
                  <a:pos x="0" y="100"/>
                </a:cxn>
                <a:cxn ang="0">
                  <a:pos x="2" y="100"/>
                </a:cxn>
                <a:cxn ang="0">
                  <a:pos x="3" y="105"/>
                </a:cxn>
                <a:cxn ang="0">
                  <a:pos x="4" y="106"/>
                </a:cxn>
                <a:cxn ang="0">
                  <a:pos x="9" y="107"/>
                </a:cxn>
                <a:cxn ang="0">
                  <a:pos x="10" y="106"/>
                </a:cxn>
                <a:cxn ang="0">
                  <a:pos x="56" y="18"/>
                </a:cxn>
                <a:cxn ang="0">
                  <a:pos x="47" y="18"/>
                </a:cxn>
                <a:cxn ang="0">
                  <a:pos x="93" y="106"/>
                </a:cxn>
                <a:cxn ang="0">
                  <a:pos x="94" y="107"/>
                </a:cxn>
                <a:cxn ang="0">
                  <a:pos x="99" y="106"/>
                </a:cxn>
                <a:cxn ang="0">
                  <a:pos x="100" y="105"/>
                </a:cxn>
                <a:cxn ang="0">
                  <a:pos x="101" y="100"/>
                </a:cxn>
                <a:cxn ang="0">
                  <a:pos x="101" y="98"/>
                </a:cxn>
                <a:cxn ang="0">
                  <a:pos x="2" y="98"/>
                </a:cxn>
                <a:cxn ang="0">
                  <a:pos x="102" y="393"/>
                </a:cxn>
                <a:cxn ang="0">
                  <a:pos x="51" y="491"/>
                </a:cxn>
                <a:cxn ang="0">
                  <a:pos x="0" y="391"/>
                </a:cxn>
                <a:cxn ang="0">
                  <a:pos x="0" y="387"/>
                </a:cxn>
                <a:cxn ang="0">
                  <a:pos x="3" y="382"/>
                </a:cxn>
                <a:cxn ang="0">
                  <a:pos x="7" y="381"/>
                </a:cxn>
                <a:cxn ang="0">
                  <a:pos x="11" y="383"/>
                </a:cxn>
                <a:cxn ang="0">
                  <a:pos x="13" y="385"/>
                </a:cxn>
                <a:cxn ang="0">
                  <a:pos x="46" y="473"/>
                </a:cxn>
                <a:cxn ang="0">
                  <a:pos x="90" y="385"/>
                </a:cxn>
                <a:cxn ang="0">
                  <a:pos x="94" y="381"/>
                </a:cxn>
                <a:cxn ang="0">
                  <a:pos x="97" y="381"/>
                </a:cxn>
                <a:cxn ang="0">
                  <a:pos x="102" y="384"/>
                </a:cxn>
                <a:cxn ang="0">
                  <a:pos x="103" y="388"/>
                </a:cxn>
                <a:cxn ang="0">
                  <a:pos x="102" y="393"/>
                </a:cxn>
                <a:cxn ang="0">
                  <a:pos x="101" y="388"/>
                </a:cxn>
                <a:cxn ang="0">
                  <a:pos x="101" y="386"/>
                </a:cxn>
                <a:cxn ang="0">
                  <a:pos x="96" y="383"/>
                </a:cxn>
                <a:cxn ang="0">
                  <a:pos x="95" y="383"/>
                </a:cxn>
                <a:cxn ang="0">
                  <a:pos x="91" y="387"/>
                </a:cxn>
                <a:cxn ang="0">
                  <a:pos x="46" y="471"/>
                </a:cxn>
                <a:cxn ang="0">
                  <a:pos x="12" y="386"/>
                </a:cxn>
                <a:cxn ang="0">
                  <a:pos x="11" y="385"/>
                </a:cxn>
                <a:cxn ang="0">
                  <a:pos x="6" y="383"/>
                </a:cxn>
                <a:cxn ang="0">
                  <a:pos x="5" y="384"/>
                </a:cxn>
                <a:cxn ang="0">
                  <a:pos x="2" y="388"/>
                </a:cxn>
                <a:cxn ang="0">
                  <a:pos x="2" y="390"/>
                </a:cxn>
                <a:cxn ang="0">
                  <a:pos x="52" y="490"/>
                </a:cxn>
                <a:cxn ang="0">
                  <a:pos x="101" y="393"/>
                </a:cxn>
              </a:cxnLst>
              <a:rect l="0" t="0" r="r" b="b"/>
              <a:pathLst>
                <a:path w="103" h="491">
                  <a:moveTo>
                    <a:pt x="58" y="14"/>
                  </a:moveTo>
                  <a:lnTo>
                    <a:pt x="59" y="15"/>
                  </a:lnTo>
                  <a:lnTo>
                    <a:pt x="59" y="476"/>
                  </a:lnTo>
                  <a:lnTo>
                    <a:pt x="58" y="477"/>
                  </a:lnTo>
                  <a:lnTo>
                    <a:pt x="45" y="477"/>
                  </a:lnTo>
                  <a:lnTo>
                    <a:pt x="44" y="476"/>
                  </a:lnTo>
                  <a:lnTo>
                    <a:pt x="44" y="15"/>
                  </a:lnTo>
                  <a:lnTo>
                    <a:pt x="45" y="14"/>
                  </a:lnTo>
                  <a:lnTo>
                    <a:pt x="58" y="14"/>
                  </a:lnTo>
                  <a:close/>
                  <a:moveTo>
                    <a:pt x="45" y="16"/>
                  </a:moveTo>
                  <a:lnTo>
                    <a:pt x="46" y="15"/>
                  </a:lnTo>
                  <a:lnTo>
                    <a:pt x="46" y="476"/>
                  </a:lnTo>
                  <a:lnTo>
                    <a:pt x="45" y="475"/>
                  </a:lnTo>
                  <a:lnTo>
                    <a:pt x="58" y="475"/>
                  </a:lnTo>
                  <a:lnTo>
                    <a:pt x="57" y="476"/>
                  </a:lnTo>
                  <a:lnTo>
                    <a:pt x="57" y="15"/>
                  </a:lnTo>
                  <a:lnTo>
                    <a:pt x="58" y="16"/>
                  </a:lnTo>
                  <a:lnTo>
                    <a:pt x="45" y="16"/>
                  </a:lnTo>
                  <a:close/>
                  <a:moveTo>
                    <a:pt x="1" y="97"/>
                  </a:moveTo>
                  <a:lnTo>
                    <a:pt x="1" y="97"/>
                  </a:lnTo>
                  <a:lnTo>
                    <a:pt x="51" y="0"/>
                  </a:lnTo>
                  <a:lnTo>
                    <a:pt x="52" y="0"/>
                  </a:lnTo>
                  <a:lnTo>
                    <a:pt x="102" y="97"/>
                  </a:lnTo>
                  <a:lnTo>
                    <a:pt x="102" y="97"/>
                  </a:lnTo>
                  <a:lnTo>
                    <a:pt x="103" y="100"/>
                  </a:lnTo>
                  <a:lnTo>
                    <a:pt x="103" y="100"/>
                  </a:lnTo>
                  <a:lnTo>
                    <a:pt x="103" y="103"/>
                  </a:lnTo>
                  <a:lnTo>
                    <a:pt x="103" y="103"/>
                  </a:lnTo>
                  <a:lnTo>
                    <a:pt x="102" y="106"/>
                  </a:lnTo>
                  <a:lnTo>
                    <a:pt x="102" y="106"/>
                  </a:lnTo>
                  <a:lnTo>
                    <a:pt x="100" y="108"/>
                  </a:lnTo>
                  <a:lnTo>
                    <a:pt x="99" y="108"/>
                  </a:lnTo>
                  <a:lnTo>
                    <a:pt x="97" y="109"/>
                  </a:lnTo>
                  <a:lnTo>
                    <a:pt x="97" y="109"/>
                  </a:lnTo>
                  <a:lnTo>
                    <a:pt x="94" y="109"/>
                  </a:lnTo>
                  <a:lnTo>
                    <a:pt x="94" y="109"/>
                  </a:lnTo>
                  <a:lnTo>
                    <a:pt x="92" y="108"/>
                  </a:lnTo>
                  <a:lnTo>
                    <a:pt x="91" y="108"/>
                  </a:lnTo>
                  <a:lnTo>
                    <a:pt x="90" y="106"/>
                  </a:lnTo>
                  <a:lnTo>
                    <a:pt x="90" y="105"/>
                  </a:lnTo>
                  <a:lnTo>
                    <a:pt x="45" y="19"/>
                  </a:lnTo>
                  <a:lnTo>
                    <a:pt x="46" y="17"/>
                  </a:lnTo>
                  <a:lnTo>
                    <a:pt x="57" y="17"/>
                  </a:lnTo>
                  <a:lnTo>
                    <a:pt x="58" y="19"/>
                  </a:lnTo>
                  <a:lnTo>
                    <a:pt x="13" y="105"/>
                  </a:lnTo>
                  <a:lnTo>
                    <a:pt x="13" y="106"/>
                  </a:lnTo>
                  <a:lnTo>
                    <a:pt x="12" y="108"/>
                  </a:lnTo>
                  <a:lnTo>
                    <a:pt x="11" y="108"/>
                  </a:lnTo>
                  <a:lnTo>
                    <a:pt x="9" y="109"/>
                  </a:lnTo>
                  <a:lnTo>
                    <a:pt x="9" y="109"/>
                  </a:lnTo>
                  <a:lnTo>
                    <a:pt x="7" y="109"/>
                  </a:lnTo>
                  <a:lnTo>
                    <a:pt x="6" y="109"/>
                  </a:lnTo>
                  <a:lnTo>
                    <a:pt x="4" y="108"/>
                  </a:lnTo>
                  <a:lnTo>
                    <a:pt x="3" y="108"/>
                  </a:lnTo>
                  <a:lnTo>
                    <a:pt x="2" y="106"/>
                  </a:lnTo>
                  <a:lnTo>
                    <a:pt x="1" y="106"/>
                  </a:lnTo>
                  <a:lnTo>
                    <a:pt x="0" y="103"/>
                  </a:lnTo>
                  <a:lnTo>
                    <a:pt x="0" y="103"/>
                  </a:lnTo>
                  <a:lnTo>
                    <a:pt x="0" y="100"/>
                  </a:lnTo>
                  <a:lnTo>
                    <a:pt x="0" y="100"/>
                  </a:lnTo>
                  <a:lnTo>
                    <a:pt x="1" y="97"/>
                  </a:lnTo>
                  <a:close/>
                  <a:moveTo>
                    <a:pt x="2" y="101"/>
                  </a:moveTo>
                  <a:lnTo>
                    <a:pt x="2" y="100"/>
                  </a:lnTo>
                  <a:lnTo>
                    <a:pt x="2" y="103"/>
                  </a:lnTo>
                  <a:lnTo>
                    <a:pt x="2" y="103"/>
                  </a:lnTo>
                  <a:lnTo>
                    <a:pt x="3" y="105"/>
                  </a:lnTo>
                  <a:lnTo>
                    <a:pt x="3" y="105"/>
                  </a:lnTo>
                  <a:lnTo>
                    <a:pt x="5" y="106"/>
                  </a:lnTo>
                  <a:lnTo>
                    <a:pt x="4" y="106"/>
                  </a:lnTo>
                  <a:lnTo>
                    <a:pt x="7" y="107"/>
                  </a:lnTo>
                  <a:lnTo>
                    <a:pt x="6" y="107"/>
                  </a:lnTo>
                  <a:lnTo>
                    <a:pt x="9" y="107"/>
                  </a:lnTo>
                  <a:lnTo>
                    <a:pt x="8" y="107"/>
                  </a:lnTo>
                  <a:lnTo>
                    <a:pt x="11" y="106"/>
                  </a:lnTo>
                  <a:lnTo>
                    <a:pt x="10" y="106"/>
                  </a:lnTo>
                  <a:lnTo>
                    <a:pt x="12" y="104"/>
                  </a:lnTo>
                  <a:lnTo>
                    <a:pt x="12" y="104"/>
                  </a:lnTo>
                  <a:lnTo>
                    <a:pt x="56" y="18"/>
                  </a:lnTo>
                  <a:lnTo>
                    <a:pt x="57" y="19"/>
                  </a:lnTo>
                  <a:lnTo>
                    <a:pt x="46" y="19"/>
                  </a:lnTo>
                  <a:lnTo>
                    <a:pt x="47" y="18"/>
                  </a:lnTo>
                  <a:lnTo>
                    <a:pt x="91" y="104"/>
                  </a:lnTo>
                  <a:lnTo>
                    <a:pt x="91" y="104"/>
                  </a:lnTo>
                  <a:lnTo>
                    <a:pt x="93" y="106"/>
                  </a:lnTo>
                  <a:lnTo>
                    <a:pt x="93" y="106"/>
                  </a:lnTo>
                  <a:lnTo>
                    <a:pt x="95" y="107"/>
                  </a:lnTo>
                  <a:lnTo>
                    <a:pt x="94" y="107"/>
                  </a:lnTo>
                  <a:lnTo>
                    <a:pt x="97" y="107"/>
                  </a:lnTo>
                  <a:lnTo>
                    <a:pt x="96" y="107"/>
                  </a:lnTo>
                  <a:lnTo>
                    <a:pt x="99" y="106"/>
                  </a:lnTo>
                  <a:lnTo>
                    <a:pt x="99" y="106"/>
                  </a:lnTo>
                  <a:lnTo>
                    <a:pt x="101" y="105"/>
                  </a:lnTo>
                  <a:lnTo>
                    <a:pt x="100" y="105"/>
                  </a:lnTo>
                  <a:lnTo>
                    <a:pt x="101" y="103"/>
                  </a:lnTo>
                  <a:lnTo>
                    <a:pt x="101" y="103"/>
                  </a:lnTo>
                  <a:lnTo>
                    <a:pt x="101" y="100"/>
                  </a:lnTo>
                  <a:lnTo>
                    <a:pt x="101" y="101"/>
                  </a:lnTo>
                  <a:lnTo>
                    <a:pt x="101" y="98"/>
                  </a:lnTo>
                  <a:lnTo>
                    <a:pt x="101" y="98"/>
                  </a:lnTo>
                  <a:lnTo>
                    <a:pt x="51" y="1"/>
                  </a:lnTo>
                  <a:lnTo>
                    <a:pt x="52" y="1"/>
                  </a:lnTo>
                  <a:lnTo>
                    <a:pt x="2" y="98"/>
                  </a:lnTo>
                  <a:lnTo>
                    <a:pt x="3" y="98"/>
                  </a:lnTo>
                  <a:lnTo>
                    <a:pt x="2" y="101"/>
                  </a:lnTo>
                  <a:close/>
                  <a:moveTo>
                    <a:pt x="102" y="393"/>
                  </a:moveTo>
                  <a:lnTo>
                    <a:pt x="102" y="393"/>
                  </a:lnTo>
                  <a:lnTo>
                    <a:pt x="52" y="491"/>
                  </a:lnTo>
                  <a:lnTo>
                    <a:pt x="51" y="491"/>
                  </a:lnTo>
                  <a:lnTo>
                    <a:pt x="1" y="393"/>
                  </a:lnTo>
                  <a:lnTo>
                    <a:pt x="1" y="393"/>
                  </a:lnTo>
                  <a:lnTo>
                    <a:pt x="0" y="391"/>
                  </a:lnTo>
                  <a:lnTo>
                    <a:pt x="0" y="390"/>
                  </a:lnTo>
                  <a:lnTo>
                    <a:pt x="0" y="388"/>
                  </a:lnTo>
                  <a:lnTo>
                    <a:pt x="0" y="387"/>
                  </a:lnTo>
                  <a:lnTo>
                    <a:pt x="1" y="385"/>
                  </a:lnTo>
                  <a:lnTo>
                    <a:pt x="2" y="384"/>
                  </a:lnTo>
                  <a:lnTo>
                    <a:pt x="3" y="382"/>
                  </a:lnTo>
                  <a:lnTo>
                    <a:pt x="4" y="382"/>
                  </a:lnTo>
                  <a:lnTo>
                    <a:pt x="6" y="381"/>
                  </a:lnTo>
                  <a:lnTo>
                    <a:pt x="7" y="381"/>
                  </a:lnTo>
                  <a:lnTo>
                    <a:pt x="9" y="381"/>
                  </a:lnTo>
                  <a:lnTo>
                    <a:pt x="9" y="381"/>
                  </a:lnTo>
                  <a:lnTo>
                    <a:pt x="11" y="383"/>
                  </a:lnTo>
                  <a:lnTo>
                    <a:pt x="12" y="383"/>
                  </a:lnTo>
                  <a:lnTo>
                    <a:pt x="13" y="385"/>
                  </a:lnTo>
                  <a:lnTo>
                    <a:pt x="13" y="385"/>
                  </a:lnTo>
                  <a:lnTo>
                    <a:pt x="58" y="472"/>
                  </a:lnTo>
                  <a:lnTo>
                    <a:pt x="57" y="473"/>
                  </a:lnTo>
                  <a:lnTo>
                    <a:pt x="46" y="473"/>
                  </a:lnTo>
                  <a:lnTo>
                    <a:pt x="45" y="472"/>
                  </a:lnTo>
                  <a:lnTo>
                    <a:pt x="90" y="385"/>
                  </a:lnTo>
                  <a:lnTo>
                    <a:pt x="90" y="385"/>
                  </a:lnTo>
                  <a:lnTo>
                    <a:pt x="91" y="383"/>
                  </a:lnTo>
                  <a:lnTo>
                    <a:pt x="92" y="383"/>
                  </a:lnTo>
                  <a:lnTo>
                    <a:pt x="94" y="381"/>
                  </a:lnTo>
                  <a:lnTo>
                    <a:pt x="94" y="381"/>
                  </a:lnTo>
                  <a:lnTo>
                    <a:pt x="97" y="381"/>
                  </a:lnTo>
                  <a:lnTo>
                    <a:pt x="97" y="381"/>
                  </a:lnTo>
                  <a:lnTo>
                    <a:pt x="99" y="382"/>
                  </a:lnTo>
                  <a:lnTo>
                    <a:pt x="100" y="382"/>
                  </a:lnTo>
                  <a:lnTo>
                    <a:pt x="102" y="384"/>
                  </a:lnTo>
                  <a:lnTo>
                    <a:pt x="102" y="385"/>
                  </a:lnTo>
                  <a:lnTo>
                    <a:pt x="103" y="387"/>
                  </a:lnTo>
                  <a:lnTo>
                    <a:pt x="103" y="388"/>
                  </a:lnTo>
                  <a:lnTo>
                    <a:pt x="103" y="390"/>
                  </a:lnTo>
                  <a:lnTo>
                    <a:pt x="103" y="391"/>
                  </a:lnTo>
                  <a:lnTo>
                    <a:pt x="102" y="393"/>
                  </a:lnTo>
                  <a:close/>
                  <a:moveTo>
                    <a:pt x="101" y="390"/>
                  </a:moveTo>
                  <a:lnTo>
                    <a:pt x="101" y="390"/>
                  </a:lnTo>
                  <a:lnTo>
                    <a:pt x="101" y="388"/>
                  </a:lnTo>
                  <a:lnTo>
                    <a:pt x="101" y="388"/>
                  </a:lnTo>
                  <a:lnTo>
                    <a:pt x="100" y="386"/>
                  </a:lnTo>
                  <a:lnTo>
                    <a:pt x="101" y="386"/>
                  </a:lnTo>
                  <a:lnTo>
                    <a:pt x="99" y="384"/>
                  </a:lnTo>
                  <a:lnTo>
                    <a:pt x="99" y="384"/>
                  </a:lnTo>
                  <a:lnTo>
                    <a:pt x="96" y="383"/>
                  </a:lnTo>
                  <a:lnTo>
                    <a:pt x="97" y="383"/>
                  </a:lnTo>
                  <a:lnTo>
                    <a:pt x="94" y="383"/>
                  </a:lnTo>
                  <a:lnTo>
                    <a:pt x="95" y="383"/>
                  </a:lnTo>
                  <a:lnTo>
                    <a:pt x="93" y="385"/>
                  </a:lnTo>
                  <a:lnTo>
                    <a:pt x="93" y="384"/>
                  </a:lnTo>
                  <a:lnTo>
                    <a:pt x="91" y="387"/>
                  </a:lnTo>
                  <a:lnTo>
                    <a:pt x="91" y="386"/>
                  </a:lnTo>
                  <a:lnTo>
                    <a:pt x="47" y="473"/>
                  </a:lnTo>
                  <a:lnTo>
                    <a:pt x="46" y="471"/>
                  </a:lnTo>
                  <a:lnTo>
                    <a:pt x="57" y="471"/>
                  </a:lnTo>
                  <a:lnTo>
                    <a:pt x="56" y="473"/>
                  </a:lnTo>
                  <a:lnTo>
                    <a:pt x="12" y="386"/>
                  </a:lnTo>
                  <a:lnTo>
                    <a:pt x="12" y="387"/>
                  </a:lnTo>
                  <a:lnTo>
                    <a:pt x="10" y="384"/>
                  </a:lnTo>
                  <a:lnTo>
                    <a:pt x="11" y="385"/>
                  </a:lnTo>
                  <a:lnTo>
                    <a:pt x="8" y="383"/>
                  </a:lnTo>
                  <a:lnTo>
                    <a:pt x="9" y="383"/>
                  </a:lnTo>
                  <a:lnTo>
                    <a:pt x="6" y="383"/>
                  </a:lnTo>
                  <a:lnTo>
                    <a:pt x="7" y="383"/>
                  </a:lnTo>
                  <a:lnTo>
                    <a:pt x="4" y="384"/>
                  </a:lnTo>
                  <a:lnTo>
                    <a:pt x="5" y="384"/>
                  </a:lnTo>
                  <a:lnTo>
                    <a:pt x="3" y="386"/>
                  </a:lnTo>
                  <a:lnTo>
                    <a:pt x="3" y="386"/>
                  </a:lnTo>
                  <a:lnTo>
                    <a:pt x="2" y="388"/>
                  </a:lnTo>
                  <a:lnTo>
                    <a:pt x="2" y="388"/>
                  </a:lnTo>
                  <a:lnTo>
                    <a:pt x="2" y="390"/>
                  </a:lnTo>
                  <a:lnTo>
                    <a:pt x="2" y="390"/>
                  </a:lnTo>
                  <a:lnTo>
                    <a:pt x="3" y="393"/>
                  </a:lnTo>
                  <a:lnTo>
                    <a:pt x="2" y="392"/>
                  </a:lnTo>
                  <a:lnTo>
                    <a:pt x="52" y="490"/>
                  </a:lnTo>
                  <a:lnTo>
                    <a:pt x="51" y="490"/>
                  </a:lnTo>
                  <a:lnTo>
                    <a:pt x="101" y="392"/>
                  </a:lnTo>
                  <a:lnTo>
                    <a:pt x="101" y="393"/>
                  </a:lnTo>
                  <a:lnTo>
                    <a:pt x="101" y="390"/>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44" name="Freeform 120"/>
            <p:cNvSpPr>
              <a:spLocks noEditPoints="1"/>
            </p:cNvSpPr>
            <p:nvPr/>
          </p:nvSpPr>
          <p:spPr bwMode="auto">
            <a:xfrm>
              <a:off x="3400" y="2490"/>
              <a:ext cx="291" cy="117"/>
            </a:xfrm>
            <a:custGeom>
              <a:avLst/>
              <a:gdLst/>
              <a:ahLst/>
              <a:cxnLst>
                <a:cxn ang="0">
                  <a:pos x="0" y="395"/>
                </a:cxn>
                <a:cxn ang="0">
                  <a:pos x="2418" y="395"/>
                </a:cxn>
                <a:cxn ang="0">
                  <a:pos x="2418" y="506"/>
                </a:cxn>
                <a:cxn ang="0">
                  <a:pos x="0" y="506"/>
                </a:cxn>
                <a:cxn ang="0">
                  <a:pos x="0" y="395"/>
                </a:cxn>
                <a:cxn ang="0">
                  <a:pos x="1787" y="15"/>
                </a:cxn>
                <a:cxn ang="0">
                  <a:pos x="2527" y="450"/>
                </a:cxn>
                <a:cxn ang="0">
                  <a:pos x="1787" y="886"/>
                </a:cxn>
                <a:cxn ang="0">
                  <a:pos x="1711" y="866"/>
                </a:cxn>
                <a:cxn ang="0">
                  <a:pos x="1731" y="789"/>
                </a:cxn>
                <a:cxn ang="0">
                  <a:pos x="2390" y="403"/>
                </a:cxn>
                <a:cxn ang="0">
                  <a:pos x="2390" y="498"/>
                </a:cxn>
                <a:cxn ang="0">
                  <a:pos x="1731" y="112"/>
                </a:cxn>
                <a:cxn ang="0">
                  <a:pos x="1711" y="35"/>
                </a:cxn>
                <a:cxn ang="0">
                  <a:pos x="1787" y="15"/>
                </a:cxn>
              </a:cxnLst>
              <a:rect l="0" t="0" r="r" b="b"/>
              <a:pathLst>
                <a:path w="2527" h="900">
                  <a:moveTo>
                    <a:pt x="0" y="395"/>
                  </a:moveTo>
                  <a:lnTo>
                    <a:pt x="2418" y="395"/>
                  </a:lnTo>
                  <a:lnTo>
                    <a:pt x="2418" y="506"/>
                  </a:lnTo>
                  <a:lnTo>
                    <a:pt x="0" y="506"/>
                  </a:lnTo>
                  <a:lnTo>
                    <a:pt x="0" y="395"/>
                  </a:lnTo>
                  <a:close/>
                  <a:moveTo>
                    <a:pt x="1787" y="15"/>
                  </a:moveTo>
                  <a:lnTo>
                    <a:pt x="2527" y="450"/>
                  </a:lnTo>
                  <a:lnTo>
                    <a:pt x="1787" y="886"/>
                  </a:lnTo>
                  <a:cubicBezTo>
                    <a:pt x="1760" y="900"/>
                    <a:pt x="1727" y="891"/>
                    <a:pt x="1711" y="866"/>
                  </a:cubicBezTo>
                  <a:cubicBezTo>
                    <a:pt x="1696" y="839"/>
                    <a:pt x="1704" y="804"/>
                    <a:pt x="1731" y="789"/>
                  </a:cubicBezTo>
                  <a:lnTo>
                    <a:pt x="2390" y="403"/>
                  </a:lnTo>
                  <a:lnTo>
                    <a:pt x="2390" y="498"/>
                  </a:lnTo>
                  <a:lnTo>
                    <a:pt x="1731" y="112"/>
                  </a:lnTo>
                  <a:cubicBezTo>
                    <a:pt x="1704" y="97"/>
                    <a:pt x="1696" y="62"/>
                    <a:pt x="1711" y="35"/>
                  </a:cubicBezTo>
                  <a:cubicBezTo>
                    <a:pt x="1727" y="9"/>
                    <a:pt x="1760" y="0"/>
                    <a:pt x="1787" y="1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45" name="Freeform 121"/>
            <p:cNvSpPr>
              <a:spLocks noEditPoints="1"/>
            </p:cNvSpPr>
            <p:nvPr/>
          </p:nvSpPr>
          <p:spPr bwMode="auto">
            <a:xfrm>
              <a:off x="3399" y="2490"/>
              <a:ext cx="293" cy="117"/>
            </a:xfrm>
            <a:custGeom>
              <a:avLst/>
              <a:gdLst/>
              <a:ahLst/>
              <a:cxnLst>
                <a:cxn ang="0">
                  <a:pos x="1" y="50"/>
                </a:cxn>
                <a:cxn ang="0">
                  <a:pos x="281" y="51"/>
                </a:cxn>
                <a:cxn ang="0">
                  <a:pos x="280" y="67"/>
                </a:cxn>
                <a:cxn ang="0">
                  <a:pos x="0" y="66"/>
                </a:cxn>
                <a:cxn ang="0">
                  <a:pos x="1" y="66"/>
                </a:cxn>
                <a:cxn ang="0">
                  <a:pos x="280" y="65"/>
                </a:cxn>
                <a:cxn ang="0">
                  <a:pos x="279" y="51"/>
                </a:cxn>
                <a:cxn ang="0">
                  <a:pos x="1" y="52"/>
                </a:cxn>
                <a:cxn ang="0">
                  <a:pos x="1" y="66"/>
                </a:cxn>
                <a:cxn ang="0">
                  <a:pos x="207" y="1"/>
                </a:cxn>
                <a:cxn ang="0">
                  <a:pos x="293" y="59"/>
                </a:cxn>
                <a:cxn ang="0">
                  <a:pos x="207" y="117"/>
                </a:cxn>
                <a:cxn ang="0">
                  <a:pos x="204" y="117"/>
                </a:cxn>
                <a:cxn ang="0">
                  <a:pos x="202" y="117"/>
                </a:cxn>
                <a:cxn ang="0">
                  <a:pos x="199" y="116"/>
                </a:cxn>
                <a:cxn ang="0">
                  <a:pos x="197" y="113"/>
                </a:cxn>
                <a:cxn ang="0">
                  <a:pos x="196" y="110"/>
                </a:cxn>
                <a:cxn ang="0">
                  <a:pos x="197" y="107"/>
                </a:cxn>
                <a:cxn ang="0">
                  <a:pos x="198" y="104"/>
                </a:cxn>
                <a:cxn ang="0">
                  <a:pos x="200" y="102"/>
                </a:cxn>
                <a:cxn ang="0">
                  <a:pos x="277" y="52"/>
                </a:cxn>
                <a:cxn ang="0">
                  <a:pos x="276" y="66"/>
                </a:cxn>
                <a:cxn ang="0">
                  <a:pos x="200" y="15"/>
                </a:cxn>
                <a:cxn ang="0">
                  <a:pos x="198" y="13"/>
                </a:cxn>
                <a:cxn ang="0">
                  <a:pos x="197" y="10"/>
                </a:cxn>
                <a:cxn ang="0">
                  <a:pos x="197" y="7"/>
                </a:cxn>
                <a:cxn ang="0">
                  <a:pos x="198" y="4"/>
                </a:cxn>
                <a:cxn ang="0">
                  <a:pos x="200" y="1"/>
                </a:cxn>
                <a:cxn ang="0">
                  <a:pos x="202" y="0"/>
                </a:cxn>
                <a:cxn ang="0">
                  <a:pos x="205" y="0"/>
                </a:cxn>
                <a:cxn ang="0">
                  <a:pos x="204" y="2"/>
                </a:cxn>
                <a:cxn ang="0">
                  <a:pos x="202" y="2"/>
                </a:cxn>
                <a:cxn ang="0">
                  <a:pos x="200" y="3"/>
                </a:cxn>
                <a:cxn ang="0">
                  <a:pos x="199" y="5"/>
                </a:cxn>
                <a:cxn ang="0">
                  <a:pos x="198" y="7"/>
                </a:cxn>
                <a:cxn ang="0">
                  <a:pos x="198" y="10"/>
                </a:cxn>
                <a:cxn ang="0">
                  <a:pos x="199" y="12"/>
                </a:cxn>
                <a:cxn ang="0">
                  <a:pos x="201" y="14"/>
                </a:cxn>
                <a:cxn ang="0">
                  <a:pos x="277" y="64"/>
                </a:cxn>
                <a:cxn ang="0">
                  <a:pos x="276" y="52"/>
                </a:cxn>
                <a:cxn ang="0">
                  <a:pos x="201" y="104"/>
                </a:cxn>
                <a:cxn ang="0">
                  <a:pos x="199" y="106"/>
                </a:cxn>
                <a:cxn ang="0">
                  <a:pos x="198" y="108"/>
                </a:cxn>
                <a:cxn ang="0">
                  <a:pos x="198" y="110"/>
                </a:cxn>
                <a:cxn ang="0">
                  <a:pos x="199" y="113"/>
                </a:cxn>
                <a:cxn ang="0">
                  <a:pos x="201" y="114"/>
                </a:cxn>
                <a:cxn ang="0">
                  <a:pos x="203" y="115"/>
                </a:cxn>
                <a:cxn ang="0">
                  <a:pos x="205" y="115"/>
                </a:cxn>
                <a:cxn ang="0">
                  <a:pos x="207" y="115"/>
                </a:cxn>
                <a:cxn ang="0">
                  <a:pos x="292" y="58"/>
                </a:cxn>
                <a:cxn ang="0">
                  <a:pos x="206" y="3"/>
                </a:cxn>
                <a:cxn ang="0">
                  <a:pos x="204" y="2"/>
                </a:cxn>
              </a:cxnLst>
              <a:rect l="0" t="0" r="r" b="b"/>
              <a:pathLst>
                <a:path w="293" h="117">
                  <a:moveTo>
                    <a:pt x="0" y="51"/>
                  </a:moveTo>
                  <a:lnTo>
                    <a:pt x="1" y="50"/>
                  </a:lnTo>
                  <a:lnTo>
                    <a:pt x="280" y="50"/>
                  </a:lnTo>
                  <a:lnTo>
                    <a:pt x="281" y="51"/>
                  </a:lnTo>
                  <a:lnTo>
                    <a:pt x="281" y="66"/>
                  </a:lnTo>
                  <a:lnTo>
                    <a:pt x="280" y="67"/>
                  </a:lnTo>
                  <a:lnTo>
                    <a:pt x="1" y="67"/>
                  </a:lnTo>
                  <a:lnTo>
                    <a:pt x="0" y="66"/>
                  </a:lnTo>
                  <a:lnTo>
                    <a:pt x="0" y="51"/>
                  </a:lnTo>
                  <a:close/>
                  <a:moveTo>
                    <a:pt x="1" y="66"/>
                  </a:moveTo>
                  <a:lnTo>
                    <a:pt x="1" y="65"/>
                  </a:lnTo>
                  <a:lnTo>
                    <a:pt x="280" y="65"/>
                  </a:lnTo>
                  <a:lnTo>
                    <a:pt x="279" y="66"/>
                  </a:lnTo>
                  <a:lnTo>
                    <a:pt x="279" y="51"/>
                  </a:lnTo>
                  <a:lnTo>
                    <a:pt x="280" y="52"/>
                  </a:lnTo>
                  <a:lnTo>
                    <a:pt x="1" y="52"/>
                  </a:lnTo>
                  <a:lnTo>
                    <a:pt x="1" y="51"/>
                  </a:lnTo>
                  <a:lnTo>
                    <a:pt x="1" y="66"/>
                  </a:lnTo>
                  <a:close/>
                  <a:moveTo>
                    <a:pt x="207" y="1"/>
                  </a:moveTo>
                  <a:lnTo>
                    <a:pt x="207" y="1"/>
                  </a:lnTo>
                  <a:lnTo>
                    <a:pt x="293" y="58"/>
                  </a:lnTo>
                  <a:lnTo>
                    <a:pt x="293" y="59"/>
                  </a:lnTo>
                  <a:lnTo>
                    <a:pt x="207" y="117"/>
                  </a:lnTo>
                  <a:lnTo>
                    <a:pt x="207" y="117"/>
                  </a:lnTo>
                  <a:lnTo>
                    <a:pt x="205" y="117"/>
                  </a:lnTo>
                  <a:lnTo>
                    <a:pt x="204" y="117"/>
                  </a:lnTo>
                  <a:lnTo>
                    <a:pt x="202" y="117"/>
                  </a:lnTo>
                  <a:lnTo>
                    <a:pt x="202" y="117"/>
                  </a:lnTo>
                  <a:lnTo>
                    <a:pt x="200" y="116"/>
                  </a:lnTo>
                  <a:lnTo>
                    <a:pt x="199" y="116"/>
                  </a:lnTo>
                  <a:lnTo>
                    <a:pt x="198" y="114"/>
                  </a:lnTo>
                  <a:lnTo>
                    <a:pt x="197" y="113"/>
                  </a:lnTo>
                  <a:lnTo>
                    <a:pt x="197" y="111"/>
                  </a:lnTo>
                  <a:lnTo>
                    <a:pt x="196" y="110"/>
                  </a:lnTo>
                  <a:lnTo>
                    <a:pt x="197" y="107"/>
                  </a:lnTo>
                  <a:lnTo>
                    <a:pt x="197" y="107"/>
                  </a:lnTo>
                  <a:lnTo>
                    <a:pt x="198" y="104"/>
                  </a:lnTo>
                  <a:lnTo>
                    <a:pt x="198" y="104"/>
                  </a:lnTo>
                  <a:lnTo>
                    <a:pt x="200" y="102"/>
                  </a:lnTo>
                  <a:lnTo>
                    <a:pt x="200" y="102"/>
                  </a:lnTo>
                  <a:lnTo>
                    <a:pt x="276" y="52"/>
                  </a:lnTo>
                  <a:lnTo>
                    <a:pt x="277" y="52"/>
                  </a:lnTo>
                  <a:lnTo>
                    <a:pt x="277" y="65"/>
                  </a:lnTo>
                  <a:lnTo>
                    <a:pt x="276" y="66"/>
                  </a:lnTo>
                  <a:lnTo>
                    <a:pt x="200" y="15"/>
                  </a:lnTo>
                  <a:lnTo>
                    <a:pt x="200" y="15"/>
                  </a:lnTo>
                  <a:lnTo>
                    <a:pt x="198" y="13"/>
                  </a:lnTo>
                  <a:lnTo>
                    <a:pt x="198" y="13"/>
                  </a:lnTo>
                  <a:lnTo>
                    <a:pt x="197" y="10"/>
                  </a:lnTo>
                  <a:lnTo>
                    <a:pt x="197" y="10"/>
                  </a:lnTo>
                  <a:lnTo>
                    <a:pt x="196" y="7"/>
                  </a:lnTo>
                  <a:lnTo>
                    <a:pt x="197" y="7"/>
                  </a:lnTo>
                  <a:lnTo>
                    <a:pt x="197" y="4"/>
                  </a:lnTo>
                  <a:lnTo>
                    <a:pt x="198" y="4"/>
                  </a:lnTo>
                  <a:lnTo>
                    <a:pt x="199" y="2"/>
                  </a:lnTo>
                  <a:lnTo>
                    <a:pt x="200" y="1"/>
                  </a:lnTo>
                  <a:lnTo>
                    <a:pt x="202" y="0"/>
                  </a:lnTo>
                  <a:lnTo>
                    <a:pt x="202" y="0"/>
                  </a:lnTo>
                  <a:lnTo>
                    <a:pt x="204" y="0"/>
                  </a:lnTo>
                  <a:lnTo>
                    <a:pt x="205" y="0"/>
                  </a:lnTo>
                  <a:lnTo>
                    <a:pt x="207" y="1"/>
                  </a:lnTo>
                  <a:close/>
                  <a:moveTo>
                    <a:pt x="204" y="2"/>
                  </a:moveTo>
                  <a:lnTo>
                    <a:pt x="205" y="2"/>
                  </a:lnTo>
                  <a:lnTo>
                    <a:pt x="202" y="2"/>
                  </a:lnTo>
                  <a:lnTo>
                    <a:pt x="203" y="2"/>
                  </a:lnTo>
                  <a:lnTo>
                    <a:pt x="200" y="3"/>
                  </a:lnTo>
                  <a:lnTo>
                    <a:pt x="201" y="3"/>
                  </a:lnTo>
                  <a:lnTo>
                    <a:pt x="199" y="5"/>
                  </a:lnTo>
                  <a:lnTo>
                    <a:pt x="199" y="5"/>
                  </a:lnTo>
                  <a:lnTo>
                    <a:pt x="198" y="7"/>
                  </a:lnTo>
                  <a:lnTo>
                    <a:pt x="198" y="7"/>
                  </a:lnTo>
                  <a:lnTo>
                    <a:pt x="198" y="10"/>
                  </a:lnTo>
                  <a:lnTo>
                    <a:pt x="198" y="10"/>
                  </a:lnTo>
                  <a:lnTo>
                    <a:pt x="199" y="12"/>
                  </a:lnTo>
                  <a:lnTo>
                    <a:pt x="199" y="12"/>
                  </a:lnTo>
                  <a:lnTo>
                    <a:pt x="201" y="14"/>
                  </a:lnTo>
                  <a:lnTo>
                    <a:pt x="201" y="14"/>
                  </a:lnTo>
                  <a:lnTo>
                    <a:pt x="277" y="64"/>
                  </a:lnTo>
                  <a:lnTo>
                    <a:pt x="276" y="65"/>
                  </a:lnTo>
                  <a:lnTo>
                    <a:pt x="276" y="52"/>
                  </a:lnTo>
                  <a:lnTo>
                    <a:pt x="277" y="53"/>
                  </a:lnTo>
                  <a:lnTo>
                    <a:pt x="201" y="104"/>
                  </a:lnTo>
                  <a:lnTo>
                    <a:pt x="201" y="104"/>
                  </a:lnTo>
                  <a:lnTo>
                    <a:pt x="199" y="106"/>
                  </a:lnTo>
                  <a:lnTo>
                    <a:pt x="199" y="105"/>
                  </a:lnTo>
                  <a:lnTo>
                    <a:pt x="198" y="108"/>
                  </a:lnTo>
                  <a:lnTo>
                    <a:pt x="198" y="107"/>
                  </a:lnTo>
                  <a:lnTo>
                    <a:pt x="198" y="110"/>
                  </a:lnTo>
                  <a:lnTo>
                    <a:pt x="198" y="110"/>
                  </a:lnTo>
                  <a:lnTo>
                    <a:pt x="199" y="113"/>
                  </a:lnTo>
                  <a:lnTo>
                    <a:pt x="199" y="112"/>
                  </a:lnTo>
                  <a:lnTo>
                    <a:pt x="201" y="114"/>
                  </a:lnTo>
                  <a:lnTo>
                    <a:pt x="200" y="114"/>
                  </a:lnTo>
                  <a:lnTo>
                    <a:pt x="203" y="115"/>
                  </a:lnTo>
                  <a:lnTo>
                    <a:pt x="202" y="115"/>
                  </a:lnTo>
                  <a:lnTo>
                    <a:pt x="205" y="115"/>
                  </a:lnTo>
                  <a:lnTo>
                    <a:pt x="204" y="115"/>
                  </a:lnTo>
                  <a:lnTo>
                    <a:pt x="207" y="115"/>
                  </a:lnTo>
                  <a:lnTo>
                    <a:pt x="206" y="115"/>
                  </a:lnTo>
                  <a:lnTo>
                    <a:pt x="292" y="58"/>
                  </a:lnTo>
                  <a:lnTo>
                    <a:pt x="292" y="59"/>
                  </a:lnTo>
                  <a:lnTo>
                    <a:pt x="206" y="3"/>
                  </a:lnTo>
                  <a:lnTo>
                    <a:pt x="207" y="3"/>
                  </a:lnTo>
                  <a:lnTo>
                    <a:pt x="204" y="2"/>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46" name="Freeform 122"/>
            <p:cNvSpPr>
              <a:spLocks noEditPoints="1"/>
            </p:cNvSpPr>
            <p:nvPr/>
          </p:nvSpPr>
          <p:spPr bwMode="auto">
            <a:xfrm>
              <a:off x="3894" y="2500"/>
              <a:ext cx="292" cy="118"/>
            </a:xfrm>
            <a:custGeom>
              <a:avLst/>
              <a:gdLst/>
              <a:ahLst/>
              <a:cxnLst>
                <a:cxn ang="0">
                  <a:pos x="0" y="395"/>
                </a:cxn>
                <a:cxn ang="0">
                  <a:pos x="2418" y="395"/>
                </a:cxn>
                <a:cxn ang="0">
                  <a:pos x="2418" y="506"/>
                </a:cxn>
                <a:cxn ang="0">
                  <a:pos x="0" y="506"/>
                </a:cxn>
                <a:cxn ang="0">
                  <a:pos x="0" y="395"/>
                </a:cxn>
                <a:cxn ang="0">
                  <a:pos x="1787" y="15"/>
                </a:cxn>
                <a:cxn ang="0">
                  <a:pos x="2527" y="450"/>
                </a:cxn>
                <a:cxn ang="0">
                  <a:pos x="1787" y="886"/>
                </a:cxn>
                <a:cxn ang="0">
                  <a:pos x="1711" y="866"/>
                </a:cxn>
                <a:cxn ang="0">
                  <a:pos x="1731" y="789"/>
                </a:cxn>
                <a:cxn ang="0">
                  <a:pos x="2390" y="403"/>
                </a:cxn>
                <a:cxn ang="0">
                  <a:pos x="2390" y="498"/>
                </a:cxn>
                <a:cxn ang="0">
                  <a:pos x="1731" y="112"/>
                </a:cxn>
                <a:cxn ang="0">
                  <a:pos x="1711" y="35"/>
                </a:cxn>
                <a:cxn ang="0">
                  <a:pos x="1787" y="15"/>
                </a:cxn>
              </a:cxnLst>
              <a:rect l="0" t="0" r="r" b="b"/>
              <a:pathLst>
                <a:path w="2527" h="900">
                  <a:moveTo>
                    <a:pt x="0" y="395"/>
                  </a:moveTo>
                  <a:lnTo>
                    <a:pt x="2418" y="395"/>
                  </a:lnTo>
                  <a:lnTo>
                    <a:pt x="2418" y="506"/>
                  </a:lnTo>
                  <a:lnTo>
                    <a:pt x="0" y="506"/>
                  </a:lnTo>
                  <a:lnTo>
                    <a:pt x="0" y="395"/>
                  </a:lnTo>
                  <a:close/>
                  <a:moveTo>
                    <a:pt x="1787" y="15"/>
                  </a:moveTo>
                  <a:lnTo>
                    <a:pt x="2527" y="450"/>
                  </a:lnTo>
                  <a:lnTo>
                    <a:pt x="1787" y="886"/>
                  </a:lnTo>
                  <a:cubicBezTo>
                    <a:pt x="1760" y="900"/>
                    <a:pt x="1727" y="891"/>
                    <a:pt x="1711" y="866"/>
                  </a:cubicBezTo>
                  <a:cubicBezTo>
                    <a:pt x="1696" y="839"/>
                    <a:pt x="1704" y="804"/>
                    <a:pt x="1731" y="789"/>
                  </a:cubicBezTo>
                  <a:lnTo>
                    <a:pt x="2390" y="403"/>
                  </a:lnTo>
                  <a:lnTo>
                    <a:pt x="2390" y="498"/>
                  </a:lnTo>
                  <a:lnTo>
                    <a:pt x="1731" y="112"/>
                  </a:lnTo>
                  <a:cubicBezTo>
                    <a:pt x="1704" y="97"/>
                    <a:pt x="1696" y="62"/>
                    <a:pt x="1711" y="35"/>
                  </a:cubicBezTo>
                  <a:cubicBezTo>
                    <a:pt x="1727" y="9"/>
                    <a:pt x="1760" y="0"/>
                    <a:pt x="1787" y="1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47" name="Freeform 123"/>
            <p:cNvSpPr>
              <a:spLocks noEditPoints="1"/>
            </p:cNvSpPr>
            <p:nvPr/>
          </p:nvSpPr>
          <p:spPr bwMode="auto">
            <a:xfrm>
              <a:off x="3893" y="2500"/>
              <a:ext cx="293" cy="118"/>
            </a:xfrm>
            <a:custGeom>
              <a:avLst/>
              <a:gdLst/>
              <a:ahLst/>
              <a:cxnLst>
                <a:cxn ang="0">
                  <a:pos x="1" y="51"/>
                </a:cxn>
                <a:cxn ang="0">
                  <a:pos x="281" y="52"/>
                </a:cxn>
                <a:cxn ang="0">
                  <a:pos x="280" y="67"/>
                </a:cxn>
                <a:cxn ang="0">
                  <a:pos x="0" y="66"/>
                </a:cxn>
                <a:cxn ang="0">
                  <a:pos x="2" y="66"/>
                </a:cxn>
                <a:cxn ang="0">
                  <a:pos x="280" y="65"/>
                </a:cxn>
                <a:cxn ang="0">
                  <a:pos x="279" y="52"/>
                </a:cxn>
                <a:cxn ang="0">
                  <a:pos x="1" y="53"/>
                </a:cxn>
                <a:cxn ang="0">
                  <a:pos x="2" y="66"/>
                </a:cxn>
                <a:cxn ang="0">
                  <a:pos x="208" y="1"/>
                </a:cxn>
                <a:cxn ang="0">
                  <a:pos x="293" y="60"/>
                </a:cxn>
                <a:cxn ang="0">
                  <a:pos x="207" y="117"/>
                </a:cxn>
                <a:cxn ang="0">
                  <a:pos x="205" y="118"/>
                </a:cxn>
                <a:cxn ang="0">
                  <a:pos x="202" y="118"/>
                </a:cxn>
                <a:cxn ang="0">
                  <a:pos x="199" y="116"/>
                </a:cxn>
                <a:cxn ang="0">
                  <a:pos x="197" y="114"/>
                </a:cxn>
                <a:cxn ang="0">
                  <a:pos x="197" y="111"/>
                </a:cxn>
                <a:cxn ang="0">
                  <a:pos x="197" y="107"/>
                </a:cxn>
                <a:cxn ang="0">
                  <a:pos x="198" y="105"/>
                </a:cxn>
                <a:cxn ang="0">
                  <a:pos x="200" y="103"/>
                </a:cxn>
                <a:cxn ang="0">
                  <a:pos x="278" y="53"/>
                </a:cxn>
                <a:cxn ang="0">
                  <a:pos x="276" y="66"/>
                </a:cxn>
                <a:cxn ang="0">
                  <a:pos x="200" y="16"/>
                </a:cxn>
                <a:cxn ang="0">
                  <a:pos x="198" y="13"/>
                </a:cxn>
                <a:cxn ang="0">
                  <a:pos x="197" y="11"/>
                </a:cxn>
                <a:cxn ang="0">
                  <a:pos x="197" y="7"/>
                </a:cxn>
                <a:cxn ang="0">
                  <a:pos x="198" y="4"/>
                </a:cxn>
                <a:cxn ang="0">
                  <a:pos x="200" y="2"/>
                </a:cxn>
                <a:cxn ang="0">
                  <a:pos x="202" y="0"/>
                </a:cxn>
                <a:cxn ang="0">
                  <a:pos x="205" y="0"/>
                </a:cxn>
                <a:cxn ang="0">
                  <a:pos x="204" y="2"/>
                </a:cxn>
                <a:cxn ang="0">
                  <a:pos x="202" y="3"/>
                </a:cxn>
                <a:cxn ang="0">
                  <a:pos x="200" y="4"/>
                </a:cxn>
                <a:cxn ang="0">
                  <a:pos x="199" y="6"/>
                </a:cxn>
                <a:cxn ang="0">
                  <a:pos x="198" y="8"/>
                </a:cxn>
                <a:cxn ang="0">
                  <a:pos x="199" y="10"/>
                </a:cxn>
                <a:cxn ang="0">
                  <a:pos x="200" y="12"/>
                </a:cxn>
                <a:cxn ang="0">
                  <a:pos x="201" y="14"/>
                </a:cxn>
                <a:cxn ang="0">
                  <a:pos x="277" y="65"/>
                </a:cxn>
                <a:cxn ang="0">
                  <a:pos x="276" y="53"/>
                </a:cxn>
                <a:cxn ang="0">
                  <a:pos x="201" y="104"/>
                </a:cxn>
                <a:cxn ang="0">
                  <a:pos x="199" y="106"/>
                </a:cxn>
                <a:cxn ang="0">
                  <a:pos x="199" y="108"/>
                </a:cxn>
                <a:cxn ang="0">
                  <a:pos x="198" y="111"/>
                </a:cxn>
                <a:cxn ang="0">
                  <a:pos x="199" y="113"/>
                </a:cxn>
                <a:cxn ang="0">
                  <a:pos x="201" y="115"/>
                </a:cxn>
                <a:cxn ang="0">
                  <a:pos x="203" y="116"/>
                </a:cxn>
                <a:cxn ang="0">
                  <a:pos x="205" y="116"/>
                </a:cxn>
                <a:cxn ang="0">
                  <a:pos x="207" y="115"/>
                </a:cxn>
                <a:cxn ang="0">
                  <a:pos x="292" y="58"/>
                </a:cxn>
                <a:cxn ang="0">
                  <a:pos x="207" y="3"/>
                </a:cxn>
                <a:cxn ang="0">
                  <a:pos x="204" y="2"/>
                </a:cxn>
              </a:cxnLst>
              <a:rect l="0" t="0" r="r" b="b"/>
              <a:pathLst>
                <a:path w="293" h="118">
                  <a:moveTo>
                    <a:pt x="0" y="52"/>
                  </a:moveTo>
                  <a:lnTo>
                    <a:pt x="1" y="51"/>
                  </a:lnTo>
                  <a:lnTo>
                    <a:pt x="280" y="51"/>
                  </a:lnTo>
                  <a:lnTo>
                    <a:pt x="281" y="52"/>
                  </a:lnTo>
                  <a:lnTo>
                    <a:pt x="281" y="66"/>
                  </a:lnTo>
                  <a:lnTo>
                    <a:pt x="280" y="67"/>
                  </a:lnTo>
                  <a:lnTo>
                    <a:pt x="1" y="67"/>
                  </a:lnTo>
                  <a:lnTo>
                    <a:pt x="0" y="66"/>
                  </a:lnTo>
                  <a:lnTo>
                    <a:pt x="0" y="52"/>
                  </a:lnTo>
                  <a:close/>
                  <a:moveTo>
                    <a:pt x="2" y="66"/>
                  </a:moveTo>
                  <a:lnTo>
                    <a:pt x="1" y="65"/>
                  </a:lnTo>
                  <a:lnTo>
                    <a:pt x="280" y="65"/>
                  </a:lnTo>
                  <a:lnTo>
                    <a:pt x="279" y="66"/>
                  </a:lnTo>
                  <a:lnTo>
                    <a:pt x="279" y="52"/>
                  </a:lnTo>
                  <a:lnTo>
                    <a:pt x="280" y="53"/>
                  </a:lnTo>
                  <a:lnTo>
                    <a:pt x="1" y="53"/>
                  </a:lnTo>
                  <a:lnTo>
                    <a:pt x="2" y="52"/>
                  </a:lnTo>
                  <a:lnTo>
                    <a:pt x="2" y="66"/>
                  </a:lnTo>
                  <a:close/>
                  <a:moveTo>
                    <a:pt x="207" y="1"/>
                  </a:moveTo>
                  <a:lnTo>
                    <a:pt x="208" y="1"/>
                  </a:lnTo>
                  <a:lnTo>
                    <a:pt x="293" y="58"/>
                  </a:lnTo>
                  <a:lnTo>
                    <a:pt x="293" y="60"/>
                  </a:lnTo>
                  <a:lnTo>
                    <a:pt x="208" y="117"/>
                  </a:lnTo>
                  <a:lnTo>
                    <a:pt x="207" y="117"/>
                  </a:lnTo>
                  <a:lnTo>
                    <a:pt x="205" y="118"/>
                  </a:lnTo>
                  <a:lnTo>
                    <a:pt x="205" y="118"/>
                  </a:lnTo>
                  <a:lnTo>
                    <a:pt x="202" y="118"/>
                  </a:lnTo>
                  <a:lnTo>
                    <a:pt x="202" y="118"/>
                  </a:lnTo>
                  <a:lnTo>
                    <a:pt x="200" y="117"/>
                  </a:lnTo>
                  <a:lnTo>
                    <a:pt x="199" y="116"/>
                  </a:lnTo>
                  <a:lnTo>
                    <a:pt x="198" y="114"/>
                  </a:lnTo>
                  <a:lnTo>
                    <a:pt x="197" y="114"/>
                  </a:lnTo>
                  <a:lnTo>
                    <a:pt x="197" y="111"/>
                  </a:lnTo>
                  <a:lnTo>
                    <a:pt x="197" y="111"/>
                  </a:lnTo>
                  <a:lnTo>
                    <a:pt x="197" y="108"/>
                  </a:lnTo>
                  <a:lnTo>
                    <a:pt x="197" y="107"/>
                  </a:lnTo>
                  <a:lnTo>
                    <a:pt x="198" y="105"/>
                  </a:lnTo>
                  <a:lnTo>
                    <a:pt x="198" y="105"/>
                  </a:lnTo>
                  <a:lnTo>
                    <a:pt x="200" y="103"/>
                  </a:lnTo>
                  <a:lnTo>
                    <a:pt x="200" y="103"/>
                  </a:lnTo>
                  <a:lnTo>
                    <a:pt x="276" y="52"/>
                  </a:lnTo>
                  <a:lnTo>
                    <a:pt x="278" y="53"/>
                  </a:lnTo>
                  <a:lnTo>
                    <a:pt x="278" y="65"/>
                  </a:lnTo>
                  <a:lnTo>
                    <a:pt x="276" y="66"/>
                  </a:lnTo>
                  <a:lnTo>
                    <a:pt x="200" y="16"/>
                  </a:lnTo>
                  <a:lnTo>
                    <a:pt x="200" y="16"/>
                  </a:lnTo>
                  <a:lnTo>
                    <a:pt x="198" y="14"/>
                  </a:lnTo>
                  <a:lnTo>
                    <a:pt x="198" y="13"/>
                  </a:lnTo>
                  <a:lnTo>
                    <a:pt x="197" y="11"/>
                  </a:lnTo>
                  <a:lnTo>
                    <a:pt x="197" y="11"/>
                  </a:lnTo>
                  <a:lnTo>
                    <a:pt x="197" y="8"/>
                  </a:lnTo>
                  <a:lnTo>
                    <a:pt x="197" y="7"/>
                  </a:lnTo>
                  <a:lnTo>
                    <a:pt x="197" y="5"/>
                  </a:lnTo>
                  <a:lnTo>
                    <a:pt x="198" y="4"/>
                  </a:lnTo>
                  <a:lnTo>
                    <a:pt x="199" y="2"/>
                  </a:lnTo>
                  <a:lnTo>
                    <a:pt x="200" y="2"/>
                  </a:lnTo>
                  <a:lnTo>
                    <a:pt x="202" y="1"/>
                  </a:lnTo>
                  <a:lnTo>
                    <a:pt x="202" y="0"/>
                  </a:lnTo>
                  <a:lnTo>
                    <a:pt x="205" y="0"/>
                  </a:lnTo>
                  <a:lnTo>
                    <a:pt x="205" y="0"/>
                  </a:lnTo>
                  <a:lnTo>
                    <a:pt x="207" y="1"/>
                  </a:lnTo>
                  <a:close/>
                  <a:moveTo>
                    <a:pt x="204" y="2"/>
                  </a:moveTo>
                  <a:lnTo>
                    <a:pt x="205" y="2"/>
                  </a:lnTo>
                  <a:lnTo>
                    <a:pt x="202" y="3"/>
                  </a:lnTo>
                  <a:lnTo>
                    <a:pt x="203" y="3"/>
                  </a:lnTo>
                  <a:lnTo>
                    <a:pt x="200" y="4"/>
                  </a:lnTo>
                  <a:lnTo>
                    <a:pt x="201" y="3"/>
                  </a:lnTo>
                  <a:lnTo>
                    <a:pt x="199" y="6"/>
                  </a:lnTo>
                  <a:lnTo>
                    <a:pt x="199" y="5"/>
                  </a:lnTo>
                  <a:lnTo>
                    <a:pt x="198" y="8"/>
                  </a:lnTo>
                  <a:lnTo>
                    <a:pt x="198" y="8"/>
                  </a:lnTo>
                  <a:lnTo>
                    <a:pt x="199" y="10"/>
                  </a:lnTo>
                  <a:lnTo>
                    <a:pt x="199" y="10"/>
                  </a:lnTo>
                  <a:lnTo>
                    <a:pt x="200" y="12"/>
                  </a:lnTo>
                  <a:lnTo>
                    <a:pt x="199" y="12"/>
                  </a:lnTo>
                  <a:lnTo>
                    <a:pt x="201" y="14"/>
                  </a:lnTo>
                  <a:lnTo>
                    <a:pt x="201" y="14"/>
                  </a:lnTo>
                  <a:lnTo>
                    <a:pt x="277" y="65"/>
                  </a:lnTo>
                  <a:lnTo>
                    <a:pt x="276" y="65"/>
                  </a:lnTo>
                  <a:lnTo>
                    <a:pt x="276" y="53"/>
                  </a:lnTo>
                  <a:lnTo>
                    <a:pt x="277" y="54"/>
                  </a:lnTo>
                  <a:lnTo>
                    <a:pt x="201" y="104"/>
                  </a:lnTo>
                  <a:lnTo>
                    <a:pt x="201" y="104"/>
                  </a:lnTo>
                  <a:lnTo>
                    <a:pt x="199" y="106"/>
                  </a:lnTo>
                  <a:lnTo>
                    <a:pt x="200" y="106"/>
                  </a:lnTo>
                  <a:lnTo>
                    <a:pt x="199" y="108"/>
                  </a:lnTo>
                  <a:lnTo>
                    <a:pt x="199" y="108"/>
                  </a:lnTo>
                  <a:lnTo>
                    <a:pt x="198" y="111"/>
                  </a:lnTo>
                  <a:lnTo>
                    <a:pt x="198" y="110"/>
                  </a:lnTo>
                  <a:lnTo>
                    <a:pt x="199" y="113"/>
                  </a:lnTo>
                  <a:lnTo>
                    <a:pt x="199" y="113"/>
                  </a:lnTo>
                  <a:lnTo>
                    <a:pt x="201" y="115"/>
                  </a:lnTo>
                  <a:lnTo>
                    <a:pt x="200" y="115"/>
                  </a:lnTo>
                  <a:lnTo>
                    <a:pt x="203" y="116"/>
                  </a:lnTo>
                  <a:lnTo>
                    <a:pt x="202" y="116"/>
                  </a:lnTo>
                  <a:lnTo>
                    <a:pt x="205" y="116"/>
                  </a:lnTo>
                  <a:lnTo>
                    <a:pt x="204" y="116"/>
                  </a:lnTo>
                  <a:lnTo>
                    <a:pt x="207" y="115"/>
                  </a:lnTo>
                  <a:lnTo>
                    <a:pt x="207" y="115"/>
                  </a:lnTo>
                  <a:lnTo>
                    <a:pt x="292" y="58"/>
                  </a:lnTo>
                  <a:lnTo>
                    <a:pt x="292" y="60"/>
                  </a:lnTo>
                  <a:lnTo>
                    <a:pt x="207" y="3"/>
                  </a:lnTo>
                  <a:lnTo>
                    <a:pt x="207" y="3"/>
                  </a:lnTo>
                  <a:lnTo>
                    <a:pt x="204" y="2"/>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48" name="Rectangle 124"/>
            <p:cNvSpPr>
              <a:spLocks noChangeArrowheads="1"/>
            </p:cNvSpPr>
            <p:nvPr/>
          </p:nvSpPr>
          <p:spPr bwMode="auto">
            <a:xfrm>
              <a:off x="3753" y="2450"/>
              <a:ext cx="169"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C</a:t>
              </a:r>
              <a:endParaRPr lang="en-US" dirty="0" smtClean="0">
                <a:solidFill>
                  <a:prstClr val="black"/>
                </a:solidFill>
                <a:latin typeface="Arial" pitchFamily="34" charset="0"/>
                <a:cs typeface="Arial" pitchFamily="34" charset="0"/>
              </a:endParaRPr>
            </a:p>
          </p:txBody>
        </p:sp>
        <p:sp>
          <p:nvSpPr>
            <p:cNvPr id="1149" name="Rectangle 125"/>
            <p:cNvSpPr>
              <a:spLocks noChangeArrowheads="1"/>
            </p:cNvSpPr>
            <p:nvPr/>
          </p:nvSpPr>
          <p:spPr bwMode="auto">
            <a:xfrm>
              <a:off x="3853" y="2414"/>
              <a:ext cx="128" cy="2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150" name="Freeform 126"/>
            <p:cNvSpPr>
              <a:spLocks noEditPoints="1"/>
            </p:cNvSpPr>
            <p:nvPr/>
          </p:nvSpPr>
          <p:spPr bwMode="auto">
            <a:xfrm>
              <a:off x="4407" y="2502"/>
              <a:ext cx="292" cy="118"/>
            </a:xfrm>
            <a:custGeom>
              <a:avLst/>
              <a:gdLst/>
              <a:ahLst/>
              <a:cxnLst>
                <a:cxn ang="0">
                  <a:pos x="0" y="197"/>
                </a:cxn>
                <a:cxn ang="0">
                  <a:pos x="1209" y="197"/>
                </a:cxn>
                <a:cxn ang="0">
                  <a:pos x="1209" y="253"/>
                </a:cxn>
                <a:cxn ang="0">
                  <a:pos x="0" y="253"/>
                </a:cxn>
                <a:cxn ang="0">
                  <a:pos x="0" y="197"/>
                </a:cxn>
                <a:cxn ang="0">
                  <a:pos x="893" y="8"/>
                </a:cxn>
                <a:cxn ang="0">
                  <a:pos x="1263" y="226"/>
                </a:cxn>
                <a:cxn ang="0">
                  <a:pos x="893" y="443"/>
                </a:cxn>
                <a:cxn ang="0">
                  <a:pos x="856" y="433"/>
                </a:cxn>
                <a:cxn ang="0">
                  <a:pos x="865" y="395"/>
                </a:cxn>
                <a:cxn ang="0">
                  <a:pos x="1195" y="202"/>
                </a:cxn>
                <a:cxn ang="0">
                  <a:pos x="1195" y="250"/>
                </a:cxn>
                <a:cxn ang="0">
                  <a:pos x="865" y="56"/>
                </a:cxn>
                <a:cxn ang="0">
                  <a:pos x="856" y="18"/>
                </a:cxn>
                <a:cxn ang="0">
                  <a:pos x="893" y="8"/>
                </a:cxn>
              </a:cxnLst>
              <a:rect l="0" t="0" r="r" b="b"/>
              <a:pathLst>
                <a:path w="1263" h="450">
                  <a:moveTo>
                    <a:pt x="0" y="197"/>
                  </a:moveTo>
                  <a:lnTo>
                    <a:pt x="1209" y="197"/>
                  </a:lnTo>
                  <a:lnTo>
                    <a:pt x="1209" y="253"/>
                  </a:lnTo>
                  <a:lnTo>
                    <a:pt x="0" y="253"/>
                  </a:lnTo>
                  <a:lnTo>
                    <a:pt x="0" y="197"/>
                  </a:lnTo>
                  <a:close/>
                  <a:moveTo>
                    <a:pt x="893" y="8"/>
                  </a:moveTo>
                  <a:lnTo>
                    <a:pt x="1263" y="226"/>
                  </a:lnTo>
                  <a:lnTo>
                    <a:pt x="893" y="443"/>
                  </a:lnTo>
                  <a:cubicBezTo>
                    <a:pt x="880" y="450"/>
                    <a:pt x="864" y="446"/>
                    <a:pt x="856" y="433"/>
                  </a:cubicBezTo>
                  <a:cubicBezTo>
                    <a:pt x="848" y="419"/>
                    <a:pt x="852" y="403"/>
                    <a:pt x="865" y="395"/>
                  </a:cubicBezTo>
                  <a:lnTo>
                    <a:pt x="1195" y="202"/>
                  </a:lnTo>
                  <a:lnTo>
                    <a:pt x="1195" y="250"/>
                  </a:lnTo>
                  <a:lnTo>
                    <a:pt x="865" y="56"/>
                  </a:lnTo>
                  <a:cubicBezTo>
                    <a:pt x="852" y="48"/>
                    <a:pt x="848" y="32"/>
                    <a:pt x="856" y="18"/>
                  </a:cubicBezTo>
                  <a:cubicBezTo>
                    <a:pt x="864" y="5"/>
                    <a:pt x="880" y="0"/>
                    <a:pt x="893" y="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51" name="Freeform 127"/>
            <p:cNvSpPr>
              <a:spLocks noEditPoints="1"/>
            </p:cNvSpPr>
            <p:nvPr/>
          </p:nvSpPr>
          <p:spPr bwMode="auto">
            <a:xfrm>
              <a:off x="4406" y="2502"/>
              <a:ext cx="293" cy="118"/>
            </a:xfrm>
            <a:custGeom>
              <a:avLst/>
              <a:gdLst/>
              <a:ahLst/>
              <a:cxnLst>
                <a:cxn ang="0">
                  <a:pos x="1" y="51"/>
                </a:cxn>
                <a:cxn ang="0">
                  <a:pos x="281" y="52"/>
                </a:cxn>
                <a:cxn ang="0">
                  <a:pos x="280" y="67"/>
                </a:cxn>
                <a:cxn ang="0">
                  <a:pos x="0" y="66"/>
                </a:cxn>
                <a:cxn ang="0">
                  <a:pos x="2" y="66"/>
                </a:cxn>
                <a:cxn ang="0">
                  <a:pos x="280" y="65"/>
                </a:cxn>
                <a:cxn ang="0">
                  <a:pos x="279" y="52"/>
                </a:cxn>
                <a:cxn ang="0">
                  <a:pos x="1" y="53"/>
                </a:cxn>
                <a:cxn ang="0">
                  <a:pos x="2" y="66"/>
                </a:cxn>
                <a:cxn ang="0">
                  <a:pos x="208" y="1"/>
                </a:cxn>
                <a:cxn ang="0">
                  <a:pos x="293" y="60"/>
                </a:cxn>
                <a:cxn ang="0">
                  <a:pos x="208" y="117"/>
                </a:cxn>
                <a:cxn ang="0">
                  <a:pos x="205" y="118"/>
                </a:cxn>
                <a:cxn ang="0">
                  <a:pos x="202" y="118"/>
                </a:cxn>
                <a:cxn ang="0">
                  <a:pos x="200" y="116"/>
                </a:cxn>
                <a:cxn ang="0">
                  <a:pos x="198" y="114"/>
                </a:cxn>
                <a:cxn ang="0">
                  <a:pos x="197" y="110"/>
                </a:cxn>
                <a:cxn ang="0">
                  <a:pos x="197" y="107"/>
                </a:cxn>
                <a:cxn ang="0">
                  <a:pos x="199" y="105"/>
                </a:cxn>
                <a:cxn ang="0">
                  <a:pos x="200" y="103"/>
                </a:cxn>
                <a:cxn ang="0">
                  <a:pos x="278" y="53"/>
                </a:cxn>
                <a:cxn ang="0">
                  <a:pos x="277" y="66"/>
                </a:cxn>
                <a:cxn ang="0">
                  <a:pos x="200" y="15"/>
                </a:cxn>
                <a:cxn ang="0">
                  <a:pos x="198" y="13"/>
                </a:cxn>
                <a:cxn ang="0">
                  <a:pos x="197" y="10"/>
                </a:cxn>
                <a:cxn ang="0">
                  <a:pos x="197" y="7"/>
                </a:cxn>
                <a:cxn ang="0">
                  <a:pos x="198" y="4"/>
                </a:cxn>
                <a:cxn ang="0">
                  <a:pos x="200" y="2"/>
                </a:cxn>
                <a:cxn ang="0">
                  <a:pos x="203" y="0"/>
                </a:cxn>
                <a:cxn ang="0">
                  <a:pos x="206" y="0"/>
                </a:cxn>
                <a:cxn ang="0">
                  <a:pos x="205" y="2"/>
                </a:cxn>
                <a:cxn ang="0">
                  <a:pos x="203" y="2"/>
                </a:cxn>
                <a:cxn ang="0">
                  <a:pos x="201" y="4"/>
                </a:cxn>
                <a:cxn ang="0">
                  <a:pos x="200" y="6"/>
                </a:cxn>
                <a:cxn ang="0">
                  <a:pos x="199" y="8"/>
                </a:cxn>
                <a:cxn ang="0">
                  <a:pos x="199" y="10"/>
                </a:cxn>
                <a:cxn ang="0">
                  <a:pos x="200" y="12"/>
                </a:cxn>
                <a:cxn ang="0">
                  <a:pos x="202" y="14"/>
                </a:cxn>
                <a:cxn ang="0">
                  <a:pos x="278" y="65"/>
                </a:cxn>
                <a:cxn ang="0">
                  <a:pos x="276" y="53"/>
                </a:cxn>
                <a:cxn ang="0">
                  <a:pos x="201" y="104"/>
                </a:cxn>
                <a:cxn ang="0">
                  <a:pos x="200" y="106"/>
                </a:cxn>
                <a:cxn ang="0">
                  <a:pos x="199" y="108"/>
                </a:cxn>
                <a:cxn ang="0">
                  <a:pos x="199" y="111"/>
                </a:cxn>
                <a:cxn ang="0">
                  <a:pos x="200" y="113"/>
                </a:cxn>
                <a:cxn ang="0">
                  <a:pos x="201" y="115"/>
                </a:cxn>
                <a:cxn ang="0">
                  <a:pos x="203" y="116"/>
                </a:cxn>
                <a:cxn ang="0">
                  <a:pos x="205" y="116"/>
                </a:cxn>
                <a:cxn ang="0">
                  <a:pos x="207" y="115"/>
                </a:cxn>
                <a:cxn ang="0">
                  <a:pos x="292" y="58"/>
                </a:cxn>
                <a:cxn ang="0">
                  <a:pos x="207" y="3"/>
                </a:cxn>
                <a:cxn ang="0">
                  <a:pos x="205" y="2"/>
                </a:cxn>
              </a:cxnLst>
              <a:rect l="0" t="0" r="r" b="b"/>
              <a:pathLst>
                <a:path w="293" h="118">
                  <a:moveTo>
                    <a:pt x="0" y="52"/>
                  </a:moveTo>
                  <a:lnTo>
                    <a:pt x="1" y="51"/>
                  </a:lnTo>
                  <a:lnTo>
                    <a:pt x="280" y="51"/>
                  </a:lnTo>
                  <a:lnTo>
                    <a:pt x="281" y="52"/>
                  </a:lnTo>
                  <a:lnTo>
                    <a:pt x="281" y="66"/>
                  </a:lnTo>
                  <a:lnTo>
                    <a:pt x="280" y="67"/>
                  </a:lnTo>
                  <a:lnTo>
                    <a:pt x="1" y="67"/>
                  </a:lnTo>
                  <a:lnTo>
                    <a:pt x="0" y="66"/>
                  </a:lnTo>
                  <a:lnTo>
                    <a:pt x="0" y="52"/>
                  </a:lnTo>
                  <a:close/>
                  <a:moveTo>
                    <a:pt x="2" y="66"/>
                  </a:moveTo>
                  <a:lnTo>
                    <a:pt x="1" y="65"/>
                  </a:lnTo>
                  <a:lnTo>
                    <a:pt x="280" y="65"/>
                  </a:lnTo>
                  <a:lnTo>
                    <a:pt x="279" y="66"/>
                  </a:lnTo>
                  <a:lnTo>
                    <a:pt x="279" y="52"/>
                  </a:lnTo>
                  <a:lnTo>
                    <a:pt x="280" y="53"/>
                  </a:lnTo>
                  <a:lnTo>
                    <a:pt x="1" y="53"/>
                  </a:lnTo>
                  <a:lnTo>
                    <a:pt x="2" y="52"/>
                  </a:lnTo>
                  <a:lnTo>
                    <a:pt x="2" y="66"/>
                  </a:lnTo>
                  <a:close/>
                  <a:moveTo>
                    <a:pt x="208" y="1"/>
                  </a:moveTo>
                  <a:lnTo>
                    <a:pt x="208" y="1"/>
                  </a:lnTo>
                  <a:lnTo>
                    <a:pt x="293" y="58"/>
                  </a:lnTo>
                  <a:lnTo>
                    <a:pt x="293" y="60"/>
                  </a:lnTo>
                  <a:lnTo>
                    <a:pt x="208" y="117"/>
                  </a:lnTo>
                  <a:lnTo>
                    <a:pt x="208" y="117"/>
                  </a:lnTo>
                  <a:lnTo>
                    <a:pt x="206" y="118"/>
                  </a:lnTo>
                  <a:lnTo>
                    <a:pt x="205" y="118"/>
                  </a:lnTo>
                  <a:lnTo>
                    <a:pt x="203" y="118"/>
                  </a:lnTo>
                  <a:lnTo>
                    <a:pt x="202" y="118"/>
                  </a:lnTo>
                  <a:lnTo>
                    <a:pt x="200" y="116"/>
                  </a:lnTo>
                  <a:lnTo>
                    <a:pt x="200" y="116"/>
                  </a:lnTo>
                  <a:lnTo>
                    <a:pt x="198" y="114"/>
                  </a:lnTo>
                  <a:lnTo>
                    <a:pt x="198" y="114"/>
                  </a:lnTo>
                  <a:lnTo>
                    <a:pt x="197" y="111"/>
                  </a:lnTo>
                  <a:lnTo>
                    <a:pt x="197" y="110"/>
                  </a:lnTo>
                  <a:lnTo>
                    <a:pt x="197" y="108"/>
                  </a:lnTo>
                  <a:lnTo>
                    <a:pt x="197" y="107"/>
                  </a:lnTo>
                  <a:lnTo>
                    <a:pt x="198" y="105"/>
                  </a:lnTo>
                  <a:lnTo>
                    <a:pt x="199" y="105"/>
                  </a:lnTo>
                  <a:lnTo>
                    <a:pt x="200" y="103"/>
                  </a:lnTo>
                  <a:lnTo>
                    <a:pt x="200" y="103"/>
                  </a:lnTo>
                  <a:lnTo>
                    <a:pt x="277" y="52"/>
                  </a:lnTo>
                  <a:lnTo>
                    <a:pt x="278" y="53"/>
                  </a:lnTo>
                  <a:lnTo>
                    <a:pt x="278" y="65"/>
                  </a:lnTo>
                  <a:lnTo>
                    <a:pt x="277" y="66"/>
                  </a:lnTo>
                  <a:lnTo>
                    <a:pt x="200" y="15"/>
                  </a:lnTo>
                  <a:lnTo>
                    <a:pt x="200" y="15"/>
                  </a:lnTo>
                  <a:lnTo>
                    <a:pt x="199" y="14"/>
                  </a:lnTo>
                  <a:lnTo>
                    <a:pt x="198" y="13"/>
                  </a:lnTo>
                  <a:lnTo>
                    <a:pt x="197" y="11"/>
                  </a:lnTo>
                  <a:lnTo>
                    <a:pt x="197" y="10"/>
                  </a:lnTo>
                  <a:lnTo>
                    <a:pt x="197" y="8"/>
                  </a:lnTo>
                  <a:lnTo>
                    <a:pt x="197" y="7"/>
                  </a:lnTo>
                  <a:lnTo>
                    <a:pt x="198" y="4"/>
                  </a:lnTo>
                  <a:lnTo>
                    <a:pt x="198" y="4"/>
                  </a:lnTo>
                  <a:lnTo>
                    <a:pt x="200" y="2"/>
                  </a:lnTo>
                  <a:lnTo>
                    <a:pt x="200" y="2"/>
                  </a:lnTo>
                  <a:lnTo>
                    <a:pt x="202" y="1"/>
                  </a:lnTo>
                  <a:lnTo>
                    <a:pt x="203" y="0"/>
                  </a:lnTo>
                  <a:lnTo>
                    <a:pt x="205" y="0"/>
                  </a:lnTo>
                  <a:lnTo>
                    <a:pt x="206" y="0"/>
                  </a:lnTo>
                  <a:lnTo>
                    <a:pt x="208" y="1"/>
                  </a:lnTo>
                  <a:close/>
                  <a:moveTo>
                    <a:pt x="205" y="2"/>
                  </a:moveTo>
                  <a:lnTo>
                    <a:pt x="205" y="2"/>
                  </a:lnTo>
                  <a:lnTo>
                    <a:pt x="203" y="2"/>
                  </a:lnTo>
                  <a:lnTo>
                    <a:pt x="203" y="2"/>
                  </a:lnTo>
                  <a:lnTo>
                    <a:pt x="201" y="4"/>
                  </a:lnTo>
                  <a:lnTo>
                    <a:pt x="201" y="3"/>
                  </a:lnTo>
                  <a:lnTo>
                    <a:pt x="200" y="6"/>
                  </a:lnTo>
                  <a:lnTo>
                    <a:pt x="200" y="5"/>
                  </a:lnTo>
                  <a:lnTo>
                    <a:pt x="199" y="8"/>
                  </a:lnTo>
                  <a:lnTo>
                    <a:pt x="199" y="8"/>
                  </a:lnTo>
                  <a:lnTo>
                    <a:pt x="199" y="10"/>
                  </a:lnTo>
                  <a:lnTo>
                    <a:pt x="199" y="10"/>
                  </a:lnTo>
                  <a:lnTo>
                    <a:pt x="200" y="12"/>
                  </a:lnTo>
                  <a:lnTo>
                    <a:pt x="200" y="12"/>
                  </a:lnTo>
                  <a:lnTo>
                    <a:pt x="202" y="14"/>
                  </a:lnTo>
                  <a:lnTo>
                    <a:pt x="201" y="14"/>
                  </a:lnTo>
                  <a:lnTo>
                    <a:pt x="278" y="65"/>
                  </a:lnTo>
                  <a:lnTo>
                    <a:pt x="276" y="65"/>
                  </a:lnTo>
                  <a:lnTo>
                    <a:pt x="276" y="53"/>
                  </a:lnTo>
                  <a:lnTo>
                    <a:pt x="278" y="54"/>
                  </a:lnTo>
                  <a:lnTo>
                    <a:pt x="201" y="104"/>
                  </a:lnTo>
                  <a:lnTo>
                    <a:pt x="202" y="104"/>
                  </a:lnTo>
                  <a:lnTo>
                    <a:pt x="200" y="106"/>
                  </a:lnTo>
                  <a:lnTo>
                    <a:pt x="200" y="106"/>
                  </a:lnTo>
                  <a:lnTo>
                    <a:pt x="199" y="108"/>
                  </a:lnTo>
                  <a:lnTo>
                    <a:pt x="199" y="108"/>
                  </a:lnTo>
                  <a:lnTo>
                    <a:pt x="199" y="111"/>
                  </a:lnTo>
                  <a:lnTo>
                    <a:pt x="199" y="110"/>
                  </a:lnTo>
                  <a:lnTo>
                    <a:pt x="200" y="113"/>
                  </a:lnTo>
                  <a:lnTo>
                    <a:pt x="200" y="112"/>
                  </a:lnTo>
                  <a:lnTo>
                    <a:pt x="201" y="115"/>
                  </a:lnTo>
                  <a:lnTo>
                    <a:pt x="201" y="115"/>
                  </a:lnTo>
                  <a:lnTo>
                    <a:pt x="203" y="116"/>
                  </a:lnTo>
                  <a:lnTo>
                    <a:pt x="203" y="116"/>
                  </a:lnTo>
                  <a:lnTo>
                    <a:pt x="205" y="116"/>
                  </a:lnTo>
                  <a:lnTo>
                    <a:pt x="205" y="116"/>
                  </a:lnTo>
                  <a:lnTo>
                    <a:pt x="207" y="115"/>
                  </a:lnTo>
                  <a:lnTo>
                    <a:pt x="207" y="115"/>
                  </a:lnTo>
                  <a:lnTo>
                    <a:pt x="292" y="58"/>
                  </a:lnTo>
                  <a:lnTo>
                    <a:pt x="292" y="60"/>
                  </a:lnTo>
                  <a:lnTo>
                    <a:pt x="207" y="3"/>
                  </a:lnTo>
                  <a:lnTo>
                    <a:pt x="207" y="3"/>
                  </a:lnTo>
                  <a:lnTo>
                    <a:pt x="205" y="2"/>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52" name="Rectangle 128"/>
            <p:cNvSpPr>
              <a:spLocks noChangeArrowheads="1"/>
            </p:cNvSpPr>
            <p:nvPr/>
          </p:nvSpPr>
          <p:spPr bwMode="auto">
            <a:xfrm>
              <a:off x="4247" y="2452"/>
              <a:ext cx="168"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D</a:t>
              </a:r>
              <a:endParaRPr lang="en-US" dirty="0" smtClean="0">
                <a:solidFill>
                  <a:prstClr val="black"/>
                </a:solidFill>
                <a:latin typeface="Arial" pitchFamily="34" charset="0"/>
                <a:cs typeface="Arial" pitchFamily="34" charset="0"/>
              </a:endParaRPr>
            </a:p>
          </p:txBody>
        </p:sp>
        <p:sp>
          <p:nvSpPr>
            <p:cNvPr id="1153" name="Rectangle 129"/>
            <p:cNvSpPr>
              <a:spLocks noChangeArrowheads="1"/>
            </p:cNvSpPr>
            <p:nvPr/>
          </p:nvSpPr>
          <p:spPr bwMode="auto">
            <a:xfrm>
              <a:off x="4346" y="2416"/>
              <a:ext cx="128" cy="2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154" name="Freeform 130"/>
            <p:cNvSpPr>
              <a:spLocks noEditPoints="1"/>
            </p:cNvSpPr>
            <p:nvPr/>
          </p:nvSpPr>
          <p:spPr bwMode="auto">
            <a:xfrm>
              <a:off x="4703" y="2376"/>
              <a:ext cx="321" cy="366"/>
            </a:xfrm>
            <a:custGeom>
              <a:avLst/>
              <a:gdLst/>
              <a:ahLst/>
              <a:cxnLst>
                <a:cxn ang="0">
                  <a:pos x="156" y="15"/>
                </a:cxn>
                <a:cxn ang="0">
                  <a:pos x="165" y="15"/>
                </a:cxn>
                <a:cxn ang="0">
                  <a:pos x="13" y="189"/>
                </a:cxn>
                <a:cxn ang="0">
                  <a:pos x="13" y="179"/>
                </a:cxn>
                <a:cxn ang="0">
                  <a:pos x="165" y="351"/>
                </a:cxn>
                <a:cxn ang="0">
                  <a:pos x="156" y="351"/>
                </a:cxn>
                <a:cxn ang="0">
                  <a:pos x="308" y="179"/>
                </a:cxn>
                <a:cxn ang="0">
                  <a:pos x="308" y="189"/>
                </a:cxn>
                <a:cxn ang="0">
                  <a:pos x="156" y="15"/>
                </a:cxn>
                <a:cxn ang="0">
                  <a:pos x="321" y="184"/>
                </a:cxn>
                <a:cxn ang="0">
                  <a:pos x="161" y="366"/>
                </a:cxn>
                <a:cxn ang="0">
                  <a:pos x="0" y="184"/>
                </a:cxn>
                <a:cxn ang="0">
                  <a:pos x="161" y="0"/>
                </a:cxn>
                <a:cxn ang="0">
                  <a:pos x="321" y="184"/>
                </a:cxn>
              </a:cxnLst>
              <a:rect l="0" t="0" r="r" b="b"/>
              <a:pathLst>
                <a:path w="321" h="366">
                  <a:moveTo>
                    <a:pt x="156" y="15"/>
                  </a:moveTo>
                  <a:lnTo>
                    <a:pt x="165" y="15"/>
                  </a:lnTo>
                  <a:lnTo>
                    <a:pt x="13" y="189"/>
                  </a:lnTo>
                  <a:lnTo>
                    <a:pt x="13" y="179"/>
                  </a:lnTo>
                  <a:lnTo>
                    <a:pt x="165" y="351"/>
                  </a:lnTo>
                  <a:lnTo>
                    <a:pt x="156" y="351"/>
                  </a:lnTo>
                  <a:lnTo>
                    <a:pt x="308" y="179"/>
                  </a:lnTo>
                  <a:lnTo>
                    <a:pt x="308" y="189"/>
                  </a:lnTo>
                  <a:lnTo>
                    <a:pt x="156" y="15"/>
                  </a:lnTo>
                  <a:close/>
                  <a:moveTo>
                    <a:pt x="321" y="184"/>
                  </a:moveTo>
                  <a:lnTo>
                    <a:pt x="161" y="366"/>
                  </a:lnTo>
                  <a:lnTo>
                    <a:pt x="0" y="184"/>
                  </a:lnTo>
                  <a:lnTo>
                    <a:pt x="161" y="0"/>
                  </a:lnTo>
                  <a:lnTo>
                    <a:pt x="321" y="184"/>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55" name="Freeform 131"/>
            <p:cNvSpPr>
              <a:spLocks noEditPoints="1"/>
            </p:cNvSpPr>
            <p:nvPr/>
          </p:nvSpPr>
          <p:spPr bwMode="auto">
            <a:xfrm>
              <a:off x="4693" y="3036"/>
              <a:ext cx="322" cy="366"/>
            </a:xfrm>
            <a:custGeom>
              <a:avLst/>
              <a:gdLst/>
              <a:ahLst/>
              <a:cxnLst>
                <a:cxn ang="0">
                  <a:pos x="156" y="15"/>
                </a:cxn>
                <a:cxn ang="0">
                  <a:pos x="165" y="15"/>
                </a:cxn>
                <a:cxn ang="0">
                  <a:pos x="13" y="187"/>
                </a:cxn>
                <a:cxn ang="0">
                  <a:pos x="13" y="178"/>
                </a:cxn>
                <a:cxn ang="0">
                  <a:pos x="165" y="351"/>
                </a:cxn>
                <a:cxn ang="0">
                  <a:pos x="156" y="351"/>
                </a:cxn>
                <a:cxn ang="0">
                  <a:pos x="309" y="178"/>
                </a:cxn>
                <a:cxn ang="0">
                  <a:pos x="309" y="187"/>
                </a:cxn>
                <a:cxn ang="0">
                  <a:pos x="156" y="15"/>
                </a:cxn>
                <a:cxn ang="0">
                  <a:pos x="322" y="183"/>
                </a:cxn>
                <a:cxn ang="0">
                  <a:pos x="161" y="366"/>
                </a:cxn>
                <a:cxn ang="0">
                  <a:pos x="0" y="183"/>
                </a:cxn>
                <a:cxn ang="0">
                  <a:pos x="161" y="0"/>
                </a:cxn>
                <a:cxn ang="0">
                  <a:pos x="322" y="183"/>
                </a:cxn>
              </a:cxnLst>
              <a:rect l="0" t="0" r="r" b="b"/>
              <a:pathLst>
                <a:path w="322" h="366">
                  <a:moveTo>
                    <a:pt x="156" y="15"/>
                  </a:moveTo>
                  <a:lnTo>
                    <a:pt x="165" y="15"/>
                  </a:lnTo>
                  <a:lnTo>
                    <a:pt x="13" y="187"/>
                  </a:lnTo>
                  <a:lnTo>
                    <a:pt x="13" y="178"/>
                  </a:lnTo>
                  <a:lnTo>
                    <a:pt x="165" y="351"/>
                  </a:lnTo>
                  <a:lnTo>
                    <a:pt x="156" y="351"/>
                  </a:lnTo>
                  <a:lnTo>
                    <a:pt x="309" y="178"/>
                  </a:lnTo>
                  <a:lnTo>
                    <a:pt x="309" y="187"/>
                  </a:lnTo>
                  <a:lnTo>
                    <a:pt x="156" y="15"/>
                  </a:lnTo>
                  <a:close/>
                  <a:moveTo>
                    <a:pt x="322" y="183"/>
                  </a:moveTo>
                  <a:lnTo>
                    <a:pt x="161" y="366"/>
                  </a:lnTo>
                  <a:lnTo>
                    <a:pt x="0" y="183"/>
                  </a:lnTo>
                  <a:lnTo>
                    <a:pt x="161" y="0"/>
                  </a:lnTo>
                  <a:lnTo>
                    <a:pt x="322" y="183"/>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56" name="Freeform 132"/>
            <p:cNvSpPr>
              <a:spLocks noEditPoints="1"/>
            </p:cNvSpPr>
            <p:nvPr/>
          </p:nvSpPr>
          <p:spPr bwMode="auto">
            <a:xfrm>
              <a:off x="4812" y="2055"/>
              <a:ext cx="103" cy="331"/>
            </a:xfrm>
            <a:custGeom>
              <a:avLst/>
              <a:gdLst/>
              <a:ahLst/>
              <a:cxnLst>
                <a:cxn ang="0">
                  <a:pos x="196" y="1267"/>
                </a:cxn>
                <a:cxn ang="0">
                  <a:pos x="196" y="55"/>
                </a:cxn>
                <a:cxn ang="0">
                  <a:pos x="251" y="55"/>
                </a:cxn>
                <a:cxn ang="0">
                  <a:pos x="251" y="1267"/>
                </a:cxn>
                <a:cxn ang="0">
                  <a:pos x="196" y="1267"/>
                </a:cxn>
                <a:cxn ang="0">
                  <a:pos x="8" y="371"/>
                </a:cxn>
                <a:cxn ang="0">
                  <a:pos x="223" y="0"/>
                </a:cxn>
                <a:cxn ang="0">
                  <a:pos x="440" y="371"/>
                </a:cxn>
                <a:cxn ang="0">
                  <a:pos x="430" y="409"/>
                </a:cxn>
                <a:cxn ang="0">
                  <a:pos x="392" y="399"/>
                </a:cxn>
                <a:cxn ang="0">
                  <a:pos x="200" y="69"/>
                </a:cxn>
                <a:cxn ang="0">
                  <a:pos x="247" y="69"/>
                </a:cxn>
                <a:cxn ang="0">
                  <a:pos x="56" y="399"/>
                </a:cxn>
                <a:cxn ang="0">
                  <a:pos x="18" y="409"/>
                </a:cxn>
                <a:cxn ang="0">
                  <a:pos x="8" y="371"/>
                </a:cxn>
              </a:cxnLst>
              <a:rect l="0" t="0" r="r" b="b"/>
              <a:pathLst>
                <a:path w="447" h="1267">
                  <a:moveTo>
                    <a:pt x="196" y="1267"/>
                  </a:moveTo>
                  <a:lnTo>
                    <a:pt x="196" y="55"/>
                  </a:lnTo>
                  <a:lnTo>
                    <a:pt x="251" y="55"/>
                  </a:lnTo>
                  <a:lnTo>
                    <a:pt x="251" y="1267"/>
                  </a:lnTo>
                  <a:lnTo>
                    <a:pt x="196" y="1267"/>
                  </a:lnTo>
                  <a:close/>
                  <a:moveTo>
                    <a:pt x="8" y="371"/>
                  </a:moveTo>
                  <a:lnTo>
                    <a:pt x="223" y="0"/>
                  </a:lnTo>
                  <a:lnTo>
                    <a:pt x="440" y="371"/>
                  </a:lnTo>
                  <a:cubicBezTo>
                    <a:pt x="447" y="385"/>
                    <a:pt x="442" y="401"/>
                    <a:pt x="430" y="409"/>
                  </a:cubicBezTo>
                  <a:cubicBezTo>
                    <a:pt x="417" y="417"/>
                    <a:pt x="399" y="412"/>
                    <a:pt x="392" y="399"/>
                  </a:cubicBezTo>
                  <a:lnTo>
                    <a:pt x="200" y="69"/>
                  </a:lnTo>
                  <a:lnTo>
                    <a:pt x="247" y="69"/>
                  </a:lnTo>
                  <a:lnTo>
                    <a:pt x="56" y="399"/>
                  </a:lnTo>
                  <a:cubicBezTo>
                    <a:pt x="48" y="412"/>
                    <a:pt x="31" y="417"/>
                    <a:pt x="18" y="409"/>
                  </a:cubicBezTo>
                  <a:cubicBezTo>
                    <a:pt x="5" y="401"/>
                    <a:pt x="0" y="385"/>
                    <a:pt x="8" y="37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57" name="Freeform 133"/>
            <p:cNvSpPr>
              <a:spLocks noEditPoints="1"/>
            </p:cNvSpPr>
            <p:nvPr/>
          </p:nvSpPr>
          <p:spPr bwMode="auto">
            <a:xfrm>
              <a:off x="4812" y="2054"/>
              <a:ext cx="103" cy="333"/>
            </a:xfrm>
            <a:custGeom>
              <a:avLst/>
              <a:gdLst/>
              <a:ahLst/>
              <a:cxnLst>
                <a:cxn ang="0">
                  <a:pos x="44" y="332"/>
                </a:cxn>
                <a:cxn ang="0">
                  <a:pos x="45" y="14"/>
                </a:cxn>
                <a:cxn ang="0">
                  <a:pos x="59" y="15"/>
                </a:cxn>
                <a:cxn ang="0">
                  <a:pos x="58" y="333"/>
                </a:cxn>
                <a:cxn ang="0">
                  <a:pos x="58" y="331"/>
                </a:cxn>
                <a:cxn ang="0">
                  <a:pos x="57" y="15"/>
                </a:cxn>
                <a:cxn ang="0">
                  <a:pos x="45" y="16"/>
                </a:cxn>
                <a:cxn ang="0">
                  <a:pos x="46" y="332"/>
                </a:cxn>
                <a:cxn ang="0">
                  <a:pos x="58" y="331"/>
                </a:cxn>
                <a:cxn ang="0">
                  <a:pos x="1" y="97"/>
                </a:cxn>
                <a:cxn ang="0">
                  <a:pos x="52" y="0"/>
                </a:cxn>
                <a:cxn ang="0">
                  <a:pos x="103" y="98"/>
                </a:cxn>
                <a:cxn ang="0">
                  <a:pos x="103" y="101"/>
                </a:cxn>
                <a:cxn ang="0">
                  <a:pos x="103" y="104"/>
                </a:cxn>
                <a:cxn ang="0">
                  <a:pos x="102" y="107"/>
                </a:cxn>
                <a:cxn ang="0">
                  <a:pos x="100" y="109"/>
                </a:cxn>
                <a:cxn ang="0">
                  <a:pos x="97" y="110"/>
                </a:cxn>
                <a:cxn ang="0">
                  <a:pos x="94" y="110"/>
                </a:cxn>
                <a:cxn ang="0">
                  <a:pos x="91" y="108"/>
                </a:cxn>
                <a:cxn ang="0">
                  <a:pos x="90" y="106"/>
                </a:cxn>
                <a:cxn ang="0">
                  <a:pos x="46" y="18"/>
                </a:cxn>
                <a:cxn ang="0">
                  <a:pos x="58" y="19"/>
                </a:cxn>
                <a:cxn ang="0">
                  <a:pos x="14" y="106"/>
                </a:cxn>
                <a:cxn ang="0">
                  <a:pos x="12" y="108"/>
                </a:cxn>
                <a:cxn ang="0">
                  <a:pos x="9" y="110"/>
                </a:cxn>
                <a:cxn ang="0">
                  <a:pos x="6" y="110"/>
                </a:cxn>
                <a:cxn ang="0">
                  <a:pos x="3" y="109"/>
                </a:cxn>
                <a:cxn ang="0">
                  <a:pos x="1" y="107"/>
                </a:cxn>
                <a:cxn ang="0">
                  <a:pos x="0" y="104"/>
                </a:cxn>
                <a:cxn ang="0">
                  <a:pos x="0" y="101"/>
                </a:cxn>
                <a:cxn ang="0">
                  <a:pos x="2" y="101"/>
                </a:cxn>
                <a:cxn ang="0">
                  <a:pos x="2" y="103"/>
                </a:cxn>
                <a:cxn ang="0">
                  <a:pos x="3" y="105"/>
                </a:cxn>
                <a:cxn ang="0">
                  <a:pos x="5" y="107"/>
                </a:cxn>
                <a:cxn ang="0">
                  <a:pos x="7" y="108"/>
                </a:cxn>
                <a:cxn ang="0">
                  <a:pos x="9" y="108"/>
                </a:cxn>
                <a:cxn ang="0">
                  <a:pos x="11" y="107"/>
                </a:cxn>
                <a:cxn ang="0">
                  <a:pos x="12" y="105"/>
                </a:cxn>
                <a:cxn ang="0">
                  <a:pos x="56" y="18"/>
                </a:cxn>
                <a:cxn ang="0">
                  <a:pos x="46" y="20"/>
                </a:cxn>
                <a:cxn ang="0">
                  <a:pos x="91" y="105"/>
                </a:cxn>
                <a:cxn ang="0">
                  <a:pos x="93" y="107"/>
                </a:cxn>
                <a:cxn ang="0">
                  <a:pos x="95" y="108"/>
                </a:cxn>
                <a:cxn ang="0">
                  <a:pos x="97" y="108"/>
                </a:cxn>
                <a:cxn ang="0">
                  <a:pos x="99" y="107"/>
                </a:cxn>
                <a:cxn ang="0">
                  <a:pos x="100" y="105"/>
                </a:cxn>
                <a:cxn ang="0">
                  <a:pos x="101" y="103"/>
                </a:cxn>
                <a:cxn ang="0">
                  <a:pos x="101" y="101"/>
                </a:cxn>
                <a:cxn ang="0">
                  <a:pos x="101" y="98"/>
                </a:cxn>
                <a:cxn ang="0">
                  <a:pos x="51" y="1"/>
                </a:cxn>
                <a:cxn ang="0">
                  <a:pos x="3" y="98"/>
                </a:cxn>
                <a:cxn ang="0">
                  <a:pos x="2" y="101"/>
                </a:cxn>
              </a:cxnLst>
              <a:rect l="0" t="0" r="r" b="b"/>
              <a:pathLst>
                <a:path w="103" h="333">
                  <a:moveTo>
                    <a:pt x="45" y="333"/>
                  </a:moveTo>
                  <a:lnTo>
                    <a:pt x="44" y="332"/>
                  </a:lnTo>
                  <a:lnTo>
                    <a:pt x="44" y="15"/>
                  </a:lnTo>
                  <a:lnTo>
                    <a:pt x="45" y="14"/>
                  </a:lnTo>
                  <a:lnTo>
                    <a:pt x="58" y="14"/>
                  </a:lnTo>
                  <a:lnTo>
                    <a:pt x="59" y="15"/>
                  </a:lnTo>
                  <a:lnTo>
                    <a:pt x="59" y="332"/>
                  </a:lnTo>
                  <a:lnTo>
                    <a:pt x="58" y="333"/>
                  </a:lnTo>
                  <a:lnTo>
                    <a:pt x="45" y="333"/>
                  </a:lnTo>
                  <a:close/>
                  <a:moveTo>
                    <a:pt x="58" y="331"/>
                  </a:moveTo>
                  <a:lnTo>
                    <a:pt x="57" y="332"/>
                  </a:lnTo>
                  <a:lnTo>
                    <a:pt x="57" y="15"/>
                  </a:lnTo>
                  <a:lnTo>
                    <a:pt x="58" y="16"/>
                  </a:lnTo>
                  <a:lnTo>
                    <a:pt x="45" y="16"/>
                  </a:lnTo>
                  <a:lnTo>
                    <a:pt x="46" y="15"/>
                  </a:lnTo>
                  <a:lnTo>
                    <a:pt x="46" y="332"/>
                  </a:lnTo>
                  <a:lnTo>
                    <a:pt x="45" y="331"/>
                  </a:lnTo>
                  <a:lnTo>
                    <a:pt x="58" y="331"/>
                  </a:lnTo>
                  <a:close/>
                  <a:moveTo>
                    <a:pt x="1" y="98"/>
                  </a:moveTo>
                  <a:lnTo>
                    <a:pt x="1" y="97"/>
                  </a:lnTo>
                  <a:lnTo>
                    <a:pt x="51" y="0"/>
                  </a:lnTo>
                  <a:lnTo>
                    <a:pt x="52" y="0"/>
                  </a:lnTo>
                  <a:lnTo>
                    <a:pt x="102" y="97"/>
                  </a:lnTo>
                  <a:lnTo>
                    <a:pt x="103" y="98"/>
                  </a:lnTo>
                  <a:lnTo>
                    <a:pt x="103" y="101"/>
                  </a:lnTo>
                  <a:lnTo>
                    <a:pt x="103" y="101"/>
                  </a:lnTo>
                  <a:lnTo>
                    <a:pt x="103" y="104"/>
                  </a:lnTo>
                  <a:lnTo>
                    <a:pt x="103" y="104"/>
                  </a:lnTo>
                  <a:lnTo>
                    <a:pt x="102" y="107"/>
                  </a:lnTo>
                  <a:lnTo>
                    <a:pt x="102" y="107"/>
                  </a:lnTo>
                  <a:lnTo>
                    <a:pt x="100" y="109"/>
                  </a:lnTo>
                  <a:lnTo>
                    <a:pt x="100" y="109"/>
                  </a:lnTo>
                  <a:lnTo>
                    <a:pt x="97" y="110"/>
                  </a:lnTo>
                  <a:lnTo>
                    <a:pt x="97" y="110"/>
                  </a:lnTo>
                  <a:lnTo>
                    <a:pt x="94" y="110"/>
                  </a:lnTo>
                  <a:lnTo>
                    <a:pt x="94" y="110"/>
                  </a:lnTo>
                  <a:lnTo>
                    <a:pt x="92" y="108"/>
                  </a:lnTo>
                  <a:lnTo>
                    <a:pt x="91" y="108"/>
                  </a:lnTo>
                  <a:lnTo>
                    <a:pt x="90" y="106"/>
                  </a:lnTo>
                  <a:lnTo>
                    <a:pt x="90" y="106"/>
                  </a:lnTo>
                  <a:lnTo>
                    <a:pt x="45" y="19"/>
                  </a:lnTo>
                  <a:lnTo>
                    <a:pt x="46" y="18"/>
                  </a:lnTo>
                  <a:lnTo>
                    <a:pt x="57" y="18"/>
                  </a:lnTo>
                  <a:lnTo>
                    <a:pt x="58" y="19"/>
                  </a:lnTo>
                  <a:lnTo>
                    <a:pt x="14" y="106"/>
                  </a:lnTo>
                  <a:lnTo>
                    <a:pt x="14" y="106"/>
                  </a:lnTo>
                  <a:lnTo>
                    <a:pt x="12" y="108"/>
                  </a:lnTo>
                  <a:lnTo>
                    <a:pt x="12" y="108"/>
                  </a:lnTo>
                  <a:lnTo>
                    <a:pt x="9" y="110"/>
                  </a:lnTo>
                  <a:lnTo>
                    <a:pt x="9" y="110"/>
                  </a:lnTo>
                  <a:lnTo>
                    <a:pt x="7" y="110"/>
                  </a:lnTo>
                  <a:lnTo>
                    <a:pt x="6" y="110"/>
                  </a:lnTo>
                  <a:lnTo>
                    <a:pt x="4" y="109"/>
                  </a:lnTo>
                  <a:lnTo>
                    <a:pt x="3" y="109"/>
                  </a:lnTo>
                  <a:lnTo>
                    <a:pt x="2" y="107"/>
                  </a:lnTo>
                  <a:lnTo>
                    <a:pt x="1" y="107"/>
                  </a:lnTo>
                  <a:lnTo>
                    <a:pt x="0" y="104"/>
                  </a:lnTo>
                  <a:lnTo>
                    <a:pt x="0" y="104"/>
                  </a:lnTo>
                  <a:lnTo>
                    <a:pt x="0" y="101"/>
                  </a:lnTo>
                  <a:lnTo>
                    <a:pt x="0" y="101"/>
                  </a:lnTo>
                  <a:lnTo>
                    <a:pt x="1" y="98"/>
                  </a:lnTo>
                  <a:close/>
                  <a:moveTo>
                    <a:pt x="2" y="101"/>
                  </a:moveTo>
                  <a:lnTo>
                    <a:pt x="2" y="101"/>
                  </a:lnTo>
                  <a:lnTo>
                    <a:pt x="2" y="103"/>
                  </a:lnTo>
                  <a:lnTo>
                    <a:pt x="2" y="103"/>
                  </a:lnTo>
                  <a:lnTo>
                    <a:pt x="3" y="105"/>
                  </a:lnTo>
                  <a:lnTo>
                    <a:pt x="3" y="105"/>
                  </a:lnTo>
                  <a:lnTo>
                    <a:pt x="5" y="107"/>
                  </a:lnTo>
                  <a:lnTo>
                    <a:pt x="4" y="107"/>
                  </a:lnTo>
                  <a:lnTo>
                    <a:pt x="7" y="108"/>
                  </a:lnTo>
                  <a:lnTo>
                    <a:pt x="6" y="108"/>
                  </a:lnTo>
                  <a:lnTo>
                    <a:pt x="9" y="108"/>
                  </a:lnTo>
                  <a:lnTo>
                    <a:pt x="9" y="108"/>
                  </a:lnTo>
                  <a:lnTo>
                    <a:pt x="11" y="107"/>
                  </a:lnTo>
                  <a:lnTo>
                    <a:pt x="11" y="107"/>
                  </a:lnTo>
                  <a:lnTo>
                    <a:pt x="12" y="105"/>
                  </a:lnTo>
                  <a:lnTo>
                    <a:pt x="12" y="105"/>
                  </a:lnTo>
                  <a:lnTo>
                    <a:pt x="56" y="18"/>
                  </a:lnTo>
                  <a:lnTo>
                    <a:pt x="57" y="20"/>
                  </a:lnTo>
                  <a:lnTo>
                    <a:pt x="46" y="20"/>
                  </a:lnTo>
                  <a:lnTo>
                    <a:pt x="47" y="18"/>
                  </a:lnTo>
                  <a:lnTo>
                    <a:pt x="91" y="105"/>
                  </a:lnTo>
                  <a:lnTo>
                    <a:pt x="91" y="105"/>
                  </a:lnTo>
                  <a:lnTo>
                    <a:pt x="93" y="107"/>
                  </a:lnTo>
                  <a:lnTo>
                    <a:pt x="93" y="107"/>
                  </a:lnTo>
                  <a:lnTo>
                    <a:pt x="95" y="108"/>
                  </a:lnTo>
                  <a:lnTo>
                    <a:pt x="94" y="108"/>
                  </a:lnTo>
                  <a:lnTo>
                    <a:pt x="97" y="108"/>
                  </a:lnTo>
                  <a:lnTo>
                    <a:pt x="97" y="108"/>
                  </a:lnTo>
                  <a:lnTo>
                    <a:pt x="99" y="107"/>
                  </a:lnTo>
                  <a:lnTo>
                    <a:pt x="99" y="107"/>
                  </a:lnTo>
                  <a:lnTo>
                    <a:pt x="100" y="105"/>
                  </a:lnTo>
                  <a:lnTo>
                    <a:pt x="100" y="105"/>
                  </a:lnTo>
                  <a:lnTo>
                    <a:pt x="101" y="103"/>
                  </a:lnTo>
                  <a:lnTo>
                    <a:pt x="101" y="103"/>
                  </a:lnTo>
                  <a:lnTo>
                    <a:pt x="101" y="101"/>
                  </a:lnTo>
                  <a:lnTo>
                    <a:pt x="102" y="101"/>
                  </a:lnTo>
                  <a:lnTo>
                    <a:pt x="101" y="98"/>
                  </a:lnTo>
                  <a:lnTo>
                    <a:pt x="101" y="98"/>
                  </a:lnTo>
                  <a:lnTo>
                    <a:pt x="51" y="1"/>
                  </a:lnTo>
                  <a:lnTo>
                    <a:pt x="52" y="1"/>
                  </a:lnTo>
                  <a:lnTo>
                    <a:pt x="3" y="98"/>
                  </a:lnTo>
                  <a:lnTo>
                    <a:pt x="3" y="98"/>
                  </a:lnTo>
                  <a:lnTo>
                    <a:pt x="2" y="101"/>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58" name="Freeform 134"/>
            <p:cNvSpPr>
              <a:spLocks noEditPoints="1"/>
            </p:cNvSpPr>
            <p:nvPr/>
          </p:nvSpPr>
          <p:spPr bwMode="auto">
            <a:xfrm>
              <a:off x="4802" y="2722"/>
              <a:ext cx="104" cy="331"/>
            </a:xfrm>
            <a:custGeom>
              <a:avLst/>
              <a:gdLst/>
              <a:ahLst/>
              <a:cxnLst>
                <a:cxn ang="0">
                  <a:pos x="253" y="0"/>
                </a:cxn>
                <a:cxn ang="0">
                  <a:pos x="253" y="1212"/>
                </a:cxn>
                <a:cxn ang="0">
                  <a:pos x="197" y="1212"/>
                </a:cxn>
                <a:cxn ang="0">
                  <a:pos x="197" y="0"/>
                </a:cxn>
                <a:cxn ang="0">
                  <a:pos x="253" y="0"/>
                </a:cxn>
                <a:cxn ang="0">
                  <a:pos x="443" y="896"/>
                </a:cxn>
                <a:cxn ang="0">
                  <a:pos x="225" y="1267"/>
                </a:cxn>
                <a:cxn ang="0">
                  <a:pos x="8" y="896"/>
                </a:cxn>
                <a:cxn ang="0">
                  <a:pos x="18" y="858"/>
                </a:cxn>
                <a:cxn ang="0">
                  <a:pos x="56" y="868"/>
                </a:cxn>
                <a:cxn ang="0">
                  <a:pos x="249" y="1198"/>
                </a:cxn>
                <a:cxn ang="0">
                  <a:pos x="202" y="1198"/>
                </a:cxn>
                <a:cxn ang="0">
                  <a:pos x="395" y="868"/>
                </a:cxn>
                <a:cxn ang="0">
                  <a:pos x="433" y="858"/>
                </a:cxn>
                <a:cxn ang="0">
                  <a:pos x="443" y="896"/>
                </a:cxn>
              </a:cxnLst>
              <a:rect l="0" t="0" r="r" b="b"/>
              <a:pathLst>
                <a:path w="450" h="1267">
                  <a:moveTo>
                    <a:pt x="253" y="0"/>
                  </a:moveTo>
                  <a:lnTo>
                    <a:pt x="253" y="1212"/>
                  </a:lnTo>
                  <a:lnTo>
                    <a:pt x="197" y="1212"/>
                  </a:lnTo>
                  <a:lnTo>
                    <a:pt x="197" y="0"/>
                  </a:lnTo>
                  <a:lnTo>
                    <a:pt x="253" y="0"/>
                  </a:lnTo>
                  <a:close/>
                  <a:moveTo>
                    <a:pt x="443" y="896"/>
                  </a:moveTo>
                  <a:lnTo>
                    <a:pt x="225" y="1267"/>
                  </a:lnTo>
                  <a:lnTo>
                    <a:pt x="8" y="896"/>
                  </a:lnTo>
                  <a:cubicBezTo>
                    <a:pt x="0" y="883"/>
                    <a:pt x="4" y="866"/>
                    <a:pt x="18" y="858"/>
                  </a:cubicBezTo>
                  <a:cubicBezTo>
                    <a:pt x="31" y="850"/>
                    <a:pt x="48" y="854"/>
                    <a:pt x="56" y="868"/>
                  </a:cubicBezTo>
                  <a:lnTo>
                    <a:pt x="249" y="1198"/>
                  </a:lnTo>
                  <a:lnTo>
                    <a:pt x="202" y="1198"/>
                  </a:lnTo>
                  <a:lnTo>
                    <a:pt x="395" y="868"/>
                  </a:lnTo>
                  <a:cubicBezTo>
                    <a:pt x="402" y="854"/>
                    <a:pt x="419" y="850"/>
                    <a:pt x="433" y="858"/>
                  </a:cubicBezTo>
                  <a:cubicBezTo>
                    <a:pt x="445" y="866"/>
                    <a:pt x="450" y="883"/>
                    <a:pt x="443" y="89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59" name="Freeform 135"/>
            <p:cNvSpPr>
              <a:spLocks noEditPoints="1"/>
            </p:cNvSpPr>
            <p:nvPr/>
          </p:nvSpPr>
          <p:spPr bwMode="auto">
            <a:xfrm>
              <a:off x="4802" y="2721"/>
              <a:ext cx="104" cy="333"/>
            </a:xfrm>
            <a:custGeom>
              <a:avLst/>
              <a:gdLst/>
              <a:ahLst/>
              <a:cxnLst>
                <a:cxn ang="0">
                  <a:pos x="59" y="1"/>
                </a:cxn>
                <a:cxn ang="0">
                  <a:pos x="58" y="319"/>
                </a:cxn>
                <a:cxn ang="0">
                  <a:pos x="45" y="318"/>
                </a:cxn>
                <a:cxn ang="0">
                  <a:pos x="46" y="0"/>
                </a:cxn>
                <a:cxn ang="0">
                  <a:pos x="46" y="2"/>
                </a:cxn>
                <a:cxn ang="0">
                  <a:pos x="46" y="318"/>
                </a:cxn>
                <a:cxn ang="0">
                  <a:pos x="58" y="317"/>
                </a:cxn>
                <a:cxn ang="0">
                  <a:pos x="58" y="1"/>
                </a:cxn>
                <a:cxn ang="0">
                  <a:pos x="46" y="2"/>
                </a:cxn>
                <a:cxn ang="0">
                  <a:pos x="103" y="236"/>
                </a:cxn>
                <a:cxn ang="0">
                  <a:pos x="51" y="333"/>
                </a:cxn>
                <a:cxn ang="0">
                  <a:pos x="1" y="235"/>
                </a:cxn>
                <a:cxn ang="0">
                  <a:pos x="0" y="232"/>
                </a:cxn>
                <a:cxn ang="0">
                  <a:pos x="0" y="229"/>
                </a:cxn>
                <a:cxn ang="0">
                  <a:pos x="2" y="226"/>
                </a:cxn>
                <a:cxn ang="0">
                  <a:pos x="4" y="224"/>
                </a:cxn>
                <a:cxn ang="0">
                  <a:pos x="7" y="223"/>
                </a:cxn>
                <a:cxn ang="0">
                  <a:pos x="10" y="223"/>
                </a:cxn>
                <a:cxn ang="0">
                  <a:pos x="12" y="225"/>
                </a:cxn>
                <a:cxn ang="0">
                  <a:pos x="14" y="227"/>
                </a:cxn>
                <a:cxn ang="0">
                  <a:pos x="58" y="315"/>
                </a:cxn>
                <a:cxn ang="0">
                  <a:pos x="46" y="313"/>
                </a:cxn>
                <a:cxn ang="0">
                  <a:pos x="91" y="227"/>
                </a:cxn>
                <a:cxn ang="0">
                  <a:pos x="92" y="225"/>
                </a:cxn>
                <a:cxn ang="0">
                  <a:pos x="95" y="223"/>
                </a:cxn>
                <a:cxn ang="0">
                  <a:pos x="98" y="223"/>
                </a:cxn>
                <a:cxn ang="0">
                  <a:pos x="101" y="224"/>
                </a:cxn>
                <a:cxn ang="0">
                  <a:pos x="103" y="227"/>
                </a:cxn>
                <a:cxn ang="0">
                  <a:pos x="104" y="229"/>
                </a:cxn>
                <a:cxn ang="0">
                  <a:pos x="104" y="233"/>
                </a:cxn>
                <a:cxn ang="0">
                  <a:pos x="102" y="232"/>
                </a:cxn>
                <a:cxn ang="0">
                  <a:pos x="102" y="230"/>
                </a:cxn>
                <a:cxn ang="0">
                  <a:pos x="101" y="227"/>
                </a:cxn>
                <a:cxn ang="0">
                  <a:pos x="99" y="226"/>
                </a:cxn>
                <a:cxn ang="0">
                  <a:pos x="97" y="225"/>
                </a:cxn>
                <a:cxn ang="0">
                  <a:pos x="95" y="225"/>
                </a:cxn>
                <a:cxn ang="0">
                  <a:pos x="93" y="227"/>
                </a:cxn>
                <a:cxn ang="0">
                  <a:pos x="92" y="228"/>
                </a:cxn>
                <a:cxn ang="0">
                  <a:pos x="47" y="314"/>
                </a:cxn>
                <a:cxn ang="0">
                  <a:pos x="58" y="313"/>
                </a:cxn>
                <a:cxn ang="0">
                  <a:pos x="12" y="228"/>
                </a:cxn>
                <a:cxn ang="0">
                  <a:pos x="11" y="226"/>
                </a:cxn>
                <a:cxn ang="0">
                  <a:pos x="9" y="225"/>
                </a:cxn>
                <a:cxn ang="0">
                  <a:pos x="7" y="225"/>
                </a:cxn>
                <a:cxn ang="0">
                  <a:pos x="4" y="226"/>
                </a:cxn>
                <a:cxn ang="0">
                  <a:pos x="3" y="228"/>
                </a:cxn>
                <a:cxn ang="0">
                  <a:pos x="2" y="230"/>
                </a:cxn>
                <a:cxn ang="0">
                  <a:pos x="2" y="232"/>
                </a:cxn>
                <a:cxn ang="0">
                  <a:pos x="3" y="235"/>
                </a:cxn>
                <a:cxn ang="0">
                  <a:pos x="53" y="331"/>
                </a:cxn>
                <a:cxn ang="0">
                  <a:pos x="102" y="234"/>
                </a:cxn>
                <a:cxn ang="0">
                  <a:pos x="102" y="232"/>
                </a:cxn>
              </a:cxnLst>
              <a:rect l="0" t="0" r="r" b="b"/>
              <a:pathLst>
                <a:path w="104" h="333">
                  <a:moveTo>
                    <a:pt x="58" y="0"/>
                  </a:moveTo>
                  <a:lnTo>
                    <a:pt x="59" y="1"/>
                  </a:lnTo>
                  <a:lnTo>
                    <a:pt x="59" y="318"/>
                  </a:lnTo>
                  <a:lnTo>
                    <a:pt x="58" y="319"/>
                  </a:lnTo>
                  <a:lnTo>
                    <a:pt x="46" y="319"/>
                  </a:lnTo>
                  <a:lnTo>
                    <a:pt x="45" y="318"/>
                  </a:lnTo>
                  <a:lnTo>
                    <a:pt x="45" y="1"/>
                  </a:lnTo>
                  <a:lnTo>
                    <a:pt x="46" y="0"/>
                  </a:lnTo>
                  <a:lnTo>
                    <a:pt x="58" y="0"/>
                  </a:lnTo>
                  <a:close/>
                  <a:moveTo>
                    <a:pt x="46" y="2"/>
                  </a:moveTo>
                  <a:lnTo>
                    <a:pt x="46" y="1"/>
                  </a:lnTo>
                  <a:lnTo>
                    <a:pt x="46" y="318"/>
                  </a:lnTo>
                  <a:lnTo>
                    <a:pt x="46" y="317"/>
                  </a:lnTo>
                  <a:lnTo>
                    <a:pt x="58" y="317"/>
                  </a:lnTo>
                  <a:lnTo>
                    <a:pt x="58" y="318"/>
                  </a:lnTo>
                  <a:lnTo>
                    <a:pt x="58" y="1"/>
                  </a:lnTo>
                  <a:lnTo>
                    <a:pt x="58" y="2"/>
                  </a:lnTo>
                  <a:lnTo>
                    <a:pt x="46" y="2"/>
                  </a:lnTo>
                  <a:close/>
                  <a:moveTo>
                    <a:pt x="103" y="235"/>
                  </a:moveTo>
                  <a:lnTo>
                    <a:pt x="103" y="236"/>
                  </a:lnTo>
                  <a:lnTo>
                    <a:pt x="53" y="333"/>
                  </a:lnTo>
                  <a:lnTo>
                    <a:pt x="51" y="333"/>
                  </a:lnTo>
                  <a:lnTo>
                    <a:pt x="1" y="236"/>
                  </a:lnTo>
                  <a:lnTo>
                    <a:pt x="1" y="235"/>
                  </a:lnTo>
                  <a:lnTo>
                    <a:pt x="0" y="233"/>
                  </a:lnTo>
                  <a:lnTo>
                    <a:pt x="0" y="232"/>
                  </a:lnTo>
                  <a:lnTo>
                    <a:pt x="0" y="229"/>
                  </a:lnTo>
                  <a:lnTo>
                    <a:pt x="0" y="229"/>
                  </a:lnTo>
                  <a:lnTo>
                    <a:pt x="1" y="227"/>
                  </a:lnTo>
                  <a:lnTo>
                    <a:pt x="2" y="226"/>
                  </a:lnTo>
                  <a:lnTo>
                    <a:pt x="4" y="224"/>
                  </a:lnTo>
                  <a:lnTo>
                    <a:pt x="4" y="224"/>
                  </a:lnTo>
                  <a:lnTo>
                    <a:pt x="6" y="223"/>
                  </a:lnTo>
                  <a:lnTo>
                    <a:pt x="7" y="223"/>
                  </a:lnTo>
                  <a:lnTo>
                    <a:pt x="9" y="223"/>
                  </a:lnTo>
                  <a:lnTo>
                    <a:pt x="10" y="223"/>
                  </a:lnTo>
                  <a:lnTo>
                    <a:pt x="12" y="225"/>
                  </a:lnTo>
                  <a:lnTo>
                    <a:pt x="12" y="225"/>
                  </a:lnTo>
                  <a:lnTo>
                    <a:pt x="14" y="227"/>
                  </a:lnTo>
                  <a:lnTo>
                    <a:pt x="14" y="227"/>
                  </a:lnTo>
                  <a:lnTo>
                    <a:pt x="58" y="313"/>
                  </a:lnTo>
                  <a:lnTo>
                    <a:pt x="58" y="315"/>
                  </a:lnTo>
                  <a:lnTo>
                    <a:pt x="47" y="315"/>
                  </a:lnTo>
                  <a:lnTo>
                    <a:pt x="46" y="313"/>
                  </a:lnTo>
                  <a:lnTo>
                    <a:pt x="91" y="227"/>
                  </a:lnTo>
                  <a:lnTo>
                    <a:pt x="91" y="227"/>
                  </a:lnTo>
                  <a:lnTo>
                    <a:pt x="92" y="225"/>
                  </a:lnTo>
                  <a:lnTo>
                    <a:pt x="92" y="225"/>
                  </a:lnTo>
                  <a:lnTo>
                    <a:pt x="95" y="223"/>
                  </a:lnTo>
                  <a:lnTo>
                    <a:pt x="95" y="223"/>
                  </a:lnTo>
                  <a:lnTo>
                    <a:pt x="98" y="223"/>
                  </a:lnTo>
                  <a:lnTo>
                    <a:pt x="98" y="223"/>
                  </a:lnTo>
                  <a:lnTo>
                    <a:pt x="100" y="224"/>
                  </a:lnTo>
                  <a:lnTo>
                    <a:pt x="101" y="224"/>
                  </a:lnTo>
                  <a:lnTo>
                    <a:pt x="103" y="226"/>
                  </a:lnTo>
                  <a:lnTo>
                    <a:pt x="103" y="227"/>
                  </a:lnTo>
                  <a:lnTo>
                    <a:pt x="104" y="229"/>
                  </a:lnTo>
                  <a:lnTo>
                    <a:pt x="104" y="229"/>
                  </a:lnTo>
                  <a:lnTo>
                    <a:pt x="104" y="232"/>
                  </a:lnTo>
                  <a:lnTo>
                    <a:pt x="104" y="233"/>
                  </a:lnTo>
                  <a:lnTo>
                    <a:pt x="103" y="235"/>
                  </a:lnTo>
                  <a:close/>
                  <a:moveTo>
                    <a:pt x="102" y="232"/>
                  </a:moveTo>
                  <a:lnTo>
                    <a:pt x="102" y="232"/>
                  </a:lnTo>
                  <a:lnTo>
                    <a:pt x="102" y="230"/>
                  </a:lnTo>
                  <a:lnTo>
                    <a:pt x="102" y="230"/>
                  </a:lnTo>
                  <a:lnTo>
                    <a:pt x="101" y="227"/>
                  </a:lnTo>
                  <a:lnTo>
                    <a:pt x="101" y="228"/>
                  </a:lnTo>
                  <a:lnTo>
                    <a:pt x="99" y="226"/>
                  </a:lnTo>
                  <a:lnTo>
                    <a:pt x="100" y="226"/>
                  </a:lnTo>
                  <a:lnTo>
                    <a:pt x="97" y="225"/>
                  </a:lnTo>
                  <a:lnTo>
                    <a:pt x="98" y="225"/>
                  </a:lnTo>
                  <a:lnTo>
                    <a:pt x="95" y="225"/>
                  </a:lnTo>
                  <a:lnTo>
                    <a:pt x="96" y="225"/>
                  </a:lnTo>
                  <a:lnTo>
                    <a:pt x="93" y="227"/>
                  </a:lnTo>
                  <a:lnTo>
                    <a:pt x="94" y="226"/>
                  </a:lnTo>
                  <a:lnTo>
                    <a:pt x="92" y="228"/>
                  </a:lnTo>
                  <a:lnTo>
                    <a:pt x="92" y="228"/>
                  </a:lnTo>
                  <a:lnTo>
                    <a:pt x="47" y="314"/>
                  </a:lnTo>
                  <a:lnTo>
                    <a:pt x="47" y="313"/>
                  </a:lnTo>
                  <a:lnTo>
                    <a:pt x="58" y="313"/>
                  </a:lnTo>
                  <a:lnTo>
                    <a:pt x="57" y="314"/>
                  </a:lnTo>
                  <a:lnTo>
                    <a:pt x="12" y="228"/>
                  </a:lnTo>
                  <a:lnTo>
                    <a:pt x="12" y="228"/>
                  </a:lnTo>
                  <a:lnTo>
                    <a:pt x="11" y="226"/>
                  </a:lnTo>
                  <a:lnTo>
                    <a:pt x="11" y="227"/>
                  </a:lnTo>
                  <a:lnTo>
                    <a:pt x="9" y="225"/>
                  </a:lnTo>
                  <a:lnTo>
                    <a:pt x="9" y="225"/>
                  </a:lnTo>
                  <a:lnTo>
                    <a:pt x="7" y="225"/>
                  </a:lnTo>
                  <a:lnTo>
                    <a:pt x="7" y="225"/>
                  </a:lnTo>
                  <a:lnTo>
                    <a:pt x="4" y="226"/>
                  </a:lnTo>
                  <a:lnTo>
                    <a:pt x="5" y="226"/>
                  </a:lnTo>
                  <a:lnTo>
                    <a:pt x="3" y="228"/>
                  </a:lnTo>
                  <a:lnTo>
                    <a:pt x="3" y="227"/>
                  </a:lnTo>
                  <a:lnTo>
                    <a:pt x="2" y="230"/>
                  </a:lnTo>
                  <a:lnTo>
                    <a:pt x="2" y="230"/>
                  </a:lnTo>
                  <a:lnTo>
                    <a:pt x="2" y="232"/>
                  </a:lnTo>
                  <a:lnTo>
                    <a:pt x="2" y="232"/>
                  </a:lnTo>
                  <a:lnTo>
                    <a:pt x="3" y="235"/>
                  </a:lnTo>
                  <a:lnTo>
                    <a:pt x="3" y="234"/>
                  </a:lnTo>
                  <a:lnTo>
                    <a:pt x="53" y="331"/>
                  </a:lnTo>
                  <a:lnTo>
                    <a:pt x="51" y="331"/>
                  </a:lnTo>
                  <a:lnTo>
                    <a:pt x="102" y="234"/>
                  </a:lnTo>
                  <a:lnTo>
                    <a:pt x="101" y="235"/>
                  </a:lnTo>
                  <a:lnTo>
                    <a:pt x="102" y="232"/>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60" name="Freeform 136"/>
            <p:cNvSpPr>
              <a:spLocks noEditPoints="1"/>
            </p:cNvSpPr>
            <p:nvPr/>
          </p:nvSpPr>
          <p:spPr bwMode="auto">
            <a:xfrm>
              <a:off x="4802" y="3392"/>
              <a:ext cx="104" cy="331"/>
            </a:xfrm>
            <a:custGeom>
              <a:avLst/>
              <a:gdLst/>
              <a:ahLst/>
              <a:cxnLst>
                <a:cxn ang="0">
                  <a:pos x="253" y="0"/>
                </a:cxn>
                <a:cxn ang="0">
                  <a:pos x="253" y="1213"/>
                </a:cxn>
                <a:cxn ang="0">
                  <a:pos x="197" y="1213"/>
                </a:cxn>
                <a:cxn ang="0">
                  <a:pos x="197" y="0"/>
                </a:cxn>
                <a:cxn ang="0">
                  <a:pos x="253" y="0"/>
                </a:cxn>
                <a:cxn ang="0">
                  <a:pos x="443" y="896"/>
                </a:cxn>
                <a:cxn ang="0">
                  <a:pos x="225" y="1267"/>
                </a:cxn>
                <a:cxn ang="0">
                  <a:pos x="8" y="896"/>
                </a:cxn>
                <a:cxn ang="0">
                  <a:pos x="18" y="858"/>
                </a:cxn>
                <a:cxn ang="0">
                  <a:pos x="56" y="868"/>
                </a:cxn>
                <a:cxn ang="0">
                  <a:pos x="249" y="1199"/>
                </a:cxn>
                <a:cxn ang="0">
                  <a:pos x="202" y="1199"/>
                </a:cxn>
                <a:cxn ang="0">
                  <a:pos x="395" y="868"/>
                </a:cxn>
                <a:cxn ang="0">
                  <a:pos x="433" y="858"/>
                </a:cxn>
                <a:cxn ang="0">
                  <a:pos x="443" y="896"/>
                </a:cxn>
              </a:cxnLst>
              <a:rect l="0" t="0" r="r" b="b"/>
              <a:pathLst>
                <a:path w="450" h="1267">
                  <a:moveTo>
                    <a:pt x="253" y="0"/>
                  </a:moveTo>
                  <a:lnTo>
                    <a:pt x="253" y="1213"/>
                  </a:lnTo>
                  <a:lnTo>
                    <a:pt x="197" y="1213"/>
                  </a:lnTo>
                  <a:lnTo>
                    <a:pt x="197" y="0"/>
                  </a:lnTo>
                  <a:lnTo>
                    <a:pt x="253" y="0"/>
                  </a:lnTo>
                  <a:close/>
                  <a:moveTo>
                    <a:pt x="443" y="896"/>
                  </a:moveTo>
                  <a:lnTo>
                    <a:pt x="225" y="1267"/>
                  </a:lnTo>
                  <a:lnTo>
                    <a:pt x="8" y="896"/>
                  </a:lnTo>
                  <a:cubicBezTo>
                    <a:pt x="0" y="883"/>
                    <a:pt x="4" y="866"/>
                    <a:pt x="18" y="858"/>
                  </a:cubicBezTo>
                  <a:cubicBezTo>
                    <a:pt x="31" y="851"/>
                    <a:pt x="48" y="855"/>
                    <a:pt x="56" y="868"/>
                  </a:cubicBezTo>
                  <a:lnTo>
                    <a:pt x="249" y="1199"/>
                  </a:lnTo>
                  <a:lnTo>
                    <a:pt x="202" y="1199"/>
                  </a:lnTo>
                  <a:lnTo>
                    <a:pt x="395" y="868"/>
                  </a:lnTo>
                  <a:cubicBezTo>
                    <a:pt x="402" y="855"/>
                    <a:pt x="419" y="851"/>
                    <a:pt x="433" y="858"/>
                  </a:cubicBezTo>
                  <a:cubicBezTo>
                    <a:pt x="445" y="866"/>
                    <a:pt x="450" y="883"/>
                    <a:pt x="443" y="89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61" name="Freeform 137"/>
            <p:cNvSpPr>
              <a:spLocks noEditPoints="1"/>
            </p:cNvSpPr>
            <p:nvPr/>
          </p:nvSpPr>
          <p:spPr bwMode="auto">
            <a:xfrm>
              <a:off x="4802" y="3391"/>
              <a:ext cx="104" cy="333"/>
            </a:xfrm>
            <a:custGeom>
              <a:avLst/>
              <a:gdLst/>
              <a:ahLst/>
              <a:cxnLst>
                <a:cxn ang="0">
                  <a:pos x="59" y="1"/>
                </a:cxn>
                <a:cxn ang="0">
                  <a:pos x="58" y="319"/>
                </a:cxn>
                <a:cxn ang="0">
                  <a:pos x="45" y="318"/>
                </a:cxn>
                <a:cxn ang="0">
                  <a:pos x="46" y="0"/>
                </a:cxn>
                <a:cxn ang="0">
                  <a:pos x="46" y="2"/>
                </a:cxn>
                <a:cxn ang="0">
                  <a:pos x="46" y="318"/>
                </a:cxn>
                <a:cxn ang="0">
                  <a:pos x="58" y="317"/>
                </a:cxn>
                <a:cxn ang="0">
                  <a:pos x="58" y="1"/>
                </a:cxn>
                <a:cxn ang="0">
                  <a:pos x="46" y="2"/>
                </a:cxn>
                <a:cxn ang="0">
                  <a:pos x="103" y="236"/>
                </a:cxn>
                <a:cxn ang="0">
                  <a:pos x="51" y="333"/>
                </a:cxn>
                <a:cxn ang="0">
                  <a:pos x="1" y="236"/>
                </a:cxn>
                <a:cxn ang="0">
                  <a:pos x="0" y="233"/>
                </a:cxn>
                <a:cxn ang="0">
                  <a:pos x="0" y="229"/>
                </a:cxn>
                <a:cxn ang="0">
                  <a:pos x="2" y="227"/>
                </a:cxn>
                <a:cxn ang="0">
                  <a:pos x="4" y="224"/>
                </a:cxn>
                <a:cxn ang="0">
                  <a:pos x="7" y="223"/>
                </a:cxn>
                <a:cxn ang="0">
                  <a:pos x="10" y="224"/>
                </a:cxn>
                <a:cxn ang="0">
                  <a:pos x="12" y="225"/>
                </a:cxn>
                <a:cxn ang="0">
                  <a:pos x="14" y="227"/>
                </a:cxn>
                <a:cxn ang="0">
                  <a:pos x="58" y="315"/>
                </a:cxn>
                <a:cxn ang="0">
                  <a:pos x="46" y="314"/>
                </a:cxn>
                <a:cxn ang="0">
                  <a:pos x="91" y="227"/>
                </a:cxn>
                <a:cxn ang="0">
                  <a:pos x="92" y="225"/>
                </a:cxn>
                <a:cxn ang="0">
                  <a:pos x="95" y="223"/>
                </a:cxn>
                <a:cxn ang="0">
                  <a:pos x="98" y="223"/>
                </a:cxn>
                <a:cxn ang="0">
                  <a:pos x="101" y="225"/>
                </a:cxn>
                <a:cxn ang="0">
                  <a:pos x="103" y="227"/>
                </a:cxn>
                <a:cxn ang="0">
                  <a:pos x="104" y="230"/>
                </a:cxn>
                <a:cxn ang="0">
                  <a:pos x="104" y="233"/>
                </a:cxn>
                <a:cxn ang="0">
                  <a:pos x="102" y="232"/>
                </a:cxn>
                <a:cxn ang="0">
                  <a:pos x="102" y="230"/>
                </a:cxn>
                <a:cxn ang="0">
                  <a:pos x="101" y="228"/>
                </a:cxn>
                <a:cxn ang="0">
                  <a:pos x="99" y="226"/>
                </a:cxn>
                <a:cxn ang="0">
                  <a:pos x="97" y="225"/>
                </a:cxn>
                <a:cxn ang="0">
                  <a:pos x="95" y="225"/>
                </a:cxn>
                <a:cxn ang="0">
                  <a:pos x="93" y="227"/>
                </a:cxn>
                <a:cxn ang="0">
                  <a:pos x="92" y="229"/>
                </a:cxn>
                <a:cxn ang="0">
                  <a:pos x="47" y="315"/>
                </a:cxn>
                <a:cxn ang="0">
                  <a:pos x="58" y="313"/>
                </a:cxn>
                <a:cxn ang="0">
                  <a:pos x="12" y="228"/>
                </a:cxn>
                <a:cxn ang="0">
                  <a:pos x="10" y="227"/>
                </a:cxn>
                <a:cxn ang="0">
                  <a:pos x="9" y="225"/>
                </a:cxn>
                <a:cxn ang="0">
                  <a:pos x="7" y="225"/>
                </a:cxn>
                <a:cxn ang="0">
                  <a:pos x="4" y="226"/>
                </a:cxn>
                <a:cxn ang="0">
                  <a:pos x="3" y="228"/>
                </a:cxn>
                <a:cxn ang="0">
                  <a:pos x="2" y="230"/>
                </a:cxn>
                <a:cxn ang="0">
                  <a:pos x="2" y="233"/>
                </a:cxn>
                <a:cxn ang="0">
                  <a:pos x="3" y="235"/>
                </a:cxn>
                <a:cxn ang="0">
                  <a:pos x="53" y="332"/>
                </a:cxn>
                <a:cxn ang="0">
                  <a:pos x="102" y="235"/>
                </a:cxn>
                <a:cxn ang="0">
                  <a:pos x="102" y="232"/>
                </a:cxn>
              </a:cxnLst>
              <a:rect l="0" t="0" r="r" b="b"/>
              <a:pathLst>
                <a:path w="104" h="333">
                  <a:moveTo>
                    <a:pt x="58" y="0"/>
                  </a:moveTo>
                  <a:lnTo>
                    <a:pt x="59" y="1"/>
                  </a:lnTo>
                  <a:lnTo>
                    <a:pt x="59" y="318"/>
                  </a:lnTo>
                  <a:lnTo>
                    <a:pt x="58" y="319"/>
                  </a:lnTo>
                  <a:lnTo>
                    <a:pt x="46" y="319"/>
                  </a:lnTo>
                  <a:lnTo>
                    <a:pt x="45" y="318"/>
                  </a:lnTo>
                  <a:lnTo>
                    <a:pt x="45" y="1"/>
                  </a:lnTo>
                  <a:lnTo>
                    <a:pt x="46" y="0"/>
                  </a:lnTo>
                  <a:lnTo>
                    <a:pt x="58" y="0"/>
                  </a:lnTo>
                  <a:close/>
                  <a:moveTo>
                    <a:pt x="46" y="2"/>
                  </a:moveTo>
                  <a:lnTo>
                    <a:pt x="46" y="1"/>
                  </a:lnTo>
                  <a:lnTo>
                    <a:pt x="46" y="318"/>
                  </a:lnTo>
                  <a:lnTo>
                    <a:pt x="46" y="317"/>
                  </a:lnTo>
                  <a:lnTo>
                    <a:pt x="58" y="317"/>
                  </a:lnTo>
                  <a:lnTo>
                    <a:pt x="58" y="318"/>
                  </a:lnTo>
                  <a:lnTo>
                    <a:pt x="58" y="1"/>
                  </a:lnTo>
                  <a:lnTo>
                    <a:pt x="58" y="2"/>
                  </a:lnTo>
                  <a:lnTo>
                    <a:pt x="46" y="2"/>
                  </a:lnTo>
                  <a:close/>
                  <a:moveTo>
                    <a:pt x="103" y="236"/>
                  </a:moveTo>
                  <a:lnTo>
                    <a:pt x="103" y="236"/>
                  </a:lnTo>
                  <a:lnTo>
                    <a:pt x="53" y="333"/>
                  </a:lnTo>
                  <a:lnTo>
                    <a:pt x="51" y="333"/>
                  </a:lnTo>
                  <a:lnTo>
                    <a:pt x="1" y="236"/>
                  </a:lnTo>
                  <a:lnTo>
                    <a:pt x="1" y="236"/>
                  </a:lnTo>
                  <a:lnTo>
                    <a:pt x="0" y="233"/>
                  </a:lnTo>
                  <a:lnTo>
                    <a:pt x="0" y="233"/>
                  </a:lnTo>
                  <a:lnTo>
                    <a:pt x="0" y="230"/>
                  </a:lnTo>
                  <a:lnTo>
                    <a:pt x="0" y="229"/>
                  </a:lnTo>
                  <a:lnTo>
                    <a:pt x="1" y="227"/>
                  </a:lnTo>
                  <a:lnTo>
                    <a:pt x="2" y="227"/>
                  </a:lnTo>
                  <a:lnTo>
                    <a:pt x="4" y="224"/>
                  </a:lnTo>
                  <a:lnTo>
                    <a:pt x="4" y="224"/>
                  </a:lnTo>
                  <a:lnTo>
                    <a:pt x="6" y="223"/>
                  </a:lnTo>
                  <a:lnTo>
                    <a:pt x="7" y="223"/>
                  </a:lnTo>
                  <a:lnTo>
                    <a:pt x="9" y="223"/>
                  </a:lnTo>
                  <a:lnTo>
                    <a:pt x="10" y="224"/>
                  </a:lnTo>
                  <a:lnTo>
                    <a:pt x="12" y="225"/>
                  </a:lnTo>
                  <a:lnTo>
                    <a:pt x="12" y="225"/>
                  </a:lnTo>
                  <a:lnTo>
                    <a:pt x="14" y="227"/>
                  </a:lnTo>
                  <a:lnTo>
                    <a:pt x="14" y="227"/>
                  </a:lnTo>
                  <a:lnTo>
                    <a:pt x="58" y="314"/>
                  </a:lnTo>
                  <a:lnTo>
                    <a:pt x="58" y="315"/>
                  </a:lnTo>
                  <a:lnTo>
                    <a:pt x="47" y="315"/>
                  </a:lnTo>
                  <a:lnTo>
                    <a:pt x="46" y="314"/>
                  </a:lnTo>
                  <a:lnTo>
                    <a:pt x="91" y="227"/>
                  </a:lnTo>
                  <a:lnTo>
                    <a:pt x="91" y="227"/>
                  </a:lnTo>
                  <a:lnTo>
                    <a:pt x="92" y="225"/>
                  </a:lnTo>
                  <a:lnTo>
                    <a:pt x="92" y="225"/>
                  </a:lnTo>
                  <a:lnTo>
                    <a:pt x="95" y="224"/>
                  </a:lnTo>
                  <a:lnTo>
                    <a:pt x="95" y="223"/>
                  </a:lnTo>
                  <a:lnTo>
                    <a:pt x="98" y="223"/>
                  </a:lnTo>
                  <a:lnTo>
                    <a:pt x="98" y="223"/>
                  </a:lnTo>
                  <a:lnTo>
                    <a:pt x="100" y="224"/>
                  </a:lnTo>
                  <a:lnTo>
                    <a:pt x="101" y="225"/>
                  </a:lnTo>
                  <a:lnTo>
                    <a:pt x="103" y="227"/>
                  </a:lnTo>
                  <a:lnTo>
                    <a:pt x="103" y="227"/>
                  </a:lnTo>
                  <a:lnTo>
                    <a:pt x="104" y="229"/>
                  </a:lnTo>
                  <a:lnTo>
                    <a:pt x="104" y="230"/>
                  </a:lnTo>
                  <a:lnTo>
                    <a:pt x="104" y="233"/>
                  </a:lnTo>
                  <a:lnTo>
                    <a:pt x="104" y="233"/>
                  </a:lnTo>
                  <a:lnTo>
                    <a:pt x="103" y="236"/>
                  </a:lnTo>
                  <a:close/>
                  <a:moveTo>
                    <a:pt x="102" y="232"/>
                  </a:moveTo>
                  <a:lnTo>
                    <a:pt x="102" y="233"/>
                  </a:lnTo>
                  <a:lnTo>
                    <a:pt x="102" y="230"/>
                  </a:lnTo>
                  <a:lnTo>
                    <a:pt x="102" y="230"/>
                  </a:lnTo>
                  <a:lnTo>
                    <a:pt x="101" y="228"/>
                  </a:lnTo>
                  <a:lnTo>
                    <a:pt x="101" y="228"/>
                  </a:lnTo>
                  <a:lnTo>
                    <a:pt x="99" y="226"/>
                  </a:lnTo>
                  <a:lnTo>
                    <a:pt x="100" y="226"/>
                  </a:lnTo>
                  <a:lnTo>
                    <a:pt x="97" y="225"/>
                  </a:lnTo>
                  <a:lnTo>
                    <a:pt x="98" y="225"/>
                  </a:lnTo>
                  <a:lnTo>
                    <a:pt x="95" y="225"/>
                  </a:lnTo>
                  <a:lnTo>
                    <a:pt x="96" y="225"/>
                  </a:lnTo>
                  <a:lnTo>
                    <a:pt x="93" y="227"/>
                  </a:lnTo>
                  <a:lnTo>
                    <a:pt x="94" y="227"/>
                  </a:lnTo>
                  <a:lnTo>
                    <a:pt x="92" y="229"/>
                  </a:lnTo>
                  <a:lnTo>
                    <a:pt x="92" y="228"/>
                  </a:lnTo>
                  <a:lnTo>
                    <a:pt x="47" y="315"/>
                  </a:lnTo>
                  <a:lnTo>
                    <a:pt x="47" y="313"/>
                  </a:lnTo>
                  <a:lnTo>
                    <a:pt x="58" y="313"/>
                  </a:lnTo>
                  <a:lnTo>
                    <a:pt x="57" y="315"/>
                  </a:lnTo>
                  <a:lnTo>
                    <a:pt x="12" y="228"/>
                  </a:lnTo>
                  <a:lnTo>
                    <a:pt x="12" y="229"/>
                  </a:lnTo>
                  <a:lnTo>
                    <a:pt x="10" y="227"/>
                  </a:lnTo>
                  <a:lnTo>
                    <a:pt x="11" y="227"/>
                  </a:lnTo>
                  <a:lnTo>
                    <a:pt x="9" y="225"/>
                  </a:lnTo>
                  <a:lnTo>
                    <a:pt x="9" y="225"/>
                  </a:lnTo>
                  <a:lnTo>
                    <a:pt x="7" y="225"/>
                  </a:lnTo>
                  <a:lnTo>
                    <a:pt x="7" y="225"/>
                  </a:lnTo>
                  <a:lnTo>
                    <a:pt x="4" y="226"/>
                  </a:lnTo>
                  <a:lnTo>
                    <a:pt x="5" y="226"/>
                  </a:lnTo>
                  <a:lnTo>
                    <a:pt x="3" y="228"/>
                  </a:lnTo>
                  <a:lnTo>
                    <a:pt x="3" y="228"/>
                  </a:lnTo>
                  <a:lnTo>
                    <a:pt x="2" y="230"/>
                  </a:lnTo>
                  <a:lnTo>
                    <a:pt x="2" y="230"/>
                  </a:lnTo>
                  <a:lnTo>
                    <a:pt x="2" y="233"/>
                  </a:lnTo>
                  <a:lnTo>
                    <a:pt x="2" y="232"/>
                  </a:lnTo>
                  <a:lnTo>
                    <a:pt x="3" y="235"/>
                  </a:lnTo>
                  <a:lnTo>
                    <a:pt x="3" y="235"/>
                  </a:lnTo>
                  <a:lnTo>
                    <a:pt x="53" y="332"/>
                  </a:lnTo>
                  <a:lnTo>
                    <a:pt x="51" y="332"/>
                  </a:lnTo>
                  <a:lnTo>
                    <a:pt x="102" y="235"/>
                  </a:lnTo>
                  <a:lnTo>
                    <a:pt x="101" y="235"/>
                  </a:lnTo>
                  <a:lnTo>
                    <a:pt x="102" y="232"/>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62" name="Freeform 138"/>
            <p:cNvSpPr>
              <a:spLocks noEditPoints="1"/>
            </p:cNvSpPr>
            <p:nvPr/>
          </p:nvSpPr>
          <p:spPr bwMode="auto">
            <a:xfrm>
              <a:off x="2801" y="2512"/>
              <a:ext cx="291" cy="116"/>
            </a:xfrm>
            <a:custGeom>
              <a:avLst/>
              <a:gdLst/>
              <a:ahLst/>
              <a:cxnLst>
                <a:cxn ang="0">
                  <a:pos x="0" y="392"/>
                </a:cxn>
                <a:cxn ang="0">
                  <a:pos x="2418" y="392"/>
                </a:cxn>
                <a:cxn ang="0">
                  <a:pos x="2418" y="502"/>
                </a:cxn>
                <a:cxn ang="0">
                  <a:pos x="0" y="502"/>
                </a:cxn>
                <a:cxn ang="0">
                  <a:pos x="0" y="392"/>
                </a:cxn>
                <a:cxn ang="0">
                  <a:pos x="1786" y="15"/>
                </a:cxn>
                <a:cxn ang="0">
                  <a:pos x="2527" y="446"/>
                </a:cxn>
                <a:cxn ang="0">
                  <a:pos x="1786" y="879"/>
                </a:cxn>
                <a:cxn ang="0">
                  <a:pos x="1711" y="859"/>
                </a:cxn>
                <a:cxn ang="0">
                  <a:pos x="1731" y="784"/>
                </a:cxn>
                <a:cxn ang="0">
                  <a:pos x="2390" y="399"/>
                </a:cxn>
                <a:cxn ang="0">
                  <a:pos x="2390" y="494"/>
                </a:cxn>
                <a:cxn ang="0">
                  <a:pos x="1731" y="110"/>
                </a:cxn>
                <a:cxn ang="0">
                  <a:pos x="1711" y="35"/>
                </a:cxn>
                <a:cxn ang="0">
                  <a:pos x="1786" y="15"/>
                </a:cxn>
              </a:cxnLst>
              <a:rect l="0" t="0" r="r" b="b"/>
              <a:pathLst>
                <a:path w="2527" h="893">
                  <a:moveTo>
                    <a:pt x="0" y="392"/>
                  </a:moveTo>
                  <a:lnTo>
                    <a:pt x="2418" y="392"/>
                  </a:lnTo>
                  <a:lnTo>
                    <a:pt x="2418" y="502"/>
                  </a:lnTo>
                  <a:lnTo>
                    <a:pt x="0" y="502"/>
                  </a:lnTo>
                  <a:lnTo>
                    <a:pt x="0" y="392"/>
                  </a:lnTo>
                  <a:close/>
                  <a:moveTo>
                    <a:pt x="1786" y="15"/>
                  </a:moveTo>
                  <a:lnTo>
                    <a:pt x="2527" y="446"/>
                  </a:lnTo>
                  <a:lnTo>
                    <a:pt x="1786" y="879"/>
                  </a:lnTo>
                  <a:cubicBezTo>
                    <a:pt x="1761" y="893"/>
                    <a:pt x="1727" y="885"/>
                    <a:pt x="1711" y="859"/>
                  </a:cubicBezTo>
                  <a:cubicBezTo>
                    <a:pt x="1696" y="833"/>
                    <a:pt x="1705" y="799"/>
                    <a:pt x="1731" y="784"/>
                  </a:cubicBezTo>
                  <a:lnTo>
                    <a:pt x="2390" y="399"/>
                  </a:lnTo>
                  <a:lnTo>
                    <a:pt x="2390" y="494"/>
                  </a:lnTo>
                  <a:lnTo>
                    <a:pt x="1731" y="110"/>
                  </a:lnTo>
                  <a:cubicBezTo>
                    <a:pt x="1705" y="95"/>
                    <a:pt x="1696" y="61"/>
                    <a:pt x="1711" y="35"/>
                  </a:cubicBezTo>
                  <a:cubicBezTo>
                    <a:pt x="1727" y="8"/>
                    <a:pt x="1761" y="0"/>
                    <a:pt x="1786" y="1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63" name="Freeform 139"/>
            <p:cNvSpPr>
              <a:spLocks noEditPoints="1"/>
            </p:cNvSpPr>
            <p:nvPr/>
          </p:nvSpPr>
          <p:spPr bwMode="auto">
            <a:xfrm>
              <a:off x="2800" y="2512"/>
              <a:ext cx="293" cy="116"/>
            </a:xfrm>
            <a:custGeom>
              <a:avLst/>
              <a:gdLst/>
              <a:ahLst/>
              <a:cxnLst>
                <a:cxn ang="0">
                  <a:pos x="1" y="50"/>
                </a:cxn>
                <a:cxn ang="0">
                  <a:pos x="281" y="51"/>
                </a:cxn>
                <a:cxn ang="0">
                  <a:pos x="280" y="66"/>
                </a:cxn>
                <a:cxn ang="0">
                  <a:pos x="0" y="65"/>
                </a:cxn>
                <a:cxn ang="0">
                  <a:pos x="2" y="65"/>
                </a:cxn>
                <a:cxn ang="0">
                  <a:pos x="280" y="64"/>
                </a:cxn>
                <a:cxn ang="0">
                  <a:pos x="279" y="51"/>
                </a:cxn>
                <a:cxn ang="0">
                  <a:pos x="1" y="52"/>
                </a:cxn>
                <a:cxn ang="0">
                  <a:pos x="2" y="65"/>
                </a:cxn>
                <a:cxn ang="0">
                  <a:pos x="207" y="1"/>
                </a:cxn>
                <a:cxn ang="0">
                  <a:pos x="293" y="59"/>
                </a:cxn>
                <a:cxn ang="0">
                  <a:pos x="207" y="116"/>
                </a:cxn>
                <a:cxn ang="0">
                  <a:pos x="205" y="116"/>
                </a:cxn>
                <a:cxn ang="0">
                  <a:pos x="202" y="116"/>
                </a:cxn>
                <a:cxn ang="0">
                  <a:pos x="199" y="115"/>
                </a:cxn>
                <a:cxn ang="0">
                  <a:pos x="197" y="112"/>
                </a:cxn>
                <a:cxn ang="0">
                  <a:pos x="196" y="109"/>
                </a:cxn>
                <a:cxn ang="0">
                  <a:pos x="197" y="106"/>
                </a:cxn>
                <a:cxn ang="0">
                  <a:pos x="198" y="103"/>
                </a:cxn>
                <a:cxn ang="0">
                  <a:pos x="200" y="101"/>
                </a:cxn>
                <a:cxn ang="0">
                  <a:pos x="278" y="52"/>
                </a:cxn>
                <a:cxn ang="0">
                  <a:pos x="276" y="65"/>
                </a:cxn>
                <a:cxn ang="0">
                  <a:pos x="200" y="15"/>
                </a:cxn>
                <a:cxn ang="0">
                  <a:pos x="198" y="13"/>
                </a:cxn>
                <a:cxn ang="0">
                  <a:pos x="197" y="10"/>
                </a:cxn>
                <a:cxn ang="0">
                  <a:pos x="197" y="7"/>
                </a:cxn>
                <a:cxn ang="0">
                  <a:pos x="198" y="4"/>
                </a:cxn>
                <a:cxn ang="0">
                  <a:pos x="200" y="1"/>
                </a:cxn>
                <a:cxn ang="0">
                  <a:pos x="202" y="0"/>
                </a:cxn>
                <a:cxn ang="0">
                  <a:pos x="205" y="0"/>
                </a:cxn>
                <a:cxn ang="0">
                  <a:pos x="204" y="2"/>
                </a:cxn>
                <a:cxn ang="0">
                  <a:pos x="202" y="2"/>
                </a:cxn>
                <a:cxn ang="0">
                  <a:pos x="200" y="3"/>
                </a:cxn>
                <a:cxn ang="0">
                  <a:pos x="199" y="5"/>
                </a:cxn>
                <a:cxn ang="0">
                  <a:pos x="198" y="7"/>
                </a:cxn>
                <a:cxn ang="0">
                  <a:pos x="199" y="10"/>
                </a:cxn>
                <a:cxn ang="0">
                  <a:pos x="200" y="12"/>
                </a:cxn>
                <a:cxn ang="0">
                  <a:pos x="201" y="13"/>
                </a:cxn>
                <a:cxn ang="0">
                  <a:pos x="277" y="63"/>
                </a:cxn>
                <a:cxn ang="0">
                  <a:pos x="276" y="52"/>
                </a:cxn>
                <a:cxn ang="0">
                  <a:pos x="201" y="103"/>
                </a:cxn>
                <a:cxn ang="0">
                  <a:pos x="199" y="105"/>
                </a:cxn>
                <a:cxn ang="0">
                  <a:pos x="199" y="107"/>
                </a:cxn>
                <a:cxn ang="0">
                  <a:pos x="198" y="109"/>
                </a:cxn>
                <a:cxn ang="0">
                  <a:pos x="199" y="112"/>
                </a:cxn>
                <a:cxn ang="0">
                  <a:pos x="201" y="113"/>
                </a:cxn>
                <a:cxn ang="0">
                  <a:pos x="203" y="114"/>
                </a:cxn>
                <a:cxn ang="0">
                  <a:pos x="205" y="114"/>
                </a:cxn>
                <a:cxn ang="0">
                  <a:pos x="207" y="114"/>
                </a:cxn>
                <a:cxn ang="0">
                  <a:pos x="292" y="57"/>
                </a:cxn>
                <a:cxn ang="0">
                  <a:pos x="206" y="2"/>
                </a:cxn>
                <a:cxn ang="0">
                  <a:pos x="204" y="2"/>
                </a:cxn>
              </a:cxnLst>
              <a:rect l="0" t="0" r="r" b="b"/>
              <a:pathLst>
                <a:path w="293" h="116">
                  <a:moveTo>
                    <a:pt x="0" y="51"/>
                  </a:moveTo>
                  <a:lnTo>
                    <a:pt x="1" y="50"/>
                  </a:lnTo>
                  <a:lnTo>
                    <a:pt x="280" y="50"/>
                  </a:lnTo>
                  <a:lnTo>
                    <a:pt x="281" y="51"/>
                  </a:lnTo>
                  <a:lnTo>
                    <a:pt x="281" y="65"/>
                  </a:lnTo>
                  <a:lnTo>
                    <a:pt x="280" y="66"/>
                  </a:lnTo>
                  <a:lnTo>
                    <a:pt x="1" y="66"/>
                  </a:lnTo>
                  <a:lnTo>
                    <a:pt x="0" y="65"/>
                  </a:lnTo>
                  <a:lnTo>
                    <a:pt x="0" y="51"/>
                  </a:lnTo>
                  <a:close/>
                  <a:moveTo>
                    <a:pt x="2" y="65"/>
                  </a:moveTo>
                  <a:lnTo>
                    <a:pt x="1" y="64"/>
                  </a:lnTo>
                  <a:lnTo>
                    <a:pt x="280" y="64"/>
                  </a:lnTo>
                  <a:lnTo>
                    <a:pt x="279" y="65"/>
                  </a:lnTo>
                  <a:lnTo>
                    <a:pt x="279" y="51"/>
                  </a:lnTo>
                  <a:lnTo>
                    <a:pt x="280" y="52"/>
                  </a:lnTo>
                  <a:lnTo>
                    <a:pt x="1" y="52"/>
                  </a:lnTo>
                  <a:lnTo>
                    <a:pt x="2" y="51"/>
                  </a:lnTo>
                  <a:lnTo>
                    <a:pt x="2" y="65"/>
                  </a:lnTo>
                  <a:close/>
                  <a:moveTo>
                    <a:pt x="207" y="1"/>
                  </a:moveTo>
                  <a:lnTo>
                    <a:pt x="207" y="1"/>
                  </a:lnTo>
                  <a:lnTo>
                    <a:pt x="293" y="57"/>
                  </a:lnTo>
                  <a:lnTo>
                    <a:pt x="293" y="59"/>
                  </a:lnTo>
                  <a:lnTo>
                    <a:pt x="207" y="115"/>
                  </a:lnTo>
                  <a:lnTo>
                    <a:pt x="207" y="116"/>
                  </a:lnTo>
                  <a:lnTo>
                    <a:pt x="205" y="116"/>
                  </a:lnTo>
                  <a:lnTo>
                    <a:pt x="205" y="116"/>
                  </a:lnTo>
                  <a:lnTo>
                    <a:pt x="202" y="116"/>
                  </a:lnTo>
                  <a:lnTo>
                    <a:pt x="202" y="116"/>
                  </a:lnTo>
                  <a:lnTo>
                    <a:pt x="200" y="115"/>
                  </a:lnTo>
                  <a:lnTo>
                    <a:pt x="199" y="115"/>
                  </a:lnTo>
                  <a:lnTo>
                    <a:pt x="198" y="113"/>
                  </a:lnTo>
                  <a:lnTo>
                    <a:pt x="197" y="112"/>
                  </a:lnTo>
                  <a:lnTo>
                    <a:pt x="197" y="110"/>
                  </a:lnTo>
                  <a:lnTo>
                    <a:pt x="196" y="109"/>
                  </a:lnTo>
                  <a:lnTo>
                    <a:pt x="197" y="106"/>
                  </a:lnTo>
                  <a:lnTo>
                    <a:pt x="197" y="106"/>
                  </a:lnTo>
                  <a:lnTo>
                    <a:pt x="198" y="104"/>
                  </a:lnTo>
                  <a:lnTo>
                    <a:pt x="198" y="103"/>
                  </a:lnTo>
                  <a:lnTo>
                    <a:pt x="200" y="101"/>
                  </a:lnTo>
                  <a:lnTo>
                    <a:pt x="200" y="101"/>
                  </a:lnTo>
                  <a:lnTo>
                    <a:pt x="276" y="51"/>
                  </a:lnTo>
                  <a:lnTo>
                    <a:pt x="278" y="52"/>
                  </a:lnTo>
                  <a:lnTo>
                    <a:pt x="278" y="64"/>
                  </a:lnTo>
                  <a:lnTo>
                    <a:pt x="276" y="65"/>
                  </a:lnTo>
                  <a:lnTo>
                    <a:pt x="200" y="15"/>
                  </a:lnTo>
                  <a:lnTo>
                    <a:pt x="200" y="15"/>
                  </a:lnTo>
                  <a:lnTo>
                    <a:pt x="198" y="13"/>
                  </a:lnTo>
                  <a:lnTo>
                    <a:pt x="198" y="13"/>
                  </a:lnTo>
                  <a:lnTo>
                    <a:pt x="197" y="10"/>
                  </a:lnTo>
                  <a:lnTo>
                    <a:pt x="197" y="10"/>
                  </a:lnTo>
                  <a:lnTo>
                    <a:pt x="196" y="7"/>
                  </a:lnTo>
                  <a:lnTo>
                    <a:pt x="197" y="7"/>
                  </a:lnTo>
                  <a:lnTo>
                    <a:pt x="197" y="4"/>
                  </a:lnTo>
                  <a:lnTo>
                    <a:pt x="198" y="4"/>
                  </a:lnTo>
                  <a:lnTo>
                    <a:pt x="199" y="1"/>
                  </a:lnTo>
                  <a:lnTo>
                    <a:pt x="200" y="1"/>
                  </a:lnTo>
                  <a:lnTo>
                    <a:pt x="202" y="0"/>
                  </a:lnTo>
                  <a:lnTo>
                    <a:pt x="202" y="0"/>
                  </a:lnTo>
                  <a:lnTo>
                    <a:pt x="205" y="0"/>
                  </a:lnTo>
                  <a:lnTo>
                    <a:pt x="205" y="0"/>
                  </a:lnTo>
                  <a:lnTo>
                    <a:pt x="207" y="1"/>
                  </a:lnTo>
                  <a:close/>
                  <a:moveTo>
                    <a:pt x="204" y="2"/>
                  </a:moveTo>
                  <a:lnTo>
                    <a:pt x="205" y="2"/>
                  </a:lnTo>
                  <a:lnTo>
                    <a:pt x="202" y="2"/>
                  </a:lnTo>
                  <a:lnTo>
                    <a:pt x="203" y="2"/>
                  </a:lnTo>
                  <a:lnTo>
                    <a:pt x="200" y="3"/>
                  </a:lnTo>
                  <a:lnTo>
                    <a:pt x="201" y="3"/>
                  </a:lnTo>
                  <a:lnTo>
                    <a:pt x="199" y="5"/>
                  </a:lnTo>
                  <a:lnTo>
                    <a:pt x="199" y="5"/>
                  </a:lnTo>
                  <a:lnTo>
                    <a:pt x="198" y="7"/>
                  </a:lnTo>
                  <a:lnTo>
                    <a:pt x="198" y="7"/>
                  </a:lnTo>
                  <a:lnTo>
                    <a:pt x="199" y="10"/>
                  </a:lnTo>
                  <a:lnTo>
                    <a:pt x="199" y="9"/>
                  </a:lnTo>
                  <a:lnTo>
                    <a:pt x="200" y="12"/>
                  </a:lnTo>
                  <a:lnTo>
                    <a:pt x="199" y="11"/>
                  </a:lnTo>
                  <a:lnTo>
                    <a:pt x="201" y="13"/>
                  </a:lnTo>
                  <a:lnTo>
                    <a:pt x="201" y="13"/>
                  </a:lnTo>
                  <a:lnTo>
                    <a:pt x="277" y="63"/>
                  </a:lnTo>
                  <a:lnTo>
                    <a:pt x="276" y="64"/>
                  </a:lnTo>
                  <a:lnTo>
                    <a:pt x="276" y="52"/>
                  </a:lnTo>
                  <a:lnTo>
                    <a:pt x="277" y="53"/>
                  </a:lnTo>
                  <a:lnTo>
                    <a:pt x="201" y="103"/>
                  </a:lnTo>
                  <a:lnTo>
                    <a:pt x="201" y="103"/>
                  </a:lnTo>
                  <a:lnTo>
                    <a:pt x="199" y="105"/>
                  </a:lnTo>
                  <a:lnTo>
                    <a:pt x="200" y="104"/>
                  </a:lnTo>
                  <a:lnTo>
                    <a:pt x="199" y="107"/>
                  </a:lnTo>
                  <a:lnTo>
                    <a:pt x="199" y="107"/>
                  </a:lnTo>
                  <a:lnTo>
                    <a:pt x="198" y="109"/>
                  </a:lnTo>
                  <a:lnTo>
                    <a:pt x="198" y="109"/>
                  </a:lnTo>
                  <a:lnTo>
                    <a:pt x="199" y="112"/>
                  </a:lnTo>
                  <a:lnTo>
                    <a:pt x="199" y="111"/>
                  </a:lnTo>
                  <a:lnTo>
                    <a:pt x="201" y="113"/>
                  </a:lnTo>
                  <a:lnTo>
                    <a:pt x="200" y="113"/>
                  </a:lnTo>
                  <a:lnTo>
                    <a:pt x="203" y="114"/>
                  </a:lnTo>
                  <a:lnTo>
                    <a:pt x="202" y="114"/>
                  </a:lnTo>
                  <a:lnTo>
                    <a:pt x="205" y="114"/>
                  </a:lnTo>
                  <a:lnTo>
                    <a:pt x="204" y="114"/>
                  </a:lnTo>
                  <a:lnTo>
                    <a:pt x="207" y="114"/>
                  </a:lnTo>
                  <a:lnTo>
                    <a:pt x="206" y="114"/>
                  </a:lnTo>
                  <a:lnTo>
                    <a:pt x="292" y="57"/>
                  </a:lnTo>
                  <a:lnTo>
                    <a:pt x="292" y="59"/>
                  </a:lnTo>
                  <a:lnTo>
                    <a:pt x="206" y="2"/>
                  </a:lnTo>
                  <a:lnTo>
                    <a:pt x="207" y="3"/>
                  </a:lnTo>
                  <a:lnTo>
                    <a:pt x="204" y="2"/>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64" name="Rectangle 140"/>
            <p:cNvSpPr>
              <a:spLocks noChangeArrowheads="1"/>
            </p:cNvSpPr>
            <p:nvPr/>
          </p:nvSpPr>
          <p:spPr bwMode="auto">
            <a:xfrm>
              <a:off x="966" y="2465"/>
              <a:ext cx="144"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1</a:t>
              </a:r>
              <a:endParaRPr lang="en-US" dirty="0" smtClean="0">
                <a:solidFill>
                  <a:prstClr val="black"/>
                </a:solidFill>
                <a:latin typeface="Arial" pitchFamily="34" charset="0"/>
                <a:cs typeface="Arial" pitchFamily="34" charset="0"/>
              </a:endParaRPr>
            </a:p>
          </p:txBody>
        </p:sp>
        <p:sp>
          <p:nvSpPr>
            <p:cNvPr id="1165" name="Rectangle 141"/>
            <p:cNvSpPr>
              <a:spLocks noChangeArrowheads="1"/>
            </p:cNvSpPr>
            <p:nvPr/>
          </p:nvSpPr>
          <p:spPr bwMode="auto">
            <a:xfrm>
              <a:off x="1043" y="2429"/>
              <a:ext cx="128" cy="2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166" name="Rectangle 142"/>
            <p:cNvSpPr>
              <a:spLocks noChangeArrowheads="1"/>
            </p:cNvSpPr>
            <p:nvPr/>
          </p:nvSpPr>
          <p:spPr bwMode="auto">
            <a:xfrm>
              <a:off x="1145" y="2118"/>
              <a:ext cx="199"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S.</a:t>
              </a:r>
              <a:endParaRPr lang="en-US" dirty="0" smtClean="0">
                <a:solidFill>
                  <a:prstClr val="black"/>
                </a:solidFill>
                <a:latin typeface="Arial" pitchFamily="34" charset="0"/>
                <a:cs typeface="Arial" pitchFamily="34" charset="0"/>
              </a:endParaRPr>
            </a:p>
          </p:txBody>
        </p:sp>
        <p:sp>
          <p:nvSpPr>
            <p:cNvPr id="1167" name="Rectangle 143"/>
            <p:cNvSpPr>
              <a:spLocks noChangeArrowheads="1"/>
            </p:cNvSpPr>
            <p:nvPr/>
          </p:nvSpPr>
          <p:spPr bwMode="auto">
            <a:xfrm>
              <a:off x="1276" y="2083"/>
              <a:ext cx="133" cy="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168" name="Rectangle 144"/>
            <p:cNvSpPr>
              <a:spLocks noChangeArrowheads="1"/>
            </p:cNvSpPr>
            <p:nvPr/>
          </p:nvSpPr>
          <p:spPr bwMode="auto">
            <a:xfrm>
              <a:off x="1145" y="2818"/>
              <a:ext cx="199"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P.</a:t>
              </a:r>
              <a:endParaRPr lang="en-US" dirty="0" smtClean="0">
                <a:solidFill>
                  <a:prstClr val="black"/>
                </a:solidFill>
                <a:latin typeface="Arial" pitchFamily="34" charset="0"/>
                <a:cs typeface="Arial" pitchFamily="34" charset="0"/>
              </a:endParaRPr>
            </a:p>
          </p:txBody>
        </p:sp>
        <p:sp>
          <p:nvSpPr>
            <p:cNvPr id="1169" name="Rectangle 145"/>
            <p:cNvSpPr>
              <a:spLocks noChangeArrowheads="1"/>
            </p:cNvSpPr>
            <p:nvPr/>
          </p:nvSpPr>
          <p:spPr bwMode="auto">
            <a:xfrm>
              <a:off x="1276" y="2782"/>
              <a:ext cx="133" cy="2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170" name="Rectangle 146"/>
            <p:cNvSpPr>
              <a:spLocks noChangeArrowheads="1"/>
            </p:cNvSpPr>
            <p:nvPr/>
          </p:nvSpPr>
          <p:spPr bwMode="auto">
            <a:xfrm>
              <a:off x="2601" y="2465"/>
              <a:ext cx="207"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R </a:t>
              </a:r>
              <a:endParaRPr lang="en-US" dirty="0" smtClean="0">
                <a:solidFill>
                  <a:prstClr val="black"/>
                </a:solidFill>
                <a:latin typeface="Arial" pitchFamily="34" charset="0"/>
                <a:cs typeface="Arial" pitchFamily="34" charset="0"/>
              </a:endParaRPr>
            </a:p>
          </p:txBody>
        </p:sp>
        <p:sp>
          <p:nvSpPr>
            <p:cNvPr id="1171" name="Rectangle 147"/>
            <p:cNvSpPr>
              <a:spLocks noChangeArrowheads="1"/>
            </p:cNvSpPr>
            <p:nvPr/>
          </p:nvSpPr>
          <p:spPr bwMode="auto">
            <a:xfrm>
              <a:off x="2739" y="2429"/>
              <a:ext cx="128" cy="2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172" name="Rectangle 148"/>
            <p:cNvSpPr>
              <a:spLocks noChangeArrowheads="1"/>
            </p:cNvSpPr>
            <p:nvPr/>
          </p:nvSpPr>
          <p:spPr bwMode="auto">
            <a:xfrm>
              <a:off x="4814" y="2465"/>
              <a:ext cx="207"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R </a:t>
              </a:r>
              <a:endParaRPr lang="en-US" dirty="0" smtClean="0">
                <a:solidFill>
                  <a:prstClr val="black"/>
                </a:solidFill>
                <a:latin typeface="Arial" pitchFamily="34" charset="0"/>
                <a:cs typeface="Arial" pitchFamily="34" charset="0"/>
              </a:endParaRPr>
            </a:p>
          </p:txBody>
        </p:sp>
        <p:sp>
          <p:nvSpPr>
            <p:cNvPr id="1173" name="Rectangle 149"/>
            <p:cNvSpPr>
              <a:spLocks noChangeArrowheads="1"/>
            </p:cNvSpPr>
            <p:nvPr/>
          </p:nvSpPr>
          <p:spPr bwMode="auto">
            <a:xfrm>
              <a:off x="4952" y="2429"/>
              <a:ext cx="128" cy="2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174" name="Rectangle 150"/>
            <p:cNvSpPr>
              <a:spLocks noChangeArrowheads="1"/>
            </p:cNvSpPr>
            <p:nvPr/>
          </p:nvSpPr>
          <p:spPr bwMode="auto">
            <a:xfrm>
              <a:off x="3184" y="2465"/>
              <a:ext cx="145"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2</a:t>
              </a:r>
              <a:endParaRPr lang="en-US" dirty="0" smtClean="0">
                <a:solidFill>
                  <a:prstClr val="black"/>
                </a:solidFill>
                <a:latin typeface="Arial" pitchFamily="34" charset="0"/>
                <a:cs typeface="Arial" pitchFamily="34" charset="0"/>
              </a:endParaRPr>
            </a:p>
          </p:txBody>
        </p:sp>
        <p:sp>
          <p:nvSpPr>
            <p:cNvPr id="1175" name="Rectangle 151"/>
            <p:cNvSpPr>
              <a:spLocks noChangeArrowheads="1"/>
            </p:cNvSpPr>
            <p:nvPr/>
          </p:nvSpPr>
          <p:spPr bwMode="auto">
            <a:xfrm>
              <a:off x="3262" y="2429"/>
              <a:ext cx="128" cy="2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176" name="Rectangle 152"/>
            <p:cNvSpPr>
              <a:spLocks noChangeArrowheads="1"/>
            </p:cNvSpPr>
            <p:nvPr/>
          </p:nvSpPr>
          <p:spPr bwMode="auto">
            <a:xfrm>
              <a:off x="3358" y="2118"/>
              <a:ext cx="161"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S</a:t>
              </a:r>
              <a:endParaRPr lang="en-US" dirty="0" smtClean="0">
                <a:solidFill>
                  <a:prstClr val="black"/>
                </a:solidFill>
                <a:latin typeface="Arial" pitchFamily="34" charset="0"/>
                <a:cs typeface="Arial" pitchFamily="34" charset="0"/>
              </a:endParaRPr>
            </a:p>
          </p:txBody>
        </p:sp>
        <p:sp>
          <p:nvSpPr>
            <p:cNvPr id="1177" name="Rectangle 153"/>
            <p:cNvSpPr>
              <a:spLocks noChangeArrowheads="1"/>
            </p:cNvSpPr>
            <p:nvPr/>
          </p:nvSpPr>
          <p:spPr bwMode="auto">
            <a:xfrm>
              <a:off x="3451" y="2083"/>
              <a:ext cx="133" cy="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178" name="Rectangle 154"/>
            <p:cNvSpPr>
              <a:spLocks noChangeArrowheads="1"/>
            </p:cNvSpPr>
            <p:nvPr/>
          </p:nvSpPr>
          <p:spPr bwMode="auto">
            <a:xfrm>
              <a:off x="3358" y="2818"/>
              <a:ext cx="161"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P</a:t>
              </a:r>
              <a:endParaRPr lang="en-US" dirty="0" smtClean="0">
                <a:solidFill>
                  <a:prstClr val="black"/>
                </a:solidFill>
                <a:latin typeface="Arial" pitchFamily="34" charset="0"/>
                <a:cs typeface="Arial" pitchFamily="34" charset="0"/>
              </a:endParaRPr>
            </a:p>
          </p:txBody>
        </p:sp>
        <p:sp>
          <p:nvSpPr>
            <p:cNvPr id="1179" name="Rectangle 155"/>
            <p:cNvSpPr>
              <a:spLocks noChangeArrowheads="1"/>
            </p:cNvSpPr>
            <p:nvPr/>
          </p:nvSpPr>
          <p:spPr bwMode="auto">
            <a:xfrm>
              <a:off x="3451" y="2782"/>
              <a:ext cx="133" cy="2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180" name="Freeform 156"/>
            <p:cNvSpPr>
              <a:spLocks noEditPoints="1"/>
            </p:cNvSpPr>
            <p:nvPr/>
          </p:nvSpPr>
          <p:spPr bwMode="auto">
            <a:xfrm>
              <a:off x="2196" y="3160"/>
              <a:ext cx="291" cy="118"/>
            </a:xfrm>
            <a:custGeom>
              <a:avLst/>
              <a:gdLst/>
              <a:ahLst/>
              <a:cxnLst>
                <a:cxn ang="0">
                  <a:pos x="2520" y="505"/>
                </a:cxn>
                <a:cxn ang="0">
                  <a:pos x="109" y="505"/>
                </a:cxn>
                <a:cxn ang="0">
                  <a:pos x="109" y="395"/>
                </a:cxn>
                <a:cxn ang="0">
                  <a:pos x="2520" y="395"/>
                </a:cxn>
                <a:cxn ang="0">
                  <a:pos x="2520" y="505"/>
                </a:cxn>
                <a:cxn ang="0">
                  <a:pos x="740" y="885"/>
                </a:cxn>
                <a:cxn ang="0">
                  <a:pos x="0" y="450"/>
                </a:cxn>
                <a:cxn ang="0">
                  <a:pos x="740" y="15"/>
                </a:cxn>
                <a:cxn ang="0">
                  <a:pos x="814" y="35"/>
                </a:cxn>
                <a:cxn ang="0">
                  <a:pos x="795" y="110"/>
                </a:cxn>
                <a:cxn ang="0">
                  <a:pos x="137" y="498"/>
                </a:cxn>
                <a:cxn ang="0">
                  <a:pos x="137" y="402"/>
                </a:cxn>
                <a:cxn ang="0">
                  <a:pos x="795" y="790"/>
                </a:cxn>
                <a:cxn ang="0">
                  <a:pos x="814" y="865"/>
                </a:cxn>
                <a:cxn ang="0">
                  <a:pos x="740" y="885"/>
                </a:cxn>
              </a:cxnLst>
              <a:rect l="0" t="0" r="r" b="b"/>
              <a:pathLst>
                <a:path w="2520" h="900">
                  <a:moveTo>
                    <a:pt x="2520" y="505"/>
                  </a:moveTo>
                  <a:lnTo>
                    <a:pt x="109" y="505"/>
                  </a:lnTo>
                  <a:lnTo>
                    <a:pt x="109" y="395"/>
                  </a:lnTo>
                  <a:lnTo>
                    <a:pt x="2520" y="395"/>
                  </a:lnTo>
                  <a:lnTo>
                    <a:pt x="2520" y="505"/>
                  </a:lnTo>
                  <a:close/>
                  <a:moveTo>
                    <a:pt x="740" y="885"/>
                  </a:moveTo>
                  <a:lnTo>
                    <a:pt x="0" y="450"/>
                  </a:lnTo>
                  <a:lnTo>
                    <a:pt x="740" y="15"/>
                  </a:lnTo>
                  <a:cubicBezTo>
                    <a:pt x="765" y="0"/>
                    <a:pt x="799" y="8"/>
                    <a:pt x="814" y="35"/>
                  </a:cubicBezTo>
                  <a:cubicBezTo>
                    <a:pt x="829" y="62"/>
                    <a:pt x="821" y="96"/>
                    <a:pt x="795" y="110"/>
                  </a:cubicBezTo>
                  <a:lnTo>
                    <a:pt x="137" y="498"/>
                  </a:lnTo>
                  <a:lnTo>
                    <a:pt x="137" y="402"/>
                  </a:lnTo>
                  <a:lnTo>
                    <a:pt x="795" y="790"/>
                  </a:lnTo>
                  <a:cubicBezTo>
                    <a:pt x="821" y="805"/>
                    <a:pt x="829" y="839"/>
                    <a:pt x="814" y="865"/>
                  </a:cubicBezTo>
                  <a:cubicBezTo>
                    <a:pt x="799" y="892"/>
                    <a:pt x="765" y="900"/>
                    <a:pt x="740" y="88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81" name="Freeform 157"/>
            <p:cNvSpPr>
              <a:spLocks noEditPoints="1"/>
            </p:cNvSpPr>
            <p:nvPr/>
          </p:nvSpPr>
          <p:spPr bwMode="auto">
            <a:xfrm>
              <a:off x="2195" y="3160"/>
              <a:ext cx="293" cy="118"/>
            </a:xfrm>
            <a:custGeom>
              <a:avLst/>
              <a:gdLst/>
              <a:ahLst/>
              <a:cxnLst>
                <a:cxn ang="0">
                  <a:pos x="292" y="67"/>
                </a:cxn>
                <a:cxn ang="0">
                  <a:pos x="12" y="66"/>
                </a:cxn>
                <a:cxn ang="0">
                  <a:pos x="13" y="51"/>
                </a:cxn>
                <a:cxn ang="0">
                  <a:pos x="293" y="52"/>
                </a:cxn>
                <a:cxn ang="0">
                  <a:pos x="291" y="52"/>
                </a:cxn>
                <a:cxn ang="0">
                  <a:pos x="13" y="53"/>
                </a:cxn>
                <a:cxn ang="0">
                  <a:pos x="14" y="66"/>
                </a:cxn>
                <a:cxn ang="0">
                  <a:pos x="292" y="65"/>
                </a:cxn>
                <a:cxn ang="0">
                  <a:pos x="291" y="52"/>
                </a:cxn>
                <a:cxn ang="0">
                  <a:pos x="86" y="117"/>
                </a:cxn>
                <a:cxn ang="0">
                  <a:pos x="0" y="58"/>
                </a:cxn>
                <a:cxn ang="0">
                  <a:pos x="86" y="1"/>
                </a:cxn>
                <a:cxn ang="0">
                  <a:pos x="89" y="0"/>
                </a:cxn>
                <a:cxn ang="0">
                  <a:pos x="91" y="0"/>
                </a:cxn>
                <a:cxn ang="0">
                  <a:pos x="94" y="2"/>
                </a:cxn>
                <a:cxn ang="0">
                  <a:pos x="96" y="4"/>
                </a:cxn>
                <a:cxn ang="0">
                  <a:pos x="96" y="8"/>
                </a:cxn>
                <a:cxn ang="0">
                  <a:pos x="96" y="11"/>
                </a:cxn>
                <a:cxn ang="0">
                  <a:pos x="95" y="13"/>
                </a:cxn>
                <a:cxn ang="0">
                  <a:pos x="93" y="15"/>
                </a:cxn>
                <a:cxn ang="0">
                  <a:pos x="16" y="65"/>
                </a:cxn>
                <a:cxn ang="0">
                  <a:pos x="17" y="52"/>
                </a:cxn>
                <a:cxn ang="0">
                  <a:pos x="93" y="103"/>
                </a:cxn>
                <a:cxn ang="0">
                  <a:pos x="95" y="105"/>
                </a:cxn>
                <a:cxn ang="0">
                  <a:pos x="96" y="108"/>
                </a:cxn>
                <a:cxn ang="0">
                  <a:pos x="96" y="111"/>
                </a:cxn>
                <a:cxn ang="0">
                  <a:pos x="95" y="114"/>
                </a:cxn>
                <a:cxn ang="0">
                  <a:pos x="93" y="116"/>
                </a:cxn>
                <a:cxn ang="0">
                  <a:pos x="91" y="118"/>
                </a:cxn>
                <a:cxn ang="0">
                  <a:pos x="88" y="118"/>
                </a:cxn>
                <a:cxn ang="0">
                  <a:pos x="89" y="116"/>
                </a:cxn>
                <a:cxn ang="0">
                  <a:pos x="91" y="116"/>
                </a:cxn>
                <a:cxn ang="0">
                  <a:pos x="93" y="114"/>
                </a:cxn>
                <a:cxn ang="0">
                  <a:pos x="94" y="113"/>
                </a:cxn>
                <a:cxn ang="0">
                  <a:pos x="95" y="110"/>
                </a:cxn>
                <a:cxn ang="0">
                  <a:pos x="94" y="108"/>
                </a:cxn>
                <a:cxn ang="0">
                  <a:pos x="93" y="106"/>
                </a:cxn>
                <a:cxn ang="0">
                  <a:pos x="92" y="104"/>
                </a:cxn>
                <a:cxn ang="0">
                  <a:pos x="16" y="54"/>
                </a:cxn>
                <a:cxn ang="0">
                  <a:pos x="17" y="65"/>
                </a:cxn>
                <a:cxn ang="0">
                  <a:pos x="92" y="14"/>
                </a:cxn>
                <a:cxn ang="0">
                  <a:pos x="94" y="12"/>
                </a:cxn>
                <a:cxn ang="0">
                  <a:pos x="95" y="10"/>
                </a:cxn>
                <a:cxn ang="0">
                  <a:pos x="95" y="7"/>
                </a:cxn>
                <a:cxn ang="0">
                  <a:pos x="94" y="5"/>
                </a:cxn>
                <a:cxn ang="0">
                  <a:pos x="92" y="3"/>
                </a:cxn>
                <a:cxn ang="0">
                  <a:pos x="90" y="2"/>
                </a:cxn>
                <a:cxn ang="0">
                  <a:pos x="88" y="2"/>
                </a:cxn>
                <a:cxn ang="0">
                  <a:pos x="86" y="3"/>
                </a:cxn>
                <a:cxn ang="0">
                  <a:pos x="1" y="60"/>
                </a:cxn>
                <a:cxn ang="0">
                  <a:pos x="87" y="115"/>
                </a:cxn>
                <a:cxn ang="0">
                  <a:pos x="89" y="116"/>
                </a:cxn>
              </a:cxnLst>
              <a:rect l="0" t="0" r="r" b="b"/>
              <a:pathLst>
                <a:path w="293" h="118">
                  <a:moveTo>
                    <a:pt x="293" y="66"/>
                  </a:moveTo>
                  <a:lnTo>
                    <a:pt x="292" y="67"/>
                  </a:lnTo>
                  <a:lnTo>
                    <a:pt x="13" y="67"/>
                  </a:lnTo>
                  <a:lnTo>
                    <a:pt x="12" y="66"/>
                  </a:lnTo>
                  <a:lnTo>
                    <a:pt x="12" y="52"/>
                  </a:lnTo>
                  <a:lnTo>
                    <a:pt x="13" y="51"/>
                  </a:lnTo>
                  <a:lnTo>
                    <a:pt x="292" y="51"/>
                  </a:lnTo>
                  <a:lnTo>
                    <a:pt x="293" y="52"/>
                  </a:lnTo>
                  <a:lnTo>
                    <a:pt x="293" y="66"/>
                  </a:lnTo>
                  <a:close/>
                  <a:moveTo>
                    <a:pt x="291" y="52"/>
                  </a:moveTo>
                  <a:lnTo>
                    <a:pt x="292" y="53"/>
                  </a:lnTo>
                  <a:lnTo>
                    <a:pt x="13" y="53"/>
                  </a:lnTo>
                  <a:lnTo>
                    <a:pt x="14" y="52"/>
                  </a:lnTo>
                  <a:lnTo>
                    <a:pt x="14" y="66"/>
                  </a:lnTo>
                  <a:lnTo>
                    <a:pt x="13" y="65"/>
                  </a:lnTo>
                  <a:lnTo>
                    <a:pt x="292" y="65"/>
                  </a:lnTo>
                  <a:lnTo>
                    <a:pt x="291" y="66"/>
                  </a:lnTo>
                  <a:lnTo>
                    <a:pt x="291" y="52"/>
                  </a:lnTo>
                  <a:close/>
                  <a:moveTo>
                    <a:pt x="86" y="117"/>
                  </a:moveTo>
                  <a:lnTo>
                    <a:pt x="86" y="117"/>
                  </a:lnTo>
                  <a:lnTo>
                    <a:pt x="0" y="60"/>
                  </a:lnTo>
                  <a:lnTo>
                    <a:pt x="0" y="58"/>
                  </a:lnTo>
                  <a:lnTo>
                    <a:pt x="86" y="1"/>
                  </a:lnTo>
                  <a:lnTo>
                    <a:pt x="86" y="1"/>
                  </a:lnTo>
                  <a:lnTo>
                    <a:pt x="88" y="0"/>
                  </a:lnTo>
                  <a:lnTo>
                    <a:pt x="89" y="0"/>
                  </a:lnTo>
                  <a:lnTo>
                    <a:pt x="91" y="0"/>
                  </a:lnTo>
                  <a:lnTo>
                    <a:pt x="91" y="0"/>
                  </a:lnTo>
                  <a:lnTo>
                    <a:pt x="93" y="2"/>
                  </a:lnTo>
                  <a:lnTo>
                    <a:pt x="94" y="2"/>
                  </a:lnTo>
                  <a:lnTo>
                    <a:pt x="95" y="4"/>
                  </a:lnTo>
                  <a:lnTo>
                    <a:pt x="96" y="4"/>
                  </a:lnTo>
                  <a:lnTo>
                    <a:pt x="96" y="7"/>
                  </a:lnTo>
                  <a:lnTo>
                    <a:pt x="96" y="8"/>
                  </a:lnTo>
                  <a:lnTo>
                    <a:pt x="96" y="10"/>
                  </a:lnTo>
                  <a:lnTo>
                    <a:pt x="96" y="11"/>
                  </a:lnTo>
                  <a:lnTo>
                    <a:pt x="95" y="13"/>
                  </a:lnTo>
                  <a:lnTo>
                    <a:pt x="95" y="13"/>
                  </a:lnTo>
                  <a:lnTo>
                    <a:pt x="93" y="15"/>
                  </a:lnTo>
                  <a:lnTo>
                    <a:pt x="93" y="15"/>
                  </a:lnTo>
                  <a:lnTo>
                    <a:pt x="17" y="66"/>
                  </a:lnTo>
                  <a:lnTo>
                    <a:pt x="16" y="65"/>
                  </a:lnTo>
                  <a:lnTo>
                    <a:pt x="16" y="53"/>
                  </a:lnTo>
                  <a:lnTo>
                    <a:pt x="17" y="52"/>
                  </a:lnTo>
                  <a:lnTo>
                    <a:pt x="93" y="103"/>
                  </a:lnTo>
                  <a:lnTo>
                    <a:pt x="93" y="103"/>
                  </a:lnTo>
                  <a:lnTo>
                    <a:pt x="95" y="104"/>
                  </a:lnTo>
                  <a:lnTo>
                    <a:pt x="95" y="105"/>
                  </a:lnTo>
                  <a:lnTo>
                    <a:pt x="96" y="107"/>
                  </a:lnTo>
                  <a:lnTo>
                    <a:pt x="96" y="108"/>
                  </a:lnTo>
                  <a:lnTo>
                    <a:pt x="96" y="110"/>
                  </a:lnTo>
                  <a:lnTo>
                    <a:pt x="96" y="111"/>
                  </a:lnTo>
                  <a:lnTo>
                    <a:pt x="96" y="114"/>
                  </a:lnTo>
                  <a:lnTo>
                    <a:pt x="95" y="114"/>
                  </a:lnTo>
                  <a:lnTo>
                    <a:pt x="94" y="116"/>
                  </a:lnTo>
                  <a:lnTo>
                    <a:pt x="93" y="116"/>
                  </a:lnTo>
                  <a:lnTo>
                    <a:pt x="91" y="118"/>
                  </a:lnTo>
                  <a:lnTo>
                    <a:pt x="91" y="118"/>
                  </a:lnTo>
                  <a:lnTo>
                    <a:pt x="89" y="118"/>
                  </a:lnTo>
                  <a:lnTo>
                    <a:pt x="88" y="118"/>
                  </a:lnTo>
                  <a:lnTo>
                    <a:pt x="86" y="117"/>
                  </a:lnTo>
                  <a:close/>
                  <a:moveTo>
                    <a:pt x="89" y="116"/>
                  </a:moveTo>
                  <a:lnTo>
                    <a:pt x="88" y="116"/>
                  </a:lnTo>
                  <a:lnTo>
                    <a:pt x="91" y="116"/>
                  </a:lnTo>
                  <a:lnTo>
                    <a:pt x="90" y="116"/>
                  </a:lnTo>
                  <a:lnTo>
                    <a:pt x="93" y="114"/>
                  </a:lnTo>
                  <a:lnTo>
                    <a:pt x="92" y="115"/>
                  </a:lnTo>
                  <a:lnTo>
                    <a:pt x="94" y="113"/>
                  </a:lnTo>
                  <a:lnTo>
                    <a:pt x="94" y="113"/>
                  </a:lnTo>
                  <a:lnTo>
                    <a:pt x="95" y="110"/>
                  </a:lnTo>
                  <a:lnTo>
                    <a:pt x="95" y="111"/>
                  </a:lnTo>
                  <a:lnTo>
                    <a:pt x="94" y="108"/>
                  </a:lnTo>
                  <a:lnTo>
                    <a:pt x="95" y="108"/>
                  </a:lnTo>
                  <a:lnTo>
                    <a:pt x="93" y="106"/>
                  </a:lnTo>
                  <a:lnTo>
                    <a:pt x="94" y="106"/>
                  </a:lnTo>
                  <a:lnTo>
                    <a:pt x="92" y="104"/>
                  </a:lnTo>
                  <a:lnTo>
                    <a:pt x="92" y="104"/>
                  </a:lnTo>
                  <a:lnTo>
                    <a:pt x="16" y="54"/>
                  </a:lnTo>
                  <a:lnTo>
                    <a:pt x="17" y="53"/>
                  </a:lnTo>
                  <a:lnTo>
                    <a:pt x="17" y="65"/>
                  </a:lnTo>
                  <a:lnTo>
                    <a:pt x="16" y="64"/>
                  </a:lnTo>
                  <a:lnTo>
                    <a:pt x="92" y="14"/>
                  </a:lnTo>
                  <a:lnTo>
                    <a:pt x="92" y="14"/>
                  </a:lnTo>
                  <a:lnTo>
                    <a:pt x="94" y="12"/>
                  </a:lnTo>
                  <a:lnTo>
                    <a:pt x="93" y="12"/>
                  </a:lnTo>
                  <a:lnTo>
                    <a:pt x="95" y="10"/>
                  </a:lnTo>
                  <a:lnTo>
                    <a:pt x="94" y="10"/>
                  </a:lnTo>
                  <a:lnTo>
                    <a:pt x="95" y="7"/>
                  </a:lnTo>
                  <a:lnTo>
                    <a:pt x="95" y="8"/>
                  </a:lnTo>
                  <a:lnTo>
                    <a:pt x="94" y="5"/>
                  </a:lnTo>
                  <a:lnTo>
                    <a:pt x="94" y="5"/>
                  </a:lnTo>
                  <a:lnTo>
                    <a:pt x="92" y="3"/>
                  </a:lnTo>
                  <a:lnTo>
                    <a:pt x="93" y="3"/>
                  </a:lnTo>
                  <a:lnTo>
                    <a:pt x="90" y="2"/>
                  </a:lnTo>
                  <a:lnTo>
                    <a:pt x="91" y="2"/>
                  </a:lnTo>
                  <a:lnTo>
                    <a:pt x="88" y="2"/>
                  </a:lnTo>
                  <a:lnTo>
                    <a:pt x="89" y="2"/>
                  </a:lnTo>
                  <a:lnTo>
                    <a:pt x="86" y="3"/>
                  </a:lnTo>
                  <a:lnTo>
                    <a:pt x="87" y="3"/>
                  </a:lnTo>
                  <a:lnTo>
                    <a:pt x="1" y="60"/>
                  </a:lnTo>
                  <a:lnTo>
                    <a:pt x="1" y="58"/>
                  </a:lnTo>
                  <a:lnTo>
                    <a:pt x="87" y="115"/>
                  </a:lnTo>
                  <a:lnTo>
                    <a:pt x="86" y="115"/>
                  </a:lnTo>
                  <a:lnTo>
                    <a:pt x="89" y="116"/>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82" name="Rectangle 158"/>
            <p:cNvSpPr>
              <a:spLocks noChangeArrowheads="1"/>
            </p:cNvSpPr>
            <p:nvPr/>
          </p:nvSpPr>
          <p:spPr bwMode="auto">
            <a:xfrm>
              <a:off x="2010" y="3118"/>
              <a:ext cx="221"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M.</a:t>
              </a:r>
              <a:endParaRPr lang="en-US" dirty="0" smtClean="0">
                <a:solidFill>
                  <a:prstClr val="black"/>
                </a:solidFill>
                <a:latin typeface="Arial" pitchFamily="34" charset="0"/>
                <a:cs typeface="Arial" pitchFamily="34" charset="0"/>
              </a:endParaRPr>
            </a:p>
          </p:txBody>
        </p:sp>
        <p:sp>
          <p:nvSpPr>
            <p:cNvPr id="1183" name="Rectangle 159"/>
            <p:cNvSpPr>
              <a:spLocks noChangeArrowheads="1"/>
            </p:cNvSpPr>
            <p:nvPr/>
          </p:nvSpPr>
          <p:spPr bwMode="auto">
            <a:xfrm>
              <a:off x="2163" y="3083"/>
              <a:ext cx="133" cy="2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184" name="Freeform 160"/>
            <p:cNvSpPr>
              <a:spLocks noEditPoints="1"/>
            </p:cNvSpPr>
            <p:nvPr/>
          </p:nvSpPr>
          <p:spPr bwMode="auto">
            <a:xfrm>
              <a:off x="3177" y="2736"/>
              <a:ext cx="992" cy="469"/>
            </a:xfrm>
            <a:custGeom>
              <a:avLst/>
              <a:gdLst/>
              <a:ahLst/>
              <a:cxnLst>
                <a:cxn ang="0">
                  <a:pos x="502" y="109"/>
                </a:cxn>
                <a:cxn ang="0">
                  <a:pos x="502" y="3524"/>
                </a:cxn>
                <a:cxn ang="0">
                  <a:pos x="447" y="3469"/>
                </a:cxn>
                <a:cxn ang="0">
                  <a:pos x="8594" y="3469"/>
                </a:cxn>
                <a:cxn ang="0">
                  <a:pos x="8594" y="3580"/>
                </a:cxn>
                <a:cxn ang="0">
                  <a:pos x="447" y="3580"/>
                </a:cxn>
                <a:cxn ang="0">
                  <a:pos x="392" y="3524"/>
                </a:cxn>
                <a:cxn ang="0">
                  <a:pos x="392" y="109"/>
                </a:cxn>
                <a:cxn ang="0">
                  <a:pos x="502" y="109"/>
                </a:cxn>
                <a:cxn ang="0">
                  <a:pos x="15" y="742"/>
                </a:cxn>
                <a:cxn ang="0">
                  <a:pos x="447" y="0"/>
                </a:cxn>
                <a:cxn ang="0">
                  <a:pos x="879" y="742"/>
                </a:cxn>
                <a:cxn ang="0">
                  <a:pos x="860" y="818"/>
                </a:cxn>
                <a:cxn ang="0">
                  <a:pos x="784" y="798"/>
                </a:cxn>
                <a:cxn ang="0">
                  <a:pos x="400" y="137"/>
                </a:cxn>
                <a:cxn ang="0">
                  <a:pos x="494" y="137"/>
                </a:cxn>
                <a:cxn ang="0">
                  <a:pos x="111" y="798"/>
                </a:cxn>
                <a:cxn ang="0">
                  <a:pos x="35" y="818"/>
                </a:cxn>
                <a:cxn ang="0">
                  <a:pos x="15" y="742"/>
                </a:cxn>
              </a:cxnLst>
              <a:rect l="0" t="0" r="r" b="b"/>
              <a:pathLst>
                <a:path w="8594" h="3580">
                  <a:moveTo>
                    <a:pt x="502" y="109"/>
                  </a:moveTo>
                  <a:lnTo>
                    <a:pt x="502" y="3524"/>
                  </a:lnTo>
                  <a:lnTo>
                    <a:pt x="447" y="3469"/>
                  </a:lnTo>
                  <a:lnTo>
                    <a:pt x="8594" y="3469"/>
                  </a:lnTo>
                  <a:lnTo>
                    <a:pt x="8594" y="3580"/>
                  </a:lnTo>
                  <a:lnTo>
                    <a:pt x="447" y="3580"/>
                  </a:lnTo>
                  <a:cubicBezTo>
                    <a:pt x="417" y="3580"/>
                    <a:pt x="392" y="3555"/>
                    <a:pt x="392" y="3524"/>
                  </a:cubicBezTo>
                  <a:lnTo>
                    <a:pt x="392" y="109"/>
                  </a:lnTo>
                  <a:lnTo>
                    <a:pt x="502" y="109"/>
                  </a:lnTo>
                  <a:close/>
                  <a:moveTo>
                    <a:pt x="15" y="742"/>
                  </a:moveTo>
                  <a:lnTo>
                    <a:pt x="447" y="0"/>
                  </a:lnTo>
                  <a:lnTo>
                    <a:pt x="879" y="742"/>
                  </a:lnTo>
                  <a:cubicBezTo>
                    <a:pt x="894" y="769"/>
                    <a:pt x="884" y="802"/>
                    <a:pt x="860" y="818"/>
                  </a:cubicBezTo>
                  <a:cubicBezTo>
                    <a:pt x="833" y="833"/>
                    <a:pt x="799" y="823"/>
                    <a:pt x="784" y="798"/>
                  </a:cubicBezTo>
                  <a:lnTo>
                    <a:pt x="400" y="137"/>
                  </a:lnTo>
                  <a:lnTo>
                    <a:pt x="494" y="137"/>
                  </a:lnTo>
                  <a:lnTo>
                    <a:pt x="111" y="798"/>
                  </a:lnTo>
                  <a:cubicBezTo>
                    <a:pt x="96" y="823"/>
                    <a:pt x="61" y="833"/>
                    <a:pt x="35" y="818"/>
                  </a:cubicBezTo>
                  <a:cubicBezTo>
                    <a:pt x="9" y="802"/>
                    <a:pt x="0" y="769"/>
                    <a:pt x="15" y="74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85" name="Freeform 161"/>
            <p:cNvSpPr>
              <a:spLocks noEditPoints="1"/>
            </p:cNvSpPr>
            <p:nvPr/>
          </p:nvSpPr>
          <p:spPr bwMode="auto">
            <a:xfrm>
              <a:off x="3177" y="2736"/>
              <a:ext cx="993" cy="470"/>
            </a:xfrm>
            <a:custGeom>
              <a:avLst/>
              <a:gdLst/>
              <a:ahLst/>
              <a:cxnLst>
                <a:cxn ang="0">
                  <a:pos x="59" y="461"/>
                </a:cxn>
                <a:cxn ang="0">
                  <a:pos x="52" y="453"/>
                </a:cxn>
                <a:cxn ang="0">
                  <a:pos x="993" y="469"/>
                </a:cxn>
                <a:cxn ang="0">
                  <a:pos x="52" y="470"/>
                </a:cxn>
                <a:cxn ang="0">
                  <a:pos x="47" y="467"/>
                </a:cxn>
                <a:cxn ang="0">
                  <a:pos x="45" y="464"/>
                </a:cxn>
                <a:cxn ang="0">
                  <a:pos x="44" y="15"/>
                </a:cxn>
                <a:cxn ang="0">
                  <a:pos x="45" y="16"/>
                </a:cxn>
                <a:cxn ang="0">
                  <a:pos x="46" y="461"/>
                </a:cxn>
                <a:cxn ang="0">
                  <a:pos x="48" y="466"/>
                </a:cxn>
                <a:cxn ang="0">
                  <a:pos x="49" y="467"/>
                </a:cxn>
                <a:cxn ang="0">
                  <a:pos x="992" y="467"/>
                </a:cxn>
                <a:cxn ang="0">
                  <a:pos x="992" y="455"/>
                </a:cxn>
                <a:cxn ang="0">
                  <a:pos x="59" y="461"/>
                </a:cxn>
                <a:cxn ang="0">
                  <a:pos x="58" y="16"/>
                </a:cxn>
                <a:cxn ang="0">
                  <a:pos x="1" y="97"/>
                </a:cxn>
                <a:cxn ang="0">
                  <a:pos x="102" y="97"/>
                </a:cxn>
                <a:cxn ang="0">
                  <a:pos x="103" y="100"/>
                </a:cxn>
                <a:cxn ang="0">
                  <a:pos x="102" y="106"/>
                </a:cxn>
                <a:cxn ang="0">
                  <a:pos x="100" y="108"/>
                </a:cxn>
                <a:cxn ang="0">
                  <a:pos x="95" y="109"/>
                </a:cxn>
                <a:cxn ang="0">
                  <a:pos x="92" y="108"/>
                </a:cxn>
                <a:cxn ang="0">
                  <a:pos x="46" y="19"/>
                </a:cxn>
                <a:cxn ang="0">
                  <a:pos x="58" y="19"/>
                </a:cxn>
                <a:cxn ang="0">
                  <a:pos x="12" y="108"/>
                </a:cxn>
                <a:cxn ang="0">
                  <a:pos x="9" y="109"/>
                </a:cxn>
                <a:cxn ang="0">
                  <a:pos x="4" y="108"/>
                </a:cxn>
                <a:cxn ang="0">
                  <a:pos x="1" y="106"/>
                </a:cxn>
                <a:cxn ang="0">
                  <a:pos x="0" y="100"/>
                </a:cxn>
                <a:cxn ang="0">
                  <a:pos x="2" y="101"/>
                </a:cxn>
                <a:cxn ang="0">
                  <a:pos x="2" y="103"/>
                </a:cxn>
                <a:cxn ang="0">
                  <a:pos x="5" y="107"/>
                </a:cxn>
                <a:cxn ang="0">
                  <a:pos x="7" y="107"/>
                </a:cxn>
                <a:cxn ang="0">
                  <a:pos x="11" y="106"/>
                </a:cxn>
                <a:cxn ang="0">
                  <a:pos x="12" y="104"/>
                </a:cxn>
                <a:cxn ang="0">
                  <a:pos x="46" y="19"/>
                </a:cxn>
                <a:cxn ang="0">
                  <a:pos x="91" y="104"/>
                </a:cxn>
                <a:cxn ang="0">
                  <a:pos x="95" y="107"/>
                </a:cxn>
                <a:cxn ang="0">
                  <a:pos x="97" y="107"/>
                </a:cxn>
                <a:cxn ang="0">
                  <a:pos x="101" y="105"/>
                </a:cxn>
                <a:cxn ang="0">
                  <a:pos x="101" y="103"/>
                </a:cxn>
                <a:cxn ang="0">
                  <a:pos x="101" y="98"/>
                </a:cxn>
                <a:cxn ang="0">
                  <a:pos x="52" y="1"/>
                </a:cxn>
                <a:cxn ang="0">
                  <a:pos x="2" y="101"/>
                </a:cxn>
              </a:cxnLst>
              <a:rect l="0" t="0" r="r" b="b"/>
              <a:pathLst>
                <a:path w="993" h="470">
                  <a:moveTo>
                    <a:pt x="58" y="14"/>
                  </a:moveTo>
                  <a:lnTo>
                    <a:pt x="59" y="15"/>
                  </a:lnTo>
                  <a:lnTo>
                    <a:pt x="59" y="461"/>
                  </a:lnTo>
                  <a:lnTo>
                    <a:pt x="57" y="462"/>
                  </a:lnTo>
                  <a:lnTo>
                    <a:pt x="51" y="455"/>
                  </a:lnTo>
                  <a:lnTo>
                    <a:pt x="52" y="453"/>
                  </a:lnTo>
                  <a:lnTo>
                    <a:pt x="992" y="453"/>
                  </a:lnTo>
                  <a:lnTo>
                    <a:pt x="993" y="454"/>
                  </a:lnTo>
                  <a:lnTo>
                    <a:pt x="993" y="469"/>
                  </a:lnTo>
                  <a:lnTo>
                    <a:pt x="992" y="470"/>
                  </a:lnTo>
                  <a:lnTo>
                    <a:pt x="52" y="470"/>
                  </a:lnTo>
                  <a:lnTo>
                    <a:pt x="52" y="470"/>
                  </a:lnTo>
                  <a:lnTo>
                    <a:pt x="49" y="469"/>
                  </a:lnTo>
                  <a:lnTo>
                    <a:pt x="49" y="469"/>
                  </a:lnTo>
                  <a:lnTo>
                    <a:pt x="47" y="467"/>
                  </a:lnTo>
                  <a:lnTo>
                    <a:pt x="46" y="467"/>
                  </a:lnTo>
                  <a:lnTo>
                    <a:pt x="45" y="465"/>
                  </a:lnTo>
                  <a:lnTo>
                    <a:pt x="45" y="464"/>
                  </a:lnTo>
                  <a:lnTo>
                    <a:pt x="45" y="461"/>
                  </a:lnTo>
                  <a:lnTo>
                    <a:pt x="44" y="461"/>
                  </a:lnTo>
                  <a:lnTo>
                    <a:pt x="44" y="15"/>
                  </a:lnTo>
                  <a:lnTo>
                    <a:pt x="45" y="14"/>
                  </a:lnTo>
                  <a:lnTo>
                    <a:pt x="58" y="14"/>
                  </a:lnTo>
                  <a:close/>
                  <a:moveTo>
                    <a:pt x="45" y="16"/>
                  </a:moveTo>
                  <a:lnTo>
                    <a:pt x="46" y="15"/>
                  </a:lnTo>
                  <a:lnTo>
                    <a:pt x="46" y="461"/>
                  </a:lnTo>
                  <a:lnTo>
                    <a:pt x="46" y="461"/>
                  </a:lnTo>
                  <a:lnTo>
                    <a:pt x="47" y="464"/>
                  </a:lnTo>
                  <a:lnTo>
                    <a:pt x="47" y="464"/>
                  </a:lnTo>
                  <a:lnTo>
                    <a:pt x="48" y="466"/>
                  </a:lnTo>
                  <a:lnTo>
                    <a:pt x="48" y="466"/>
                  </a:lnTo>
                  <a:lnTo>
                    <a:pt x="50" y="467"/>
                  </a:lnTo>
                  <a:lnTo>
                    <a:pt x="49" y="467"/>
                  </a:lnTo>
                  <a:lnTo>
                    <a:pt x="52" y="468"/>
                  </a:lnTo>
                  <a:lnTo>
                    <a:pt x="52" y="467"/>
                  </a:lnTo>
                  <a:lnTo>
                    <a:pt x="992" y="467"/>
                  </a:lnTo>
                  <a:lnTo>
                    <a:pt x="991" y="469"/>
                  </a:lnTo>
                  <a:lnTo>
                    <a:pt x="991" y="454"/>
                  </a:lnTo>
                  <a:lnTo>
                    <a:pt x="992" y="455"/>
                  </a:lnTo>
                  <a:lnTo>
                    <a:pt x="52" y="455"/>
                  </a:lnTo>
                  <a:lnTo>
                    <a:pt x="52" y="453"/>
                  </a:lnTo>
                  <a:lnTo>
                    <a:pt x="59" y="461"/>
                  </a:lnTo>
                  <a:lnTo>
                    <a:pt x="57" y="461"/>
                  </a:lnTo>
                  <a:lnTo>
                    <a:pt x="57" y="15"/>
                  </a:lnTo>
                  <a:lnTo>
                    <a:pt x="58" y="16"/>
                  </a:lnTo>
                  <a:lnTo>
                    <a:pt x="45" y="16"/>
                  </a:lnTo>
                  <a:close/>
                  <a:moveTo>
                    <a:pt x="1" y="97"/>
                  </a:moveTo>
                  <a:lnTo>
                    <a:pt x="1" y="97"/>
                  </a:lnTo>
                  <a:lnTo>
                    <a:pt x="51" y="0"/>
                  </a:lnTo>
                  <a:lnTo>
                    <a:pt x="52" y="0"/>
                  </a:lnTo>
                  <a:lnTo>
                    <a:pt x="102" y="97"/>
                  </a:lnTo>
                  <a:lnTo>
                    <a:pt x="102" y="97"/>
                  </a:lnTo>
                  <a:lnTo>
                    <a:pt x="103" y="100"/>
                  </a:lnTo>
                  <a:lnTo>
                    <a:pt x="103" y="100"/>
                  </a:lnTo>
                  <a:lnTo>
                    <a:pt x="103" y="103"/>
                  </a:lnTo>
                  <a:lnTo>
                    <a:pt x="103" y="103"/>
                  </a:lnTo>
                  <a:lnTo>
                    <a:pt x="102" y="106"/>
                  </a:lnTo>
                  <a:lnTo>
                    <a:pt x="102" y="106"/>
                  </a:lnTo>
                  <a:lnTo>
                    <a:pt x="100" y="108"/>
                  </a:lnTo>
                  <a:lnTo>
                    <a:pt x="100" y="108"/>
                  </a:lnTo>
                  <a:lnTo>
                    <a:pt x="97" y="109"/>
                  </a:lnTo>
                  <a:lnTo>
                    <a:pt x="97" y="109"/>
                  </a:lnTo>
                  <a:lnTo>
                    <a:pt x="95" y="109"/>
                  </a:lnTo>
                  <a:lnTo>
                    <a:pt x="94" y="109"/>
                  </a:lnTo>
                  <a:lnTo>
                    <a:pt x="92" y="108"/>
                  </a:lnTo>
                  <a:lnTo>
                    <a:pt x="92" y="108"/>
                  </a:lnTo>
                  <a:lnTo>
                    <a:pt x="90" y="106"/>
                  </a:lnTo>
                  <a:lnTo>
                    <a:pt x="90" y="105"/>
                  </a:lnTo>
                  <a:lnTo>
                    <a:pt x="46" y="19"/>
                  </a:lnTo>
                  <a:lnTo>
                    <a:pt x="46" y="17"/>
                  </a:lnTo>
                  <a:lnTo>
                    <a:pt x="57" y="17"/>
                  </a:lnTo>
                  <a:lnTo>
                    <a:pt x="58" y="19"/>
                  </a:lnTo>
                  <a:lnTo>
                    <a:pt x="14" y="105"/>
                  </a:lnTo>
                  <a:lnTo>
                    <a:pt x="14" y="106"/>
                  </a:lnTo>
                  <a:lnTo>
                    <a:pt x="12" y="108"/>
                  </a:lnTo>
                  <a:lnTo>
                    <a:pt x="12" y="108"/>
                  </a:lnTo>
                  <a:lnTo>
                    <a:pt x="9" y="109"/>
                  </a:lnTo>
                  <a:lnTo>
                    <a:pt x="9" y="109"/>
                  </a:lnTo>
                  <a:lnTo>
                    <a:pt x="7" y="109"/>
                  </a:lnTo>
                  <a:lnTo>
                    <a:pt x="6" y="109"/>
                  </a:lnTo>
                  <a:lnTo>
                    <a:pt x="4" y="108"/>
                  </a:lnTo>
                  <a:lnTo>
                    <a:pt x="4" y="108"/>
                  </a:lnTo>
                  <a:lnTo>
                    <a:pt x="2" y="106"/>
                  </a:lnTo>
                  <a:lnTo>
                    <a:pt x="1" y="106"/>
                  </a:lnTo>
                  <a:lnTo>
                    <a:pt x="0" y="103"/>
                  </a:lnTo>
                  <a:lnTo>
                    <a:pt x="0" y="103"/>
                  </a:lnTo>
                  <a:lnTo>
                    <a:pt x="0" y="100"/>
                  </a:lnTo>
                  <a:lnTo>
                    <a:pt x="0" y="100"/>
                  </a:lnTo>
                  <a:lnTo>
                    <a:pt x="1" y="97"/>
                  </a:lnTo>
                  <a:close/>
                  <a:moveTo>
                    <a:pt x="2" y="101"/>
                  </a:moveTo>
                  <a:lnTo>
                    <a:pt x="2" y="100"/>
                  </a:lnTo>
                  <a:lnTo>
                    <a:pt x="2" y="103"/>
                  </a:lnTo>
                  <a:lnTo>
                    <a:pt x="2" y="103"/>
                  </a:lnTo>
                  <a:lnTo>
                    <a:pt x="3" y="105"/>
                  </a:lnTo>
                  <a:lnTo>
                    <a:pt x="3" y="105"/>
                  </a:lnTo>
                  <a:lnTo>
                    <a:pt x="5" y="107"/>
                  </a:lnTo>
                  <a:lnTo>
                    <a:pt x="4" y="106"/>
                  </a:lnTo>
                  <a:lnTo>
                    <a:pt x="7" y="107"/>
                  </a:lnTo>
                  <a:lnTo>
                    <a:pt x="7" y="107"/>
                  </a:lnTo>
                  <a:lnTo>
                    <a:pt x="9" y="107"/>
                  </a:lnTo>
                  <a:lnTo>
                    <a:pt x="9" y="107"/>
                  </a:lnTo>
                  <a:lnTo>
                    <a:pt x="11" y="106"/>
                  </a:lnTo>
                  <a:lnTo>
                    <a:pt x="11" y="106"/>
                  </a:lnTo>
                  <a:lnTo>
                    <a:pt x="12" y="104"/>
                  </a:lnTo>
                  <a:lnTo>
                    <a:pt x="12" y="104"/>
                  </a:lnTo>
                  <a:lnTo>
                    <a:pt x="56" y="18"/>
                  </a:lnTo>
                  <a:lnTo>
                    <a:pt x="57" y="19"/>
                  </a:lnTo>
                  <a:lnTo>
                    <a:pt x="46" y="19"/>
                  </a:lnTo>
                  <a:lnTo>
                    <a:pt x="47" y="18"/>
                  </a:lnTo>
                  <a:lnTo>
                    <a:pt x="91" y="104"/>
                  </a:lnTo>
                  <a:lnTo>
                    <a:pt x="91" y="104"/>
                  </a:lnTo>
                  <a:lnTo>
                    <a:pt x="93" y="106"/>
                  </a:lnTo>
                  <a:lnTo>
                    <a:pt x="93" y="106"/>
                  </a:lnTo>
                  <a:lnTo>
                    <a:pt x="95" y="107"/>
                  </a:lnTo>
                  <a:lnTo>
                    <a:pt x="95" y="107"/>
                  </a:lnTo>
                  <a:lnTo>
                    <a:pt x="97" y="107"/>
                  </a:lnTo>
                  <a:lnTo>
                    <a:pt x="97" y="107"/>
                  </a:lnTo>
                  <a:lnTo>
                    <a:pt x="99" y="106"/>
                  </a:lnTo>
                  <a:lnTo>
                    <a:pt x="99" y="107"/>
                  </a:lnTo>
                  <a:lnTo>
                    <a:pt x="101" y="105"/>
                  </a:lnTo>
                  <a:lnTo>
                    <a:pt x="100" y="105"/>
                  </a:lnTo>
                  <a:lnTo>
                    <a:pt x="101" y="103"/>
                  </a:lnTo>
                  <a:lnTo>
                    <a:pt x="101" y="103"/>
                  </a:lnTo>
                  <a:lnTo>
                    <a:pt x="101" y="100"/>
                  </a:lnTo>
                  <a:lnTo>
                    <a:pt x="102" y="101"/>
                  </a:lnTo>
                  <a:lnTo>
                    <a:pt x="101" y="98"/>
                  </a:lnTo>
                  <a:lnTo>
                    <a:pt x="101" y="98"/>
                  </a:lnTo>
                  <a:lnTo>
                    <a:pt x="51" y="1"/>
                  </a:lnTo>
                  <a:lnTo>
                    <a:pt x="52" y="1"/>
                  </a:lnTo>
                  <a:lnTo>
                    <a:pt x="3" y="98"/>
                  </a:lnTo>
                  <a:lnTo>
                    <a:pt x="3" y="98"/>
                  </a:lnTo>
                  <a:lnTo>
                    <a:pt x="2" y="101"/>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86" name="Freeform 162"/>
            <p:cNvSpPr>
              <a:spLocks noEditPoints="1"/>
            </p:cNvSpPr>
            <p:nvPr/>
          </p:nvSpPr>
          <p:spPr bwMode="auto">
            <a:xfrm>
              <a:off x="4420" y="3150"/>
              <a:ext cx="291" cy="117"/>
            </a:xfrm>
            <a:custGeom>
              <a:avLst/>
              <a:gdLst/>
              <a:ahLst/>
              <a:cxnLst>
                <a:cxn ang="0">
                  <a:pos x="1260" y="253"/>
                </a:cxn>
                <a:cxn ang="0">
                  <a:pos x="54" y="253"/>
                </a:cxn>
                <a:cxn ang="0">
                  <a:pos x="54" y="197"/>
                </a:cxn>
                <a:cxn ang="0">
                  <a:pos x="1260" y="197"/>
                </a:cxn>
                <a:cxn ang="0">
                  <a:pos x="1260" y="253"/>
                </a:cxn>
                <a:cxn ang="0">
                  <a:pos x="369" y="442"/>
                </a:cxn>
                <a:cxn ang="0">
                  <a:pos x="0" y="224"/>
                </a:cxn>
                <a:cxn ang="0">
                  <a:pos x="369" y="7"/>
                </a:cxn>
                <a:cxn ang="0">
                  <a:pos x="407" y="17"/>
                </a:cxn>
                <a:cxn ang="0">
                  <a:pos x="397" y="55"/>
                </a:cxn>
                <a:cxn ang="0">
                  <a:pos x="68" y="248"/>
                </a:cxn>
                <a:cxn ang="0">
                  <a:pos x="68" y="201"/>
                </a:cxn>
                <a:cxn ang="0">
                  <a:pos x="397" y="394"/>
                </a:cxn>
                <a:cxn ang="0">
                  <a:pos x="407" y="432"/>
                </a:cxn>
                <a:cxn ang="0">
                  <a:pos x="369" y="442"/>
                </a:cxn>
              </a:cxnLst>
              <a:rect l="0" t="0" r="r" b="b"/>
              <a:pathLst>
                <a:path w="1260" h="450">
                  <a:moveTo>
                    <a:pt x="1260" y="253"/>
                  </a:moveTo>
                  <a:lnTo>
                    <a:pt x="54" y="253"/>
                  </a:lnTo>
                  <a:lnTo>
                    <a:pt x="54" y="197"/>
                  </a:lnTo>
                  <a:lnTo>
                    <a:pt x="1260" y="197"/>
                  </a:lnTo>
                  <a:lnTo>
                    <a:pt x="1260" y="253"/>
                  </a:lnTo>
                  <a:close/>
                  <a:moveTo>
                    <a:pt x="369" y="442"/>
                  </a:moveTo>
                  <a:lnTo>
                    <a:pt x="0" y="224"/>
                  </a:lnTo>
                  <a:lnTo>
                    <a:pt x="369" y="7"/>
                  </a:lnTo>
                  <a:cubicBezTo>
                    <a:pt x="382" y="0"/>
                    <a:pt x="399" y="4"/>
                    <a:pt x="407" y="17"/>
                  </a:cubicBezTo>
                  <a:cubicBezTo>
                    <a:pt x="414" y="30"/>
                    <a:pt x="409" y="48"/>
                    <a:pt x="397" y="55"/>
                  </a:cubicBezTo>
                  <a:lnTo>
                    <a:pt x="68" y="248"/>
                  </a:lnTo>
                  <a:lnTo>
                    <a:pt x="68" y="201"/>
                  </a:lnTo>
                  <a:lnTo>
                    <a:pt x="397" y="394"/>
                  </a:lnTo>
                  <a:cubicBezTo>
                    <a:pt x="409" y="402"/>
                    <a:pt x="414" y="419"/>
                    <a:pt x="407" y="432"/>
                  </a:cubicBezTo>
                  <a:cubicBezTo>
                    <a:pt x="399" y="445"/>
                    <a:pt x="382" y="450"/>
                    <a:pt x="369" y="44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87" name="Freeform 163"/>
            <p:cNvSpPr>
              <a:spLocks noEditPoints="1"/>
            </p:cNvSpPr>
            <p:nvPr/>
          </p:nvSpPr>
          <p:spPr bwMode="auto">
            <a:xfrm>
              <a:off x="4420" y="3150"/>
              <a:ext cx="292" cy="117"/>
            </a:xfrm>
            <a:custGeom>
              <a:avLst/>
              <a:gdLst/>
              <a:ahLst/>
              <a:cxnLst>
                <a:cxn ang="0">
                  <a:pos x="291" y="67"/>
                </a:cxn>
                <a:cxn ang="0">
                  <a:pos x="12" y="66"/>
                </a:cxn>
                <a:cxn ang="0">
                  <a:pos x="13" y="50"/>
                </a:cxn>
                <a:cxn ang="0">
                  <a:pos x="292" y="51"/>
                </a:cxn>
                <a:cxn ang="0">
                  <a:pos x="290" y="51"/>
                </a:cxn>
                <a:cxn ang="0">
                  <a:pos x="13" y="52"/>
                </a:cxn>
                <a:cxn ang="0">
                  <a:pos x="14" y="66"/>
                </a:cxn>
                <a:cxn ang="0">
                  <a:pos x="291" y="65"/>
                </a:cxn>
                <a:cxn ang="0">
                  <a:pos x="290" y="51"/>
                </a:cxn>
                <a:cxn ang="0">
                  <a:pos x="85" y="116"/>
                </a:cxn>
                <a:cxn ang="0">
                  <a:pos x="0" y="58"/>
                </a:cxn>
                <a:cxn ang="0">
                  <a:pos x="85" y="1"/>
                </a:cxn>
                <a:cxn ang="0">
                  <a:pos x="88" y="0"/>
                </a:cxn>
                <a:cxn ang="0">
                  <a:pos x="91" y="0"/>
                </a:cxn>
                <a:cxn ang="0">
                  <a:pos x="93" y="1"/>
                </a:cxn>
                <a:cxn ang="0">
                  <a:pos x="95" y="4"/>
                </a:cxn>
                <a:cxn ang="0">
                  <a:pos x="96" y="7"/>
                </a:cxn>
                <a:cxn ang="0">
                  <a:pos x="96" y="10"/>
                </a:cxn>
                <a:cxn ang="0">
                  <a:pos x="95" y="13"/>
                </a:cxn>
                <a:cxn ang="0">
                  <a:pos x="92" y="15"/>
                </a:cxn>
                <a:cxn ang="0">
                  <a:pos x="15" y="65"/>
                </a:cxn>
                <a:cxn ang="0">
                  <a:pos x="17" y="52"/>
                </a:cxn>
                <a:cxn ang="0">
                  <a:pos x="93" y="102"/>
                </a:cxn>
                <a:cxn ang="0">
                  <a:pos x="95" y="104"/>
                </a:cxn>
                <a:cxn ang="0">
                  <a:pos x="96" y="107"/>
                </a:cxn>
                <a:cxn ang="0">
                  <a:pos x="96" y="110"/>
                </a:cxn>
                <a:cxn ang="0">
                  <a:pos x="95" y="113"/>
                </a:cxn>
                <a:cxn ang="0">
                  <a:pos x="93" y="116"/>
                </a:cxn>
                <a:cxn ang="0">
                  <a:pos x="90" y="117"/>
                </a:cxn>
                <a:cxn ang="0">
                  <a:pos x="88" y="117"/>
                </a:cxn>
                <a:cxn ang="0">
                  <a:pos x="88" y="115"/>
                </a:cxn>
                <a:cxn ang="0">
                  <a:pos x="90" y="115"/>
                </a:cxn>
                <a:cxn ang="0">
                  <a:pos x="92" y="114"/>
                </a:cxn>
                <a:cxn ang="0">
                  <a:pos x="94" y="112"/>
                </a:cxn>
                <a:cxn ang="0">
                  <a:pos x="94" y="110"/>
                </a:cxn>
                <a:cxn ang="0">
                  <a:pos x="94" y="107"/>
                </a:cxn>
                <a:cxn ang="0">
                  <a:pos x="93" y="105"/>
                </a:cxn>
                <a:cxn ang="0">
                  <a:pos x="92" y="104"/>
                </a:cxn>
                <a:cxn ang="0">
                  <a:pos x="16" y="53"/>
                </a:cxn>
                <a:cxn ang="0">
                  <a:pos x="17" y="65"/>
                </a:cxn>
                <a:cxn ang="0">
                  <a:pos x="92" y="13"/>
                </a:cxn>
                <a:cxn ang="0">
                  <a:pos x="93" y="12"/>
                </a:cxn>
                <a:cxn ang="0">
                  <a:pos x="94" y="9"/>
                </a:cxn>
                <a:cxn ang="0">
                  <a:pos x="94" y="7"/>
                </a:cxn>
                <a:cxn ang="0">
                  <a:pos x="93" y="5"/>
                </a:cxn>
                <a:cxn ang="0">
                  <a:pos x="92" y="3"/>
                </a:cxn>
                <a:cxn ang="0">
                  <a:pos x="90" y="2"/>
                </a:cxn>
                <a:cxn ang="0">
                  <a:pos x="88" y="2"/>
                </a:cxn>
                <a:cxn ang="0">
                  <a:pos x="86" y="3"/>
                </a:cxn>
                <a:cxn ang="0">
                  <a:pos x="1" y="59"/>
                </a:cxn>
                <a:cxn ang="0">
                  <a:pos x="86" y="115"/>
                </a:cxn>
                <a:cxn ang="0">
                  <a:pos x="88" y="115"/>
                </a:cxn>
              </a:cxnLst>
              <a:rect l="0" t="0" r="r" b="b"/>
              <a:pathLst>
                <a:path w="292" h="117">
                  <a:moveTo>
                    <a:pt x="292" y="66"/>
                  </a:moveTo>
                  <a:lnTo>
                    <a:pt x="291" y="67"/>
                  </a:lnTo>
                  <a:lnTo>
                    <a:pt x="13" y="67"/>
                  </a:lnTo>
                  <a:lnTo>
                    <a:pt x="12" y="66"/>
                  </a:lnTo>
                  <a:lnTo>
                    <a:pt x="12" y="51"/>
                  </a:lnTo>
                  <a:lnTo>
                    <a:pt x="13" y="50"/>
                  </a:lnTo>
                  <a:lnTo>
                    <a:pt x="291" y="50"/>
                  </a:lnTo>
                  <a:lnTo>
                    <a:pt x="292" y="51"/>
                  </a:lnTo>
                  <a:lnTo>
                    <a:pt x="292" y="66"/>
                  </a:lnTo>
                  <a:close/>
                  <a:moveTo>
                    <a:pt x="290" y="51"/>
                  </a:moveTo>
                  <a:lnTo>
                    <a:pt x="291" y="52"/>
                  </a:lnTo>
                  <a:lnTo>
                    <a:pt x="13" y="52"/>
                  </a:lnTo>
                  <a:lnTo>
                    <a:pt x="14" y="51"/>
                  </a:lnTo>
                  <a:lnTo>
                    <a:pt x="14" y="66"/>
                  </a:lnTo>
                  <a:lnTo>
                    <a:pt x="13" y="65"/>
                  </a:lnTo>
                  <a:lnTo>
                    <a:pt x="291" y="65"/>
                  </a:lnTo>
                  <a:lnTo>
                    <a:pt x="290" y="66"/>
                  </a:lnTo>
                  <a:lnTo>
                    <a:pt x="290" y="51"/>
                  </a:lnTo>
                  <a:close/>
                  <a:moveTo>
                    <a:pt x="85" y="116"/>
                  </a:moveTo>
                  <a:lnTo>
                    <a:pt x="85" y="116"/>
                  </a:lnTo>
                  <a:lnTo>
                    <a:pt x="0" y="59"/>
                  </a:lnTo>
                  <a:lnTo>
                    <a:pt x="0" y="58"/>
                  </a:lnTo>
                  <a:lnTo>
                    <a:pt x="85" y="1"/>
                  </a:lnTo>
                  <a:lnTo>
                    <a:pt x="85" y="1"/>
                  </a:lnTo>
                  <a:lnTo>
                    <a:pt x="88" y="0"/>
                  </a:lnTo>
                  <a:lnTo>
                    <a:pt x="88" y="0"/>
                  </a:lnTo>
                  <a:lnTo>
                    <a:pt x="90" y="0"/>
                  </a:lnTo>
                  <a:lnTo>
                    <a:pt x="91" y="0"/>
                  </a:lnTo>
                  <a:lnTo>
                    <a:pt x="93" y="1"/>
                  </a:lnTo>
                  <a:lnTo>
                    <a:pt x="93" y="1"/>
                  </a:lnTo>
                  <a:lnTo>
                    <a:pt x="95" y="4"/>
                  </a:lnTo>
                  <a:lnTo>
                    <a:pt x="95" y="4"/>
                  </a:lnTo>
                  <a:lnTo>
                    <a:pt x="96" y="7"/>
                  </a:lnTo>
                  <a:lnTo>
                    <a:pt x="96" y="7"/>
                  </a:lnTo>
                  <a:lnTo>
                    <a:pt x="96" y="10"/>
                  </a:lnTo>
                  <a:lnTo>
                    <a:pt x="96" y="10"/>
                  </a:lnTo>
                  <a:lnTo>
                    <a:pt x="95" y="13"/>
                  </a:lnTo>
                  <a:lnTo>
                    <a:pt x="95" y="13"/>
                  </a:lnTo>
                  <a:lnTo>
                    <a:pt x="93" y="15"/>
                  </a:lnTo>
                  <a:lnTo>
                    <a:pt x="92" y="15"/>
                  </a:lnTo>
                  <a:lnTo>
                    <a:pt x="17" y="66"/>
                  </a:lnTo>
                  <a:lnTo>
                    <a:pt x="15" y="65"/>
                  </a:lnTo>
                  <a:lnTo>
                    <a:pt x="15" y="52"/>
                  </a:lnTo>
                  <a:lnTo>
                    <a:pt x="17" y="52"/>
                  </a:lnTo>
                  <a:lnTo>
                    <a:pt x="92" y="102"/>
                  </a:lnTo>
                  <a:lnTo>
                    <a:pt x="93" y="102"/>
                  </a:lnTo>
                  <a:lnTo>
                    <a:pt x="95" y="104"/>
                  </a:lnTo>
                  <a:lnTo>
                    <a:pt x="95" y="104"/>
                  </a:lnTo>
                  <a:lnTo>
                    <a:pt x="96" y="107"/>
                  </a:lnTo>
                  <a:lnTo>
                    <a:pt x="96" y="107"/>
                  </a:lnTo>
                  <a:lnTo>
                    <a:pt x="96" y="110"/>
                  </a:lnTo>
                  <a:lnTo>
                    <a:pt x="96" y="110"/>
                  </a:lnTo>
                  <a:lnTo>
                    <a:pt x="95" y="113"/>
                  </a:lnTo>
                  <a:lnTo>
                    <a:pt x="95" y="113"/>
                  </a:lnTo>
                  <a:lnTo>
                    <a:pt x="93" y="116"/>
                  </a:lnTo>
                  <a:lnTo>
                    <a:pt x="93" y="116"/>
                  </a:lnTo>
                  <a:lnTo>
                    <a:pt x="91" y="117"/>
                  </a:lnTo>
                  <a:lnTo>
                    <a:pt x="90" y="117"/>
                  </a:lnTo>
                  <a:lnTo>
                    <a:pt x="88" y="117"/>
                  </a:lnTo>
                  <a:lnTo>
                    <a:pt x="88" y="117"/>
                  </a:lnTo>
                  <a:lnTo>
                    <a:pt x="85" y="116"/>
                  </a:lnTo>
                  <a:close/>
                  <a:moveTo>
                    <a:pt x="88" y="115"/>
                  </a:moveTo>
                  <a:lnTo>
                    <a:pt x="88" y="115"/>
                  </a:lnTo>
                  <a:lnTo>
                    <a:pt x="90" y="115"/>
                  </a:lnTo>
                  <a:lnTo>
                    <a:pt x="90" y="115"/>
                  </a:lnTo>
                  <a:lnTo>
                    <a:pt x="92" y="114"/>
                  </a:lnTo>
                  <a:lnTo>
                    <a:pt x="92" y="114"/>
                  </a:lnTo>
                  <a:lnTo>
                    <a:pt x="94" y="112"/>
                  </a:lnTo>
                  <a:lnTo>
                    <a:pt x="93" y="112"/>
                  </a:lnTo>
                  <a:lnTo>
                    <a:pt x="94" y="110"/>
                  </a:lnTo>
                  <a:lnTo>
                    <a:pt x="94" y="110"/>
                  </a:lnTo>
                  <a:lnTo>
                    <a:pt x="94" y="107"/>
                  </a:lnTo>
                  <a:lnTo>
                    <a:pt x="94" y="108"/>
                  </a:lnTo>
                  <a:lnTo>
                    <a:pt x="93" y="105"/>
                  </a:lnTo>
                  <a:lnTo>
                    <a:pt x="93" y="106"/>
                  </a:lnTo>
                  <a:lnTo>
                    <a:pt x="92" y="104"/>
                  </a:lnTo>
                  <a:lnTo>
                    <a:pt x="92" y="104"/>
                  </a:lnTo>
                  <a:lnTo>
                    <a:pt x="16" y="53"/>
                  </a:lnTo>
                  <a:lnTo>
                    <a:pt x="17" y="52"/>
                  </a:lnTo>
                  <a:lnTo>
                    <a:pt x="17" y="65"/>
                  </a:lnTo>
                  <a:lnTo>
                    <a:pt x="16" y="64"/>
                  </a:lnTo>
                  <a:lnTo>
                    <a:pt x="92" y="13"/>
                  </a:lnTo>
                  <a:lnTo>
                    <a:pt x="92" y="14"/>
                  </a:lnTo>
                  <a:lnTo>
                    <a:pt x="93" y="12"/>
                  </a:lnTo>
                  <a:lnTo>
                    <a:pt x="93" y="12"/>
                  </a:lnTo>
                  <a:lnTo>
                    <a:pt x="94" y="9"/>
                  </a:lnTo>
                  <a:lnTo>
                    <a:pt x="94" y="10"/>
                  </a:lnTo>
                  <a:lnTo>
                    <a:pt x="94" y="7"/>
                  </a:lnTo>
                  <a:lnTo>
                    <a:pt x="94" y="7"/>
                  </a:lnTo>
                  <a:lnTo>
                    <a:pt x="93" y="5"/>
                  </a:lnTo>
                  <a:lnTo>
                    <a:pt x="94" y="5"/>
                  </a:lnTo>
                  <a:lnTo>
                    <a:pt x="92" y="3"/>
                  </a:lnTo>
                  <a:lnTo>
                    <a:pt x="92" y="3"/>
                  </a:lnTo>
                  <a:lnTo>
                    <a:pt x="90" y="2"/>
                  </a:lnTo>
                  <a:lnTo>
                    <a:pt x="90" y="2"/>
                  </a:lnTo>
                  <a:lnTo>
                    <a:pt x="88" y="2"/>
                  </a:lnTo>
                  <a:lnTo>
                    <a:pt x="88" y="2"/>
                  </a:lnTo>
                  <a:lnTo>
                    <a:pt x="86" y="3"/>
                  </a:lnTo>
                  <a:lnTo>
                    <a:pt x="86" y="3"/>
                  </a:lnTo>
                  <a:lnTo>
                    <a:pt x="1" y="59"/>
                  </a:lnTo>
                  <a:lnTo>
                    <a:pt x="1" y="58"/>
                  </a:lnTo>
                  <a:lnTo>
                    <a:pt x="86" y="115"/>
                  </a:lnTo>
                  <a:lnTo>
                    <a:pt x="86" y="115"/>
                  </a:lnTo>
                  <a:lnTo>
                    <a:pt x="88" y="115"/>
                  </a:lnTo>
                  <a:close/>
                </a:path>
              </a:pathLst>
            </a:custGeom>
            <a:solidFill>
              <a:srgbClr val="00000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88" name="Rectangle 164"/>
            <p:cNvSpPr>
              <a:spLocks noChangeArrowheads="1"/>
            </p:cNvSpPr>
            <p:nvPr/>
          </p:nvSpPr>
          <p:spPr bwMode="auto">
            <a:xfrm>
              <a:off x="4245" y="3111"/>
              <a:ext cx="183"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M</a:t>
              </a:r>
              <a:endParaRPr lang="en-US" dirty="0" smtClean="0">
                <a:solidFill>
                  <a:prstClr val="black"/>
                </a:solidFill>
                <a:latin typeface="Arial" pitchFamily="34" charset="0"/>
                <a:cs typeface="Arial" pitchFamily="34" charset="0"/>
              </a:endParaRPr>
            </a:p>
          </p:txBody>
        </p:sp>
        <p:sp>
          <p:nvSpPr>
            <p:cNvPr id="1189" name="Rectangle 165"/>
            <p:cNvSpPr>
              <a:spLocks noChangeArrowheads="1"/>
            </p:cNvSpPr>
            <p:nvPr/>
          </p:nvSpPr>
          <p:spPr bwMode="auto">
            <a:xfrm>
              <a:off x="4359" y="3075"/>
              <a:ext cx="128" cy="2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190" name="Rectangle 166"/>
            <p:cNvSpPr>
              <a:spLocks noChangeArrowheads="1"/>
            </p:cNvSpPr>
            <p:nvPr/>
          </p:nvSpPr>
          <p:spPr bwMode="auto">
            <a:xfrm>
              <a:off x="2603" y="1900"/>
              <a:ext cx="192"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T.</a:t>
              </a:r>
              <a:endParaRPr lang="en-US" dirty="0" smtClean="0">
                <a:solidFill>
                  <a:prstClr val="black"/>
                </a:solidFill>
                <a:latin typeface="Arial" pitchFamily="34" charset="0"/>
                <a:cs typeface="Arial" pitchFamily="34" charset="0"/>
              </a:endParaRPr>
            </a:p>
          </p:txBody>
        </p:sp>
        <p:sp>
          <p:nvSpPr>
            <p:cNvPr id="1191" name="Rectangle 167"/>
            <p:cNvSpPr>
              <a:spLocks noChangeArrowheads="1"/>
            </p:cNvSpPr>
            <p:nvPr/>
          </p:nvSpPr>
          <p:spPr bwMode="auto">
            <a:xfrm>
              <a:off x="2726" y="1864"/>
              <a:ext cx="128" cy="2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sp>
          <p:nvSpPr>
            <p:cNvPr id="1192" name="Rectangle 168"/>
            <p:cNvSpPr>
              <a:spLocks noChangeArrowheads="1"/>
            </p:cNvSpPr>
            <p:nvPr/>
          </p:nvSpPr>
          <p:spPr bwMode="auto">
            <a:xfrm>
              <a:off x="4814" y="1879"/>
              <a:ext cx="153" cy="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rgbClr val="000000"/>
                  </a:solidFill>
                  <a:latin typeface="Arial" pitchFamily="34" charset="0"/>
                  <a:cs typeface="Arial" pitchFamily="34" charset="0"/>
                </a:rPr>
                <a:t>T</a:t>
              </a:r>
              <a:endParaRPr lang="en-US" dirty="0" smtClean="0">
                <a:solidFill>
                  <a:prstClr val="black"/>
                </a:solidFill>
                <a:latin typeface="Arial" pitchFamily="34" charset="0"/>
                <a:cs typeface="Arial" pitchFamily="34" charset="0"/>
              </a:endParaRPr>
            </a:p>
          </p:txBody>
        </p:sp>
        <p:sp>
          <p:nvSpPr>
            <p:cNvPr id="1193" name="Rectangle 169"/>
            <p:cNvSpPr>
              <a:spLocks noChangeArrowheads="1"/>
            </p:cNvSpPr>
            <p:nvPr/>
          </p:nvSpPr>
          <p:spPr bwMode="auto">
            <a:xfrm>
              <a:off x="4899" y="1843"/>
              <a:ext cx="127" cy="2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grpSp>
      <p:sp>
        <p:nvSpPr>
          <p:cNvPr id="177" name="Rectangle 176"/>
          <p:cNvSpPr/>
          <p:nvPr/>
        </p:nvSpPr>
        <p:spPr>
          <a:xfrm>
            <a:off x="2516181" y="4724400"/>
            <a:ext cx="4250523" cy="461665"/>
          </a:xfrm>
          <a:prstGeom prst="rect">
            <a:avLst/>
          </a:prstGeom>
        </p:spPr>
        <p:txBody>
          <a:bodyPr wrap="none">
            <a:spAutoFit/>
          </a:bodyPr>
          <a:lstStyle/>
          <a:p>
            <a:r>
              <a:rPr lang="en-GB" sz="2000" dirty="0" smtClean="0">
                <a:solidFill>
                  <a:prstClr val="black"/>
                </a:solidFill>
              </a:rPr>
              <a:t>  </a:t>
            </a:r>
            <a:r>
              <a:rPr lang="en-GB" sz="2400" dirty="0" smtClean="0">
                <a:solidFill>
                  <a:prstClr val="black"/>
                </a:solidFill>
              </a:rPr>
              <a:t>Summative evaluation model </a:t>
            </a:r>
            <a:endParaRPr lang="en-GB" sz="2400" dirty="0">
              <a:solidFill>
                <a:prstClr val="black"/>
              </a:solidFill>
            </a:endParaRPr>
          </a:p>
        </p:txBody>
      </p:sp>
      <p:sp>
        <p:nvSpPr>
          <p:cNvPr id="173" name="TextBox 172"/>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2198834576"/>
      </p:ext>
    </p:extLst>
  </p:cSld>
  <p:clrMapOvr>
    <a:masterClrMapping/>
  </p:clrMapOvr>
  <p:transition>
    <p:pull dir="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ontent Placeholder 173"/>
          <p:cNvSpPr>
            <a:spLocks noGrp="1"/>
          </p:cNvSpPr>
          <p:nvPr>
            <p:ph idx="1"/>
          </p:nvPr>
        </p:nvSpPr>
        <p:spPr>
          <a:xfrm>
            <a:off x="0" y="914400"/>
            <a:ext cx="9144000" cy="5943600"/>
          </a:xfrm>
        </p:spPr>
        <p:txBody>
          <a:bodyPr>
            <a:normAutofit/>
          </a:bodyPr>
          <a:lstStyle/>
          <a:p>
            <a:pPr>
              <a:buNone/>
            </a:pPr>
            <a:r>
              <a:rPr lang="en-US" dirty="0" smtClean="0"/>
              <a:t>S: </a:t>
            </a:r>
            <a:r>
              <a:rPr lang="en-US" dirty="0"/>
              <a:t>S</a:t>
            </a:r>
            <a:r>
              <a:rPr lang="en-US" dirty="0" smtClean="0"/>
              <a:t>tandards, ( the generally acceptable goals and objectives)</a:t>
            </a:r>
            <a:endParaRPr lang="en-GB" dirty="0" smtClean="0"/>
          </a:p>
          <a:p>
            <a:pPr>
              <a:buNone/>
            </a:pPr>
            <a:r>
              <a:rPr lang="en-US" dirty="0" smtClean="0"/>
              <a:t>P: Performance (the totality of combinations of resources in actual implementation of the program and its outcomes.</a:t>
            </a:r>
            <a:endParaRPr lang="en-GB" dirty="0" smtClean="0"/>
          </a:p>
          <a:p>
            <a:pPr>
              <a:buNone/>
            </a:pPr>
            <a:r>
              <a:rPr lang="en-US" dirty="0" smtClean="0"/>
              <a:t>C: Comparison of the standards and the performance.</a:t>
            </a:r>
            <a:endParaRPr lang="en-GB" dirty="0" smtClean="0"/>
          </a:p>
          <a:p>
            <a:pPr>
              <a:buNone/>
            </a:pPr>
            <a:r>
              <a:rPr lang="en-US" dirty="0" smtClean="0"/>
              <a:t>D: Discrepancy between performance and standards as 	accurately revealed by the comparison.</a:t>
            </a:r>
            <a:endParaRPr lang="en-GB" dirty="0" smtClean="0"/>
          </a:p>
          <a:p>
            <a:pPr>
              <a:buNone/>
            </a:pPr>
            <a:r>
              <a:rPr lang="en-US" dirty="0" smtClean="0"/>
              <a:t>T:  Termination of either aspects or entire program due to 	its irrelevance.</a:t>
            </a:r>
            <a:endParaRPr lang="en-GB" dirty="0" smtClean="0"/>
          </a:p>
          <a:p>
            <a:pPr>
              <a:buNone/>
            </a:pPr>
            <a:r>
              <a:rPr lang="en-US" dirty="0" smtClean="0"/>
              <a:t>M: Modification, alteration and improvement of either 	aspects or the entire program for its continuity.</a:t>
            </a:r>
            <a:endParaRPr lang="en-GB" dirty="0" smtClean="0"/>
          </a:p>
          <a:p>
            <a:pPr>
              <a:buNone/>
            </a:pPr>
            <a:r>
              <a:rPr lang="en-US" dirty="0" smtClean="0"/>
              <a:t>R: Retain the entire program or part of it as it is.</a:t>
            </a:r>
            <a:endParaRPr lang="en-GB" dirty="0" smtClean="0"/>
          </a:p>
          <a:p>
            <a:pPr>
              <a:buNone/>
            </a:pPr>
            <a:r>
              <a:rPr lang="en-US" dirty="0" smtClean="0"/>
              <a:t>1, 2, etc.   =	Recycling of the program in parts or entirely 		with the elements of modified inputs. </a:t>
            </a:r>
            <a:endParaRPr lang="en-GB" dirty="0"/>
          </a:p>
        </p:txBody>
      </p:sp>
      <p:pic>
        <p:nvPicPr>
          <p:cNvPr id="175"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176" name="Picture 175"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sp>
        <p:nvSpPr>
          <p:cNvPr id="5" name="TextBox 4"/>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576252053"/>
      </p:ext>
    </p:extLst>
  </p:cSld>
  <p:clrMapOvr>
    <a:masterClrMapping/>
  </p:clrMapOvr>
  <p:transition>
    <p:pull dir="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ontent Placeholder 173"/>
          <p:cNvSpPr>
            <a:spLocks noGrp="1"/>
          </p:cNvSpPr>
          <p:nvPr>
            <p:ph idx="1"/>
          </p:nvPr>
        </p:nvSpPr>
        <p:spPr>
          <a:xfrm>
            <a:off x="0" y="762000"/>
            <a:ext cx="9144000" cy="6096000"/>
          </a:xfrm>
          <a:solidFill>
            <a:schemeClr val="accent2"/>
          </a:solidFill>
          <a:ln>
            <a:solidFill>
              <a:schemeClr val="accent1"/>
            </a:solidFill>
          </a:ln>
        </p:spPr>
        <p:txBody>
          <a:bodyPr>
            <a:normAutofit/>
          </a:bodyPr>
          <a:lstStyle/>
          <a:p>
            <a:pPr algn="just">
              <a:buNone/>
            </a:pPr>
            <a:r>
              <a:rPr lang="en-US" dirty="0" smtClean="0"/>
              <a:t>Summative evaluation model represents a sequence of problem-solving efforts with the aim of determining discrepancies during the definition, installation, process and product stages of the program development as well as identification of corrective alternatives for rectifying the discrepancies by providing data-based answers to the questions of:</a:t>
            </a:r>
            <a:endParaRPr lang="en-GB" dirty="0" smtClean="0"/>
          </a:p>
          <a:p>
            <a:pPr lvl="0" algn="just"/>
            <a:r>
              <a:rPr lang="en-US" dirty="0" smtClean="0"/>
              <a:t>Why should the discrepancies exist?</a:t>
            </a:r>
            <a:endParaRPr lang="en-GB" dirty="0" smtClean="0"/>
          </a:p>
          <a:p>
            <a:pPr lvl="0" algn="just"/>
            <a:r>
              <a:rPr lang="en-US" dirty="0" smtClean="0"/>
              <a:t>What corrective measures can be adopted?</a:t>
            </a:r>
            <a:endParaRPr lang="en-GB" dirty="0" smtClean="0"/>
          </a:p>
          <a:p>
            <a:pPr lvl="0" algn="just"/>
            <a:r>
              <a:rPr lang="en-US" dirty="0" smtClean="0"/>
              <a:t>Which are the most appropriate corrective measures?</a:t>
            </a:r>
            <a:endParaRPr lang="en-GB" dirty="0" smtClean="0"/>
          </a:p>
          <a:p>
            <a:pPr lvl="0" algn="just"/>
            <a:r>
              <a:rPr lang="en-US" dirty="0" smtClean="0"/>
              <a:t>How best can the suitable remediation measures be implemented?</a:t>
            </a:r>
            <a:endParaRPr lang="en-GB" dirty="0" smtClean="0"/>
          </a:p>
          <a:p>
            <a:pPr algn="just"/>
            <a:r>
              <a:rPr lang="en-US" dirty="0" smtClean="0"/>
              <a:t>Which brand new program should be embarked on where the formally existing program is terminated in its entirety?</a:t>
            </a:r>
            <a:endParaRPr lang="en-GB" dirty="0"/>
          </a:p>
        </p:txBody>
      </p:sp>
      <p:pic>
        <p:nvPicPr>
          <p:cNvPr id="175"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176" name="Picture 175"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sp>
        <p:nvSpPr>
          <p:cNvPr id="5" name="TextBox 4"/>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4248756500"/>
      </p:ext>
    </p:extLst>
  </p:cSld>
  <p:clrMapOvr>
    <a:masterClrMapping/>
  </p:clrMapOvr>
  <p:transition>
    <p:pull dir="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9718" y="797046"/>
            <a:ext cx="8229600" cy="551688"/>
          </a:xfrm>
        </p:spPr>
        <p:txBody>
          <a:bodyPr>
            <a:noAutofit/>
          </a:bodyPr>
          <a:lstStyle/>
          <a:p>
            <a:r>
              <a:rPr lang="en-US" sz="4000" b="1" dirty="0" smtClean="0"/>
              <a:t>COMPONENTIAL EVALUATION MODEL</a:t>
            </a:r>
            <a:endParaRPr lang="en-GB" sz="4000"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1501056"/>
              </p:ext>
            </p:extLst>
          </p:nvPr>
        </p:nvGraphicFramePr>
        <p:xfrm>
          <a:off x="0" y="1340768"/>
          <a:ext cx="9144000"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5"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176" name="Picture 175"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3296931517"/>
      </p:ext>
    </p:extLst>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609600"/>
          </a:xfrm>
        </p:spPr>
        <p:txBody>
          <a:bodyPr>
            <a:normAutofit/>
          </a:bodyPr>
          <a:lstStyle/>
          <a:p>
            <a:r>
              <a:rPr lang="en-GB" sz="3200" b="1" dirty="0" smtClean="0"/>
              <a:t>Viewpoints of quality</a:t>
            </a:r>
            <a:endParaRPr lang="en-US" sz="3200"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2443424"/>
              </p:ext>
            </p:extLst>
          </p:nvPr>
        </p:nvGraphicFramePr>
        <p:xfrm>
          <a:off x="3628" y="1371600"/>
          <a:ext cx="9140371" cy="5464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7" name="Picture 6"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8" name="TextBox 7"/>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1828800" y="1447800"/>
            <a:ext cx="6019800" cy="28194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5" name="il_fi" descr="http://flagspot.net/images/n/ng).gif"/>
          <p:cNvPicPr/>
          <p:nvPr/>
        </p:nvPicPr>
        <p:blipFill>
          <a:blip r:embed="rId3" cstate="print"/>
          <a:srcRect/>
          <a:stretch>
            <a:fillRect/>
          </a:stretch>
        </p:blipFill>
        <p:spPr bwMode="auto">
          <a:xfrm>
            <a:off x="0" y="0"/>
            <a:ext cx="762000" cy="762000"/>
          </a:xfrm>
          <a:prstGeom prst="rect">
            <a:avLst/>
          </a:prstGeom>
          <a:noFill/>
          <a:ln w="9525">
            <a:noFill/>
            <a:miter lim="800000"/>
            <a:headEnd/>
            <a:tailEnd/>
          </a:ln>
        </p:spPr>
      </p:pic>
      <p:pic>
        <p:nvPicPr>
          <p:cNvPr id="176" name="Picture 175" descr="https://encrypted-tbn3.gstatic.com/images?q=tbn:ANd9GcRYbo-tXkhwUuZL9DgXDvbli313BNU0mlB5HJSqmpvKO7tcssUvh7ONqsg">
            <a:hlinkClick r:id="rId4" tgtFrame="&quot;_blank&quot;"/>
          </p:cNvPr>
          <p:cNvPicPr/>
          <p:nvPr/>
        </p:nvPicPr>
        <p:blipFill>
          <a:blip r:embed="rId5" cstate="print"/>
          <a:srcRect/>
          <a:stretch>
            <a:fillRect/>
          </a:stretch>
        </p:blipFill>
        <p:spPr bwMode="auto">
          <a:xfrm>
            <a:off x="8382001" y="0"/>
            <a:ext cx="761999" cy="762000"/>
          </a:xfrm>
          <a:prstGeom prst="rect">
            <a:avLst/>
          </a:prstGeom>
          <a:noFill/>
          <a:ln w="9525">
            <a:noFill/>
            <a:miter lim="800000"/>
            <a:headEnd/>
            <a:tailEnd/>
          </a:ln>
        </p:spPr>
      </p:pic>
      <p:sp>
        <p:nvSpPr>
          <p:cNvPr id="67585" name="Rectangle 1"/>
          <p:cNvSpPr>
            <a:spLocks noChangeArrowheads="1"/>
          </p:cNvSpPr>
          <p:nvPr/>
        </p:nvSpPr>
        <p:spPr bwMode="auto">
          <a:xfrm>
            <a:off x="1905000" y="4572000"/>
            <a:ext cx="6096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dirty="0" smtClean="0">
                <a:solidFill>
                  <a:srgbClr val="3A3A3A"/>
                </a:solidFill>
                <a:latin typeface="Calibri" pitchFamily="34" charset="0"/>
                <a:ea typeface="Calibri" pitchFamily="34" charset="0"/>
                <a:cs typeface="Times New Roman" pitchFamily="18" charset="0"/>
              </a:rPr>
              <a:t>Inputs-Operations-Outputs evaluation model</a:t>
            </a:r>
            <a:endParaRPr lang="en-US" sz="2800" dirty="0" smtClean="0">
              <a:solidFill>
                <a:prstClr val="black"/>
              </a:solidFill>
              <a:latin typeface="Arial" pitchFamily="34" charset="0"/>
              <a:cs typeface="Arial" pitchFamily="34" charset="0"/>
            </a:endParaRPr>
          </a:p>
        </p:txBody>
      </p:sp>
      <p:sp>
        <p:nvSpPr>
          <p:cNvPr id="6" name="TextBox 5"/>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grpSp>
        <p:nvGrpSpPr>
          <p:cNvPr id="70" name="Group 69"/>
          <p:cNvGrpSpPr/>
          <p:nvPr/>
        </p:nvGrpSpPr>
        <p:grpSpPr>
          <a:xfrm>
            <a:off x="2362200" y="1752600"/>
            <a:ext cx="4724400" cy="2381310"/>
            <a:chOff x="2362200" y="1752600"/>
            <a:chExt cx="4724400" cy="2381310"/>
          </a:xfrm>
        </p:grpSpPr>
        <p:sp>
          <p:nvSpPr>
            <p:cNvPr id="43" name="Rectangle 42"/>
            <p:cNvSpPr/>
            <p:nvPr/>
          </p:nvSpPr>
          <p:spPr>
            <a:xfrm>
              <a:off x="2362200" y="1752600"/>
              <a:ext cx="4648200" cy="7620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 name="Freeform 43"/>
            <p:cNvSpPr/>
            <p:nvPr/>
          </p:nvSpPr>
          <p:spPr>
            <a:xfrm>
              <a:off x="2959100" y="2743200"/>
              <a:ext cx="3517900" cy="1066800"/>
            </a:xfrm>
            <a:custGeom>
              <a:avLst/>
              <a:gdLst>
                <a:gd name="connsiteX0" fmla="*/ 3517900 w 3517900"/>
                <a:gd name="connsiteY0" fmla="*/ 0 h 1371600"/>
                <a:gd name="connsiteX1" fmla="*/ 3517900 w 3517900"/>
                <a:gd name="connsiteY1" fmla="*/ 1371600 h 1371600"/>
                <a:gd name="connsiteX2" fmla="*/ 25400 w 3517900"/>
                <a:gd name="connsiteY2" fmla="*/ 1371600 h 1371600"/>
                <a:gd name="connsiteX3" fmla="*/ 0 w 3517900"/>
                <a:gd name="connsiteY3" fmla="*/ 63500 h 1371600"/>
              </a:gdLst>
              <a:ahLst/>
              <a:cxnLst>
                <a:cxn ang="0">
                  <a:pos x="connsiteX0" y="connsiteY0"/>
                </a:cxn>
                <a:cxn ang="0">
                  <a:pos x="connsiteX1" y="connsiteY1"/>
                </a:cxn>
                <a:cxn ang="0">
                  <a:pos x="connsiteX2" y="connsiteY2"/>
                </a:cxn>
                <a:cxn ang="0">
                  <a:pos x="connsiteX3" y="connsiteY3"/>
                </a:cxn>
              </a:cxnLst>
              <a:rect l="l" t="t" r="r" b="b"/>
              <a:pathLst>
                <a:path w="3517900" h="1371600">
                  <a:moveTo>
                    <a:pt x="3517900" y="0"/>
                  </a:moveTo>
                  <a:lnTo>
                    <a:pt x="3517900" y="1371600"/>
                  </a:lnTo>
                  <a:lnTo>
                    <a:pt x="25400" y="1371600"/>
                  </a:lnTo>
                  <a:lnTo>
                    <a:pt x="0" y="6350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5" name="Freeform 44"/>
            <p:cNvSpPr/>
            <p:nvPr/>
          </p:nvSpPr>
          <p:spPr>
            <a:xfrm>
              <a:off x="3111500" y="2667000"/>
              <a:ext cx="1460500" cy="762000"/>
            </a:xfrm>
            <a:custGeom>
              <a:avLst/>
              <a:gdLst>
                <a:gd name="connsiteX0" fmla="*/ 3517900 w 3517900"/>
                <a:gd name="connsiteY0" fmla="*/ 0 h 1371600"/>
                <a:gd name="connsiteX1" fmla="*/ 3517900 w 3517900"/>
                <a:gd name="connsiteY1" fmla="*/ 1371600 h 1371600"/>
                <a:gd name="connsiteX2" fmla="*/ 25400 w 3517900"/>
                <a:gd name="connsiteY2" fmla="*/ 1371600 h 1371600"/>
                <a:gd name="connsiteX3" fmla="*/ 0 w 3517900"/>
                <a:gd name="connsiteY3" fmla="*/ 63500 h 1371600"/>
              </a:gdLst>
              <a:ahLst/>
              <a:cxnLst>
                <a:cxn ang="0">
                  <a:pos x="connsiteX0" y="connsiteY0"/>
                </a:cxn>
                <a:cxn ang="0">
                  <a:pos x="connsiteX1" y="connsiteY1"/>
                </a:cxn>
                <a:cxn ang="0">
                  <a:pos x="connsiteX2" y="connsiteY2"/>
                </a:cxn>
                <a:cxn ang="0">
                  <a:pos x="connsiteX3" y="connsiteY3"/>
                </a:cxn>
              </a:cxnLst>
              <a:rect l="l" t="t" r="r" b="b"/>
              <a:pathLst>
                <a:path w="3517900" h="1371600">
                  <a:moveTo>
                    <a:pt x="3517900" y="0"/>
                  </a:moveTo>
                  <a:lnTo>
                    <a:pt x="3517900" y="1371600"/>
                  </a:lnTo>
                  <a:lnTo>
                    <a:pt x="25400" y="1371600"/>
                  </a:lnTo>
                  <a:lnTo>
                    <a:pt x="0" y="6350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6" name="Freeform 45"/>
            <p:cNvSpPr/>
            <p:nvPr/>
          </p:nvSpPr>
          <p:spPr>
            <a:xfrm>
              <a:off x="4838700" y="2654300"/>
              <a:ext cx="1460500" cy="762000"/>
            </a:xfrm>
            <a:custGeom>
              <a:avLst/>
              <a:gdLst>
                <a:gd name="connsiteX0" fmla="*/ 3517900 w 3517900"/>
                <a:gd name="connsiteY0" fmla="*/ 0 h 1371600"/>
                <a:gd name="connsiteX1" fmla="*/ 3517900 w 3517900"/>
                <a:gd name="connsiteY1" fmla="*/ 1371600 h 1371600"/>
                <a:gd name="connsiteX2" fmla="*/ 25400 w 3517900"/>
                <a:gd name="connsiteY2" fmla="*/ 1371600 h 1371600"/>
                <a:gd name="connsiteX3" fmla="*/ 0 w 3517900"/>
                <a:gd name="connsiteY3" fmla="*/ 63500 h 1371600"/>
              </a:gdLst>
              <a:ahLst/>
              <a:cxnLst>
                <a:cxn ang="0">
                  <a:pos x="connsiteX0" y="connsiteY0"/>
                </a:cxn>
                <a:cxn ang="0">
                  <a:pos x="connsiteX1" y="connsiteY1"/>
                </a:cxn>
                <a:cxn ang="0">
                  <a:pos x="connsiteX2" y="connsiteY2"/>
                </a:cxn>
                <a:cxn ang="0">
                  <a:pos x="connsiteX3" y="connsiteY3"/>
                </a:cxn>
              </a:cxnLst>
              <a:rect l="l" t="t" r="r" b="b"/>
              <a:pathLst>
                <a:path w="3517900" h="1371600">
                  <a:moveTo>
                    <a:pt x="3517900" y="0"/>
                  </a:moveTo>
                  <a:lnTo>
                    <a:pt x="3517900" y="1371600"/>
                  </a:lnTo>
                  <a:lnTo>
                    <a:pt x="25400" y="1371600"/>
                  </a:lnTo>
                  <a:lnTo>
                    <a:pt x="0" y="6350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7" name="Diamond 46"/>
            <p:cNvSpPr/>
            <p:nvPr/>
          </p:nvSpPr>
          <p:spPr>
            <a:xfrm>
              <a:off x="2667000" y="2209800"/>
              <a:ext cx="609600" cy="60960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solidFill>
                </a:rPr>
                <a:t>1</a:t>
              </a:r>
              <a:endParaRPr lang="en-US" sz="2400" dirty="0">
                <a:solidFill>
                  <a:prstClr val="black"/>
                </a:solidFill>
              </a:endParaRPr>
            </a:p>
          </p:txBody>
        </p:sp>
        <p:sp>
          <p:nvSpPr>
            <p:cNvPr id="48" name="Diamond 47"/>
            <p:cNvSpPr/>
            <p:nvPr/>
          </p:nvSpPr>
          <p:spPr>
            <a:xfrm>
              <a:off x="4419600" y="2209800"/>
              <a:ext cx="609600" cy="60960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solidFill>
                </a:rPr>
                <a:t>2</a:t>
              </a:r>
            </a:p>
          </p:txBody>
        </p:sp>
        <p:sp>
          <p:nvSpPr>
            <p:cNvPr id="49" name="Diamond 48"/>
            <p:cNvSpPr/>
            <p:nvPr/>
          </p:nvSpPr>
          <p:spPr>
            <a:xfrm>
              <a:off x="6172200" y="2209800"/>
              <a:ext cx="609600" cy="60960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rPr>
                <a:t>3</a:t>
              </a:r>
              <a:endParaRPr lang="en-US" sz="2000" dirty="0">
                <a:solidFill>
                  <a:prstClr val="white"/>
                </a:solidFill>
              </a:endParaRPr>
            </a:p>
          </p:txBody>
        </p:sp>
        <p:sp>
          <p:nvSpPr>
            <p:cNvPr id="50" name="Right Arrow 49"/>
            <p:cNvSpPr/>
            <p:nvPr/>
          </p:nvSpPr>
          <p:spPr>
            <a:xfrm>
              <a:off x="2514600" y="2425700"/>
              <a:ext cx="203200" cy="1651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Right Arrow 50"/>
            <p:cNvSpPr/>
            <p:nvPr/>
          </p:nvSpPr>
          <p:spPr>
            <a:xfrm rot="5400000" flipV="1">
              <a:off x="6388100" y="3035300"/>
              <a:ext cx="177799" cy="152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 name="Right Arrow 51"/>
            <p:cNvSpPr/>
            <p:nvPr/>
          </p:nvSpPr>
          <p:spPr>
            <a:xfrm rot="16200000">
              <a:off x="4737100" y="2698750"/>
              <a:ext cx="215900" cy="1778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Right Arrow 52"/>
            <p:cNvSpPr/>
            <p:nvPr/>
          </p:nvSpPr>
          <p:spPr>
            <a:xfrm rot="16200000">
              <a:off x="3009900" y="2705101"/>
              <a:ext cx="228599" cy="152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55" name="Straight Connector 54"/>
            <p:cNvCxnSpPr>
              <a:endCxn id="56" idx="3"/>
            </p:cNvCxnSpPr>
            <p:nvPr/>
          </p:nvCxnSpPr>
          <p:spPr>
            <a:xfrm rot="16200000" flipH="1">
              <a:off x="4214019" y="3305969"/>
              <a:ext cx="1002506" cy="555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6" name="Right Arrow 55"/>
            <p:cNvSpPr/>
            <p:nvPr/>
          </p:nvSpPr>
          <p:spPr>
            <a:xfrm rot="5400000" flipV="1">
              <a:off x="4641850" y="3651250"/>
              <a:ext cx="152400" cy="1651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Rectangle 56"/>
            <p:cNvSpPr/>
            <p:nvPr/>
          </p:nvSpPr>
          <p:spPr>
            <a:xfrm>
              <a:off x="4579924" y="3733800"/>
              <a:ext cx="308097" cy="400110"/>
            </a:xfrm>
            <a:prstGeom prst="rect">
              <a:avLst/>
            </a:prstGeom>
          </p:spPr>
          <p:txBody>
            <a:bodyPr wrap="none">
              <a:spAutoFit/>
            </a:bodyPr>
            <a:lstStyle/>
            <a:p>
              <a:pPr algn="ctr"/>
              <a:r>
                <a:rPr lang="en-US" sz="2000" dirty="0" smtClean="0">
                  <a:solidFill>
                    <a:prstClr val="black"/>
                  </a:solidFill>
                </a:rPr>
                <a:t>7</a:t>
              </a:r>
            </a:p>
          </p:txBody>
        </p:sp>
        <p:sp>
          <p:nvSpPr>
            <p:cNvPr id="58" name="Rectangle 57"/>
            <p:cNvSpPr/>
            <p:nvPr/>
          </p:nvSpPr>
          <p:spPr>
            <a:xfrm>
              <a:off x="5486400" y="3322935"/>
              <a:ext cx="324127" cy="400110"/>
            </a:xfrm>
            <a:prstGeom prst="rect">
              <a:avLst/>
            </a:prstGeom>
          </p:spPr>
          <p:txBody>
            <a:bodyPr wrap="none">
              <a:spAutoFit/>
            </a:bodyPr>
            <a:lstStyle/>
            <a:p>
              <a:pPr algn="ctr"/>
              <a:r>
                <a:rPr lang="en-US" sz="2000" dirty="0" smtClean="0">
                  <a:solidFill>
                    <a:prstClr val="black"/>
                  </a:solidFill>
                </a:rPr>
                <a:t>6</a:t>
              </a:r>
            </a:p>
          </p:txBody>
        </p:sp>
        <p:sp>
          <p:nvSpPr>
            <p:cNvPr id="59" name="Rectangle 58"/>
            <p:cNvSpPr/>
            <p:nvPr/>
          </p:nvSpPr>
          <p:spPr>
            <a:xfrm>
              <a:off x="3733800" y="3276600"/>
              <a:ext cx="306494" cy="400110"/>
            </a:xfrm>
            <a:prstGeom prst="rect">
              <a:avLst/>
            </a:prstGeom>
          </p:spPr>
          <p:txBody>
            <a:bodyPr wrap="none">
              <a:spAutoFit/>
            </a:bodyPr>
            <a:lstStyle/>
            <a:p>
              <a:pPr algn="ctr"/>
              <a:r>
                <a:rPr lang="en-US" sz="2000" dirty="0" smtClean="0">
                  <a:solidFill>
                    <a:prstClr val="black"/>
                  </a:solidFill>
                </a:rPr>
                <a:t>5</a:t>
              </a:r>
            </a:p>
          </p:txBody>
        </p:sp>
        <p:sp>
          <p:nvSpPr>
            <p:cNvPr id="61" name="Right Arrow 60"/>
            <p:cNvSpPr/>
            <p:nvPr/>
          </p:nvSpPr>
          <p:spPr>
            <a:xfrm>
              <a:off x="6096000" y="2438400"/>
              <a:ext cx="161925" cy="152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2" name="Right Arrow 61"/>
            <p:cNvSpPr/>
            <p:nvPr/>
          </p:nvSpPr>
          <p:spPr>
            <a:xfrm rot="16200000">
              <a:off x="2857500" y="2857501"/>
              <a:ext cx="228599" cy="152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4" name="Right Arrow 63"/>
            <p:cNvSpPr/>
            <p:nvPr/>
          </p:nvSpPr>
          <p:spPr>
            <a:xfrm rot="16200000">
              <a:off x="6934200" y="1752600"/>
              <a:ext cx="152400" cy="152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7" name="Right Arrow 66"/>
            <p:cNvSpPr/>
            <p:nvPr/>
          </p:nvSpPr>
          <p:spPr>
            <a:xfrm rot="5400000" flipV="1">
              <a:off x="4489450" y="2889250"/>
              <a:ext cx="152400" cy="1651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 xmlns:p14="http://schemas.microsoft.com/office/powerpoint/2010/main" val="3923942758"/>
      </p:ext>
    </p:extLst>
  </p:cSld>
  <p:clrMapOvr>
    <a:masterClrMapping/>
  </p:clrMapOvr>
  <p:transition>
    <p:pull dir="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176" name="Picture 175"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sp>
        <p:nvSpPr>
          <p:cNvPr id="6" name="Title 5"/>
          <p:cNvSpPr>
            <a:spLocks noGrp="1"/>
          </p:cNvSpPr>
          <p:nvPr>
            <p:ph type="title"/>
          </p:nvPr>
        </p:nvSpPr>
        <p:spPr>
          <a:xfrm>
            <a:off x="0" y="685800"/>
            <a:ext cx="9144000" cy="510952"/>
          </a:xfrm>
        </p:spPr>
        <p:txBody>
          <a:bodyPr>
            <a:noAutofit/>
          </a:bodyPr>
          <a:lstStyle/>
          <a:p>
            <a:r>
              <a:rPr lang="en-US" sz="4000" b="1" dirty="0" smtClean="0"/>
              <a:t>STAKE’S SUMMATIVE EVALUATION MODEL</a:t>
            </a:r>
            <a:endParaRPr lang="en-GB" sz="4000" dirty="0"/>
          </a:p>
        </p:txBody>
      </p:sp>
      <p:graphicFrame>
        <p:nvGraphicFramePr>
          <p:cNvPr id="2" name="Content Placeholder 1"/>
          <p:cNvGraphicFramePr>
            <a:graphicFrameLocks noGrp="1"/>
          </p:cNvGraphicFramePr>
          <p:nvPr>
            <p:ph idx="1"/>
            <p:extLst>
              <p:ext uri="{D42A27DB-BD31-4B8C-83A1-F6EECF244321}">
                <p14:modId xmlns="" xmlns:p14="http://schemas.microsoft.com/office/powerpoint/2010/main" val="3269591521"/>
              </p:ext>
            </p:extLst>
          </p:nvPr>
        </p:nvGraphicFramePr>
        <p:xfrm>
          <a:off x="0" y="1124744"/>
          <a:ext cx="9144000" cy="57294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1404043624"/>
      </p:ext>
    </p:extLst>
  </p:cSld>
  <p:clrMapOvr>
    <a:masterClrMapping/>
  </p:clrMapOvr>
  <p:transition>
    <p:pull dir="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176" name="Picture 175"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graphicFrame>
        <p:nvGraphicFramePr>
          <p:cNvPr id="2" name="Content Placeholder 1"/>
          <p:cNvGraphicFramePr>
            <a:graphicFrameLocks noGrp="1"/>
          </p:cNvGraphicFramePr>
          <p:nvPr>
            <p:ph idx="1"/>
            <p:extLst>
              <p:ext uri="{D42A27DB-BD31-4B8C-83A1-F6EECF244321}">
                <p14:modId xmlns="" xmlns:p14="http://schemas.microsoft.com/office/powerpoint/2010/main" val="3534852730"/>
              </p:ext>
            </p:extLst>
          </p:nvPr>
        </p:nvGraphicFramePr>
        <p:xfrm>
          <a:off x="0" y="762000"/>
          <a:ext cx="9144000" cy="6096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69713668"/>
      </p:ext>
    </p:extLst>
  </p:cSld>
  <p:clrMapOvr>
    <a:masterClrMapping/>
  </p:clrMapOvr>
  <p:transition>
    <p:pull dir="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219201" y="1030514"/>
            <a:ext cx="7010400" cy="4528457"/>
          </a:xfrm>
          <a:custGeom>
            <a:avLst/>
            <a:gdLst>
              <a:gd name="connsiteX0" fmla="*/ 1959429 w 7141029"/>
              <a:gd name="connsiteY0" fmla="*/ 682172 h 4528457"/>
              <a:gd name="connsiteX1" fmla="*/ 1959429 w 7141029"/>
              <a:gd name="connsiteY1" fmla="*/ 0 h 4528457"/>
              <a:gd name="connsiteX2" fmla="*/ 7097486 w 7141029"/>
              <a:gd name="connsiteY2" fmla="*/ 0 h 4528457"/>
              <a:gd name="connsiteX3" fmla="*/ 7141029 w 7141029"/>
              <a:gd name="connsiteY3" fmla="*/ 4513943 h 4528457"/>
              <a:gd name="connsiteX4" fmla="*/ 0 w 7141029"/>
              <a:gd name="connsiteY4" fmla="*/ 4528457 h 4528457"/>
              <a:gd name="connsiteX5" fmla="*/ 14514 w 7141029"/>
              <a:gd name="connsiteY5" fmla="*/ 3933372 h 4528457"/>
              <a:gd name="connsiteX6" fmla="*/ 6226629 w 7141029"/>
              <a:gd name="connsiteY6" fmla="*/ 3846286 h 4528457"/>
              <a:gd name="connsiteX7" fmla="*/ 6212114 w 7141029"/>
              <a:gd name="connsiteY7" fmla="*/ 682172 h 4528457"/>
              <a:gd name="connsiteX8" fmla="*/ 1959429 w 7141029"/>
              <a:gd name="connsiteY8" fmla="*/ 682172 h 4528457"/>
              <a:gd name="connsiteX0" fmla="*/ 1959429 w 7141029"/>
              <a:gd name="connsiteY0" fmla="*/ 682172 h 4528457"/>
              <a:gd name="connsiteX1" fmla="*/ 1959429 w 7141029"/>
              <a:gd name="connsiteY1" fmla="*/ 0 h 4528457"/>
              <a:gd name="connsiteX2" fmla="*/ 7097486 w 7141029"/>
              <a:gd name="connsiteY2" fmla="*/ 0 h 4528457"/>
              <a:gd name="connsiteX3" fmla="*/ 7141029 w 7141029"/>
              <a:gd name="connsiteY3" fmla="*/ 4513943 h 4528457"/>
              <a:gd name="connsiteX4" fmla="*/ 0 w 7141029"/>
              <a:gd name="connsiteY4" fmla="*/ 4528457 h 4528457"/>
              <a:gd name="connsiteX5" fmla="*/ 14514 w 7141029"/>
              <a:gd name="connsiteY5" fmla="*/ 3933372 h 4528457"/>
              <a:gd name="connsiteX6" fmla="*/ 6226629 w 7141029"/>
              <a:gd name="connsiteY6" fmla="*/ 3846286 h 4528457"/>
              <a:gd name="connsiteX7" fmla="*/ 6212114 w 7141029"/>
              <a:gd name="connsiteY7" fmla="*/ 682172 h 4528457"/>
              <a:gd name="connsiteX8" fmla="*/ 1959429 w 7141029"/>
              <a:gd name="connsiteY8" fmla="*/ 682172 h 4528457"/>
              <a:gd name="connsiteX0" fmla="*/ 1959429 w 7141029"/>
              <a:gd name="connsiteY0" fmla="*/ 682172 h 4528457"/>
              <a:gd name="connsiteX1" fmla="*/ 1959429 w 7141029"/>
              <a:gd name="connsiteY1" fmla="*/ 0 h 4528457"/>
              <a:gd name="connsiteX2" fmla="*/ 7097486 w 7141029"/>
              <a:gd name="connsiteY2" fmla="*/ 0 h 4528457"/>
              <a:gd name="connsiteX3" fmla="*/ 7126514 w 7141029"/>
              <a:gd name="connsiteY3" fmla="*/ 0 h 4528457"/>
              <a:gd name="connsiteX4" fmla="*/ 7141029 w 7141029"/>
              <a:gd name="connsiteY4" fmla="*/ 4513943 h 4528457"/>
              <a:gd name="connsiteX5" fmla="*/ 0 w 7141029"/>
              <a:gd name="connsiteY5" fmla="*/ 4528457 h 4528457"/>
              <a:gd name="connsiteX6" fmla="*/ 14514 w 7141029"/>
              <a:gd name="connsiteY6" fmla="*/ 3933372 h 4528457"/>
              <a:gd name="connsiteX7" fmla="*/ 6226629 w 7141029"/>
              <a:gd name="connsiteY7" fmla="*/ 3846286 h 4528457"/>
              <a:gd name="connsiteX8" fmla="*/ 6212114 w 7141029"/>
              <a:gd name="connsiteY8" fmla="*/ 682172 h 4528457"/>
              <a:gd name="connsiteX9" fmla="*/ 1959429 w 7141029"/>
              <a:gd name="connsiteY9" fmla="*/ 682172 h 452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1029" h="4528457">
                <a:moveTo>
                  <a:pt x="1959429" y="682172"/>
                </a:moveTo>
                <a:lnTo>
                  <a:pt x="1959429" y="0"/>
                </a:lnTo>
                <a:lnTo>
                  <a:pt x="7097486" y="0"/>
                </a:lnTo>
                <a:lnTo>
                  <a:pt x="7126514" y="0"/>
                </a:lnTo>
                <a:cubicBezTo>
                  <a:pt x="7131352" y="1504648"/>
                  <a:pt x="7136191" y="3009295"/>
                  <a:pt x="7141029" y="4513943"/>
                </a:cubicBezTo>
                <a:lnTo>
                  <a:pt x="0" y="4528457"/>
                </a:lnTo>
                <a:lnTo>
                  <a:pt x="14514" y="3933372"/>
                </a:lnTo>
                <a:lnTo>
                  <a:pt x="6226629" y="3846286"/>
                </a:lnTo>
                <a:cubicBezTo>
                  <a:pt x="6221791" y="2791581"/>
                  <a:pt x="6216952" y="1736877"/>
                  <a:pt x="6212114" y="682172"/>
                </a:cubicBezTo>
                <a:lnTo>
                  <a:pt x="1959429" y="682172"/>
                </a:lnTo>
                <a:close/>
              </a:path>
            </a:pathLst>
          </a:cu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4223658" y="1843314"/>
            <a:ext cx="2819400" cy="2971800"/>
          </a:xfrm>
          <a:prstGeom prst="rect">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222830" y="1843314"/>
            <a:ext cx="2819400" cy="2971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5"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176" name="Picture 175"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sp>
        <p:nvSpPr>
          <p:cNvPr id="8" name="Content Placeholder 7"/>
          <p:cNvSpPr>
            <a:spLocks noGrp="1"/>
          </p:cNvSpPr>
          <p:nvPr>
            <p:ph idx="1"/>
          </p:nvPr>
        </p:nvSpPr>
        <p:spPr>
          <a:xfrm>
            <a:off x="457200" y="1066800"/>
            <a:ext cx="8229600" cy="4724400"/>
          </a:xfrm>
        </p:spPr>
        <p:txBody>
          <a:bodyPr>
            <a:normAutofit/>
          </a:bodyPr>
          <a:lstStyle/>
          <a:p>
            <a:pPr algn="just"/>
            <a:endParaRPr lang="en-GB" dirty="0" smtClean="0"/>
          </a:p>
          <a:p>
            <a:endParaRPr lang="en-GB" dirty="0"/>
          </a:p>
        </p:txBody>
      </p:sp>
      <p:pic>
        <p:nvPicPr>
          <p:cNvPr id="5" name="Picture 4"/>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6200000">
            <a:off x="2508570" y="-187458"/>
            <a:ext cx="4489716" cy="7010399"/>
          </a:xfrm>
          <a:prstGeom prst="rect">
            <a:avLst/>
          </a:prstGeom>
          <a:noFill/>
        </p:spPr>
      </p:pic>
      <p:sp>
        <p:nvSpPr>
          <p:cNvPr id="6" name="TextBox 5"/>
          <p:cNvSpPr txBox="1"/>
          <p:nvPr/>
        </p:nvSpPr>
        <p:spPr>
          <a:xfrm>
            <a:off x="1295400" y="5638800"/>
            <a:ext cx="5791200" cy="400110"/>
          </a:xfrm>
          <a:prstGeom prst="rect">
            <a:avLst/>
          </a:prstGeom>
          <a:noFill/>
        </p:spPr>
        <p:txBody>
          <a:bodyPr wrap="square" rtlCol="0">
            <a:spAutoFit/>
          </a:bodyPr>
          <a:lstStyle/>
          <a:p>
            <a:r>
              <a:rPr lang="en-GB" sz="2000" dirty="0" smtClean="0">
                <a:solidFill>
                  <a:prstClr val="black"/>
                </a:solidFill>
              </a:rPr>
              <a:t>Judgmental Processes evaluation model</a:t>
            </a:r>
            <a:endParaRPr lang="en-GB" sz="2000" dirty="0">
              <a:solidFill>
                <a:prstClr val="black"/>
              </a:solidFill>
            </a:endParaRPr>
          </a:p>
        </p:txBody>
      </p:sp>
      <p:sp>
        <p:nvSpPr>
          <p:cNvPr id="11" name="TextBox 10"/>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2240117590"/>
      </p:ext>
    </p:extLst>
  </p:cSld>
  <p:clrMapOvr>
    <a:masterClrMapping/>
  </p:clrMapOvr>
  <p:transition>
    <p:pull dir="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176" name="Picture 175"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graphicFrame>
        <p:nvGraphicFramePr>
          <p:cNvPr id="2" name="Content Placeholder 1"/>
          <p:cNvGraphicFramePr>
            <a:graphicFrameLocks noGrp="1"/>
          </p:cNvGraphicFramePr>
          <p:nvPr>
            <p:ph idx="1"/>
            <p:extLst>
              <p:ext uri="{D42A27DB-BD31-4B8C-83A1-F6EECF244321}">
                <p14:modId xmlns="" xmlns:p14="http://schemas.microsoft.com/office/powerpoint/2010/main" val="1924175232"/>
              </p:ext>
            </p:extLst>
          </p:nvPr>
        </p:nvGraphicFramePr>
        <p:xfrm>
          <a:off x="0" y="980728"/>
          <a:ext cx="9144000" cy="58772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664232960"/>
      </p:ext>
    </p:extLst>
  </p:cSld>
  <p:clrMapOvr>
    <a:masterClrMapping/>
  </p:clrMapOvr>
  <p:transition>
    <p:pull dir="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176" name="Picture 175"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graphicFrame>
        <p:nvGraphicFramePr>
          <p:cNvPr id="2" name="Content Placeholder 1"/>
          <p:cNvGraphicFramePr>
            <a:graphicFrameLocks noGrp="1"/>
          </p:cNvGraphicFramePr>
          <p:nvPr>
            <p:ph idx="1"/>
            <p:extLst>
              <p:ext uri="{D42A27DB-BD31-4B8C-83A1-F6EECF244321}">
                <p14:modId xmlns="" xmlns:p14="http://schemas.microsoft.com/office/powerpoint/2010/main" val="294737196"/>
              </p:ext>
            </p:extLst>
          </p:nvPr>
        </p:nvGraphicFramePr>
        <p:xfrm>
          <a:off x="0" y="908720"/>
          <a:ext cx="9144000" cy="59492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3699548882"/>
      </p:ext>
    </p:extLst>
  </p:cSld>
  <p:clrMapOvr>
    <a:masterClrMapping/>
  </p:clrMapOvr>
  <p:transition>
    <p:pull dir="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176" name="Picture 175"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graphicFrame>
        <p:nvGraphicFramePr>
          <p:cNvPr id="6" name="Table 5"/>
          <p:cNvGraphicFramePr>
            <a:graphicFrameLocks noGrp="1"/>
          </p:cNvGraphicFramePr>
          <p:nvPr>
            <p:extLst>
              <p:ext uri="{D42A27DB-BD31-4B8C-83A1-F6EECF244321}">
                <p14:modId xmlns="" xmlns:p14="http://schemas.microsoft.com/office/powerpoint/2010/main" val="3695692468"/>
              </p:ext>
            </p:extLst>
          </p:nvPr>
        </p:nvGraphicFramePr>
        <p:xfrm>
          <a:off x="0" y="996828"/>
          <a:ext cx="9144000" cy="5861173"/>
        </p:xfrm>
        <a:graphic>
          <a:graphicData uri="http://schemas.openxmlformats.org/drawingml/2006/table">
            <a:tbl>
              <a:tblPr firstCol="1" lastCol="1">
                <a:tableStyleId>{8EC20E35-A176-4012-BC5E-935CFFF8708E}</a:tableStyleId>
              </a:tblPr>
              <a:tblGrid>
                <a:gridCol w="3287729"/>
                <a:gridCol w="2959162"/>
                <a:gridCol w="2897109"/>
              </a:tblGrid>
              <a:tr h="671775">
                <a:tc>
                  <a:txBody>
                    <a:bodyPr/>
                    <a:lstStyle/>
                    <a:p>
                      <a:pPr algn="l">
                        <a:lnSpc>
                          <a:spcPct val="115000"/>
                        </a:lnSpc>
                        <a:spcAft>
                          <a:spcPts val="1000"/>
                        </a:spcAft>
                      </a:pPr>
                      <a:r>
                        <a:rPr lang="en-US" sz="2400" b="1" i="1" dirty="0" smtClean="0">
                          <a:solidFill>
                            <a:srgbClr val="FF0000"/>
                          </a:solidFill>
                        </a:rPr>
                        <a:t>ANTECEDENTS</a:t>
                      </a:r>
                      <a:endParaRPr lang="en-GB" sz="2400" b="1" i="1" dirty="0">
                        <a:solidFill>
                          <a:srgbClr val="FF0000"/>
                        </a:solidFill>
                        <a:latin typeface="Calibri"/>
                        <a:ea typeface="Calibri"/>
                        <a:cs typeface="Times New Roman"/>
                      </a:endParaRPr>
                    </a:p>
                  </a:txBody>
                  <a:tcPr marL="68580" marR="68580" marT="0" marB="0"/>
                </a:tc>
                <a:tc>
                  <a:txBody>
                    <a:bodyPr/>
                    <a:lstStyle/>
                    <a:p>
                      <a:pPr algn="l">
                        <a:lnSpc>
                          <a:spcPct val="115000"/>
                        </a:lnSpc>
                        <a:spcAft>
                          <a:spcPts val="1000"/>
                        </a:spcAft>
                      </a:pPr>
                      <a:r>
                        <a:rPr lang="en-US" sz="2400" b="1" i="1" dirty="0" smtClean="0">
                          <a:solidFill>
                            <a:srgbClr val="FF0000"/>
                          </a:solidFill>
                        </a:rPr>
                        <a:t>TRANSACTIONS</a:t>
                      </a:r>
                      <a:endParaRPr lang="en-GB" sz="2400" b="1" i="1" dirty="0">
                        <a:solidFill>
                          <a:srgbClr val="FF0000"/>
                        </a:solidFill>
                        <a:latin typeface="Calibri"/>
                        <a:ea typeface="Calibri"/>
                        <a:cs typeface="Times New Roman"/>
                      </a:endParaRPr>
                    </a:p>
                  </a:txBody>
                  <a:tcPr marL="68580" marR="68580" marT="0" marB="0"/>
                </a:tc>
                <a:tc>
                  <a:txBody>
                    <a:bodyPr/>
                    <a:lstStyle/>
                    <a:p>
                      <a:pPr algn="l">
                        <a:lnSpc>
                          <a:spcPct val="115000"/>
                        </a:lnSpc>
                        <a:spcAft>
                          <a:spcPts val="1000"/>
                        </a:spcAft>
                      </a:pPr>
                      <a:r>
                        <a:rPr lang="en-US" sz="2000" b="1" i="1" dirty="0" smtClean="0">
                          <a:solidFill>
                            <a:srgbClr val="FF0000"/>
                          </a:solidFill>
                        </a:rPr>
                        <a:t>OUTCOMES</a:t>
                      </a:r>
                      <a:endParaRPr lang="en-GB" sz="2000" b="1" i="1" dirty="0">
                        <a:solidFill>
                          <a:srgbClr val="FF0000"/>
                        </a:solidFill>
                        <a:latin typeface="Calibri"/>
                        <a:ea typeface="Calibri"/>
                        <a:cs typeface="Times New Roman"/>
                      </a:endParaRPr>
                    </a:p>
                  </a:txBody>
                  <a:tcPr marL="68580" marR="68580" marT="0" marB="0"/>
                </a:tc>
              </a:tr>
              <a:tr h="711363">
                <a:tc>
                  <a:txBody>
                    <a:bodyPr/>
                    <a:lstStyle/>
                    <a:p>
                      <a:pPr algn="l">
                        <a:lnSpc>
                          <a:spcPct val="115000"/>
                        </a:lnSpc>
                        <a:spcAft>
                          <a:spcPts val="1000"/>
                        </a:spcAft>
                      </a:pPr>
                      <a:r>
                        <a:rPr lang="en-US" sz="1800" dirty="0" smtClean="0">
                          <a:latin typeface="Arial Narrow" pitchFamily="34" charset="0"/>
                        </a:rPr>
                        <a:t>Students’ </a:t>
                      </a:r>
                      <a:r>
                        <a:rPr lang="en-US" sz="1800" dirty="0">
                          <a:latin typeface="Arial Narrow" pitchFamily="34" charset="0"/>
                        </a:rPr>
                        <a:t>characteristics</a:t>
                      </a:r>
                      <a:endParaRPr lang="en-GB" sz="1400" dirty="0">
                        <a:latin typeface="Arial Narrow" pitchFamily="34" charset="0"/>
                        <a:ea typeface="Calibri"/>
                        <a:cs typeface="Times New Roman"/>
                      </a:endParaRPr>
                    </a:p>
                  </a:txBody>
                  <a:tcPr marL="68580" marR="68580" marT="0" marB="0"/>
                </a:tc>
                <a:tc>
                  <a:txBody>
                    <a:bodyPr/>
                    <a:lstStyle/>
                    <a:p>
                      <a:pPr algn="l">
                        <a:lnSpc>
                          <a:spcPct val="115000"/>
                        </a:lnSpc>
                        <a:spcAft>
                          <a:spcPts val="1000"/>
                        </a:spcAft>
                      </a:pPr>
                      <a:r>
                        <a:rPr lang="en-US" sz="1800" b="1" dirty="0">
                          <a:latin typeface="Arial Narrow" pitchFamily="34" charset="0"/>
                        </a:rPr>
                        <a:t>Communication flow</a:t>
                      </a:r>
                      <a:endParaRPr lang="en-GB" sz="1400" b="1" dirty="0">
                        <a:latin typeface="Arial Narrow" pitchFamily="34" charset="0"/>
                        <a:ea typeface="Calibri"/>
                        <a:cs typeface="Times New Roman"/>
                      </a:endParaRPr>
                    </a:p>
                  </a:txBody>
                  <a:tcPr marL="68580" marR="68580" marT="0" marB="0"/>
                </a:tc>
                <a:tc>
                  <a:txBody>
                    <a:bodyPr/>
                    <a:lstStyle/>
                    <a:p>
                      <a:pPr algn="l">
                        <a:lnSpc>
                          <a:spcPct val="115000"/>
                        </a:lnSpc>
                        <a:spcAft>
                          <a:spcPts val="1000"/>
                        </a:spcAft>
                      </a:pPr>
                      <a:r>
                        <a:rPr lang="en-US" sz="1800" dirty="0">
                          <a:solidFill>
                            <a:srgbClr val="FFFF00"/>
                          </a:solidFill>
                          <a:latin typeface="Arial Narrow" pitchFamily="34" charset="0"/>
                        </a:rPr>
                        <a:t>Students’ achievement</a:t>
                      </a:r>
                      <a:endParaRPr lang="en-GB" sz="1400" dirty="0">
                        <a:solidFill>
                          <a:srgbClr val="FFFF00"/>
                        </a:solidFill>
                        <a:latin typeface="Arial Narrow" pitchFamily="34" charset="0"/>
                        <a:ea typeface="Calibri"/>
                        <a:cs typeface="Times New Roman"/>
                      </a:endParaRPr>
                    </a:p>
                  </a:txBody>
                  <a:tcPr marL="68580" marR="68580" marT="0" marB="0"/>
                </a:tc>
              </a:tr>
              <a:tr h="650889">
                <a:tc>
                  <a:txBody>
                    <a:bodyPr/>
                    <a:lstStyle/>
                    <a:p>
                      <a:pPr algn="l">
                        <a:lnSpc>
                          <a:spcPct val="115000"/>
                        </a:lnSpc>
                        <a:spcAft>
                          <a:spcPts val="1000"/>
                        </a:spcAft>
                      </a:pPr>
                      <a:r>
                        <a:rPr lang="en-US" sz="1800" dirty="0" smtClean="0">
                          <a:latin typeface="Arial Narrow" pitchFamily="34" charset="0"/>
                        </a:rPr>
                        <a:t>Teachers’ </a:t>
                      </a:r>
                      <a:r>
                        <a:rPr lang="en-US" sz="1800" dirty="0">
                          <a:latin typeface="Arial Narrow" pitchFamily="34" charset="0"/>
                        </a:rPr>
                        <a:t>characteristics</a:t>
                      </a:r>
                      <a:endParaRPr lang="en-GB" sz="1400" dirty="0">
                        <a:latin typeface="Arial Narrow" pitchFamily="34" charset="0"/>
                        <a:ea typeface="Calibri"/>
                        <a:cs typeface="Times New Roman"/>
                      </a:endParaRPr>
                    </a:p>
                  </a:txBody>
                  <a:tcPr marL="68580" marR="68580" marT="0" marB="0"/>
                </a:tc>
                <a:tc>
                  <a:txBody>
                    <a:bodyPr/>
                    <a:lstStyle/>
                    <a:p>
                      <a:pPr algn="l">
                        <a:lnSpc>
                          <a:spcPct val="115000"/>
                        </a:lnSpc>
                        <a:spcAft>
                          <a:spcPts val="1000"/>
                        </a:spcAft>
                      </a:pPr>
                      <a:r>
                        <a:rPr lang="en-US" sz="1800" b="1" dirty="0">
                          <a:latin typeface="Arial Narrow" pitchFamily="34" charset="0"/>
                        </a:rPr>
                        <a:t>Time allocation </a:t>
                      </a:r>
                      <a:endParaRPr lang="en-GB" sz="1400" b="1" dirty="0">
                        <a:latin typeface="Arial Narrow" pitchFamily="34" charset="0"/>
                        <a:ea typeface="Calibri"/>
                        <a:cs typeface="Times New Roman"/>
                      </a:endParaRPr>
                    </a:p>
                  </a:txBody>
                  <a:tcPr marL="68580" marR="68580" marT="0" marB="0"/>
                </a:tc>
                <a:tc>
                  <a:txBody>
                    <a:bodyPr/>
                    <a:lstStyle/>
                    <a:p>
                      <a:pPr algn="l">
                        <a:lnSpc>
                          <a:spcPct val="115000"/>
                        </a:lnSpc>
                        <a:spcAft>
                          <a:spcPts val="1000"/>
                        </a:spcAft>
                      </a:pPr>
                      <a:r>
                        <a:rPr lang="en-US" sz="1800" dirty="0">
                          <a:solidFill>
                            <a:srgbClr val="FFFF00"/>
                          </a:solidFill>
                          <a:latin typeface="Arial Narrow" pitchFamily="34" charset="0"/>
                        </a:rPr>
                        <a:t>Students’ attitude</a:t>
                      </a:r>
                      <a:endParaRPr lang="en-GB" sz="1400" dirty="0">
                        <a:solidFill>
                          <a:srgbClr val="FFFF00"/>
                        </a:solidFill>
                        <a:latin typeface="Arial Narrow" pitchFamily="34" charset="0"/>
                        <a:ea typeface="Calibri"/>
                        <a:cs typeface="Times New Roman"/>
                      </a:endParaRPr>
                    </a:p>
                  </a:txBody>
                  <a:tcPr marL="68580" marR="68580" marT="0" marB="0"/>
                </a:tc>
              </a:tr>
              <a:tr h="709116">
                <a:tc>
                  <a:txBody>
                    <a:bodyPr/>
                    <a:lstStyle/>
                    <a:p>
                      <a:pPr algn="l">
                        <a:lnSpc>
                          <a:spcPct val="115000"/>
                        </a:lnSpc>
                        <a:spcAft>
                          <a:spcPts val="1000"/>
                        </a:spcAft>
                      </a:pPr>
                      <a:r>
                        <a:rPr lang="en-US" sz="1800" dirty="0" smtClean="0">
                          <a:latin typeface="Arial Narrow" pitchFamily="34" charset="0"/>
                        </a:rPr>
                        <a:t>Curricula content</a:t>
                      </a:r>
                      <a:endParaRPr lang="en-GB" sz="1400" dirty="0">
                        <a:latin typeface="Arial Narrow" pitchFamily="34" charset="0"/>
                        <a:ea typeface="Calibri"/>
                        <a:cs typeface="Times New Roman"/>
                      </a:endParaRPr>
                    </a:p>
                  </a:txBody>
                  <a:tcPr marL="68580" marR="68580" marT="0" marB="0"/>
                </a:tc>
                <a:tc>
                  <a:txBody>
                    <a:bodyPr/>
                    <a:lstStyle/>
                    <a:p>
                      <a:pPr algn="l">
                        <a:lnSpc>
                          <a:spcPct val="115000"/>
                        </a:lnSpc>
                        <a:spcAft>
                          <a:spcPts val="1000"/>
                        </a:spcAft>
                      </a:pPr>
                      <a:r>
                        <a:rPr lang="en-US" sz="1800" b="1" dirty="0">
                          <a:latin typeface="Arial Narrow" pitchFamily="34" charset="0"/>
                        </a:rPr>
                        <a:t>Sequence of events</a:t>
                      </a:r>
                      <a:endParaRPr lang="en-GB" sz="1400" b="1" dirty="0">
                        <a:latin typeface="Arial Narrow" pitchFamily="34" charset="0"/>
                        <a:ea typeface="Calibri"/>
                        <a:cs typeface="Times New Roman"/>
                      </a:endParaRPr>
                    </a:p>
                  </a:txBody>
                  <a:tcPr marL="68580" marR="68580" marT="0" marB="0"/>
                </a:tc>
                <a:tc>
                  <a:txBody>
                    <a:bodyPr/>
                    <a:lstStyle/>
                    <a:p>
                      <a:pPr algn="l">
                        <a:lnSpc>
                          <a:spcPct val="115000"/>
                        </a:lnSpc>
                        <a:spcAft>
                          <a:spcPts val="1000"/>
                        </a:spcAft>
                      </a:pPr>
                      <a:r>
                        <a:rPr lang="en-US" sz="1800" dirty="0">
                          <a:solidFill>
                            <a:srgbClr val="FFFF00"/>
                          </a:solidFill>
                          <a:latin typeface="Arial Narrow" pitchFamily="34" charset="0"/>
                        </a:rPr>
                        <a:t>Effects on teachers </a:t>
                      </a:r>
                      <a:endParaRPr lang="en-GB" sz="1400" dirty="0">
                        <a:solidFill>
                          <a:srgbClr val="FFFF00"/>
                        </a:solidFill>
                        <a:latin typeface="Arial Narrow" pitchFamily="34" charset="0"/>
                        <a:ea typeface="Calibri"/>
                        <a:cs typeface="Times New Roman"/>
                      </a:endParaRPr>
                    </a:p>
                  </a:txBody>
                  <a:tcPr marL="68580" marR="68580" marT="0" marB="0"/>
                </a:tc>
              </a:tr>
              <a:tr h="658667">
                <a:tc>
                  <a:txBody>
                    <a:bodyPr/>
                    <a:lstStyle/>
                    <a:p>
                      <a:pPr algn="l">
                        <a:lnSpc>
                          <a:spcPct val="115000"/>
                        </a:lnSpc>
                        <a:spcAft>
                          <a:spcPts val="1000"/>
                        </a:spcAft>
                      </a:pPr>
                      <a:r>
                        <a:rPr lang="en-US" sz="1800" dirty="0" smtClean="0">
                          <a:latin typeface="Arial Narrow" pitchFamily="34" charset="0"/>
                        </a:rPr>
                        <a:t>Instructional materials</a:t>
                      </a:r>
                      <a:endParaRPr lang="en-GB" sz="1400" dirty="0">
                        <a:latin typeface="Arial Narrow" pitchFamily="34" charset="0"/>
                        <a:ea typeface="Calibri"/>
                        <a:cs typeface="Times New Roman"/>
                      </a:endParaRPr>
                    </a:p>
                  </a:txBody>
                  <a:tcPr marL="68580" marR="68580" marT="0" marB="0"/>
                </a:tc>
                <a:tc>
                  <a:txBody>
                    <a:bodyPr/>
                    <a:lstStyle/>
                    <a:p>
                      <a:pPr algn="l">
                        <a:lnSpc>
                          <a:spcPct val="115000"/>
                        </a:lnSpc>
                        <a:spcAft>
                          <a:spcPts val="1000"/>
                        </a:spcAft>
                      </a:pPr>
                      <a:r>
                        <a:rPr lang="en-US" sz="1800" b="1" dirty="0">
                          <a:latin typeface="Arial Narrow" pitchFamily="34" charset="0"/>
                        </a:rPr>
                        <a:t>Reinforcement schedule</a:t>
                      </a:r>
                      <a:endParaRPr lang="en-GB" sz="1400" b="1" dirty="0">
                        <a:latin typeface="Arial Narrow" pitchFamily="34" charset="0"/>
                        <a:ea typeface="Calibri"/>
                        <a:cs typeface="Times New Roman"/>
                      </a:endParaRPr>
                    </a:p>
                  </a:txBody>
                  <a:tcPr marL="68580" marR="68580" marT="0" marB="0"/>
                </a:tc>
                <a:tc>
                  <a:txBody>
                    <a:bodyPr/>
                    <a:lstStyle/>
                    <a:p>
                      <a:pPr algn="l">
                        <a:lnSpc>
                          <a:spcPct val="115000"/>
                        </a:lnSpc>
                        <a:spcAft>
                          <a:spcPts val="1000"/>
                        </a:spcAft>
                      </a:pPr>
                      <a:r>
                        <a:rPr lang="en-US" sz="1800" dirty="0">
                          <a:solidFill>
                            <a:srgbClr val="FFFF00"/>
                          </a:solidFill>
                          <a:latin typeface="Arial Narrow" pitchFamily="34" charset="0"/>
                        </a:rPr>
                        <a:t>Effects on the institution</a:t>
                      </a:r>
                      <a:endParaRPr lang="en-GB" sz="1400" dirty="0">
                        <a:solidFill>
                          <a:srgbClr val="FFFF00"/>
                        </a:solidFill>
                        <a:latin typeface="Arial Narrow" pitchFamily="34" charset="0"/>
                        <a:ea typeface="Calibri"/>
                        <a:cs typeface="Times New Roman"/>
                      </a:endParaRPr>
                    </a:p>
                  </a:txBody>
                  <a:tcPr marL="68580" marR="68580" marT="0" marB="0"/>
                </a:tc>
              </a:tr>
              <a:tr h="650889">
                <a:tc>
                  <a:txBody>
                    <a:bodyPr/>
                    <a:lstStyle/>
                    <a:p>
                      <a:pPr algn="l">
                        <a:lnSpc>
                          <a:spcPct val="115000"/>
                        </a:lnSpc>
                        <a:spcAft>
                          <a:spcPts val="1000"/>
                        </a:spcAft>
                      </a:pPr>
                      <a:r>
                        <a:rPr lang="en-US" sz="1800" dirty="0" smtClean="0">
                          <a:latin typeface="Arial Narrow" pitchFamily="34" charset="0"/>
                        </a:rPr>
                        <a:t>Physical plant</a:t>
                      </a:r>
                      <a:endParaRPr lang="en-GB" sz="1400" dirty="0">
                        <a:latin typeface="Arial Narrow" pitchFamily="34" charset="0"/>
                        <a:ea typeface="Calibri"/>
                        <a:cs typeface="Times New Roman"/>
                      </a:endParaRPr>
                    </a:p>
                  </a:txBody>
                  <a:tcPr marL="68580" marR="68580" marT="0" marB="0"/>
                </a:tc>
                <a:tc>
                  <a:txBody>
                    <a:bodyPr/>
                    <a:lstStyle/>
                    <a:p>
                      <a:pPr algn="l">
                        <a:lnSpc>
                          <a:spcPct val="115000"/>
                        </a:lnSpc>
                        <a:spcAft>
                          <a:spcPts val="1000"/>
                        </a:spcAft>
                      </a:pPr>
                      <a:r>
                        <a:rPr lang="en-US" sz="1800" b="1" dirty="0">
                          <a:latin typeface="Arial Narrow" pitchFamily="34" charset="0"/>
                        </a:rPr>
                        <a:t>Social climate</a:t>
                      </a:r>
                      <a:endParaRPr lang="en-GB" sz="1400" b="1" dirty="0">
                        <a:latin typeface="Arial Narrow" pitchFamily="34" charset="0"/>
                        <a:ea typeface="Calibri"/>
                        <a:cs typeface="Times New Roman"/>
                      </a:endParaRPr>
                    </a:p>
                  </a:txBody>
                  <a:tcPr marL="68580" marR="68580" marT="0" marB="0"/>
                </a:tc>
                <a:tc>
                  <a:txBody>
                    <a:bodyPr/>
                    <a:lstStyle/>
                    <a:p>
                      <a:pPr algn="l">
                        <a:lnSpc>
                          <a:spcPct val="115000"/>
                        </a:lnSpc>
                        <a:spcAft>
                          <a:spcPts val="1000"/>
                        </a:spcAft>
                      </a:pPr>
                      <a:r>
                        <a:rPr lang="en-US" sz="1800" dirty="0">
                          <a:solidFill>
                            <a:srgbClr val="FFFF00"/>
                          </a:solidFill>
                          <a:latin typeface="Arial Narrow" pitchFamily="34" charset="0"/>
                        </a:rPr>
                        <a:t>Effects on employers</a:t>
                      </a:r>
                      <a:endParaRPr lang="en-GB" sz="1400" dirty="0">
                        <a:solidFill>
                          <a:srgbClr val="FFFF00"/>
                        </a:solidFill>
                        <a:latin typeface="Arial Narrow" pitchFamily="34" charset="0"/>
                        <a:ea typeface="Calibri"/>
                        <a:cs typeface="Times New Roman"/>
                      </a:endParaRPr>
                    </a:p>
                  </a:txBody>
                  <a:tcPr marL="68580" marR="68580" marT="0" marB="0"/>
                </a:tc>
              </a:tr>
              <a:tr h="758946">
                <a:tc>
                  <a:txBody>
                    <a:bodyPr/>
                    <a:lstStyle/>
                    <a:p>
                      <a:pPr algn="l">
                        <a:lnSpc>
                          <a:spcPct val="115000"/>
                        </a:lnSpc>
                        <a:spcAft>
                          <a:spcPts val="1000"/>
                        </a:spcAft>
                      </a:pPr>
                      <a:r>
                        <a:rPr lang="en-US" sz="1800" dirty="0" smtClean="0">
                          <a:latin typeface="Arial Narrow" pitchFamily="34" charset="0"/>
                        </a:rPr>
                        <a:t>School organization</a:t>
                      </a:r>
                      <a:endParaRPr lang="en-GB" sz="1400" dirty="0">
                        <a:latin typeface="Arial Narrow" pitchFamily="34" charset="0"/>
                        <a:ea typeface="Calibri"/>
                        <a:cs typeface="Times New Roman"/>
                      </a:endParaRPr>
                    </a:p>
                  </a:txBody>
                  <a:tcPr marL="68580" marR="68580" marT="0" marB="0"/>
                </a:tc>
                <a:tc>
                  <a:txBody>
                    <a:bodyPr/>
                    <a:lstStyle/>
                    <a:p>
                      <a:pPr algn="l">
                        <a:lnSpc>
                          <a:spcPct val="115000"/>
                        </a:lnSpc>
                        <a:spcAft>
                          <a:spcPts val="1000"/>
                        </a:spcAft>
                      </a:pPr>
                      <a:r>
                        <a:rPr lang="en-US" sz="1800" b="1" dirty="0">
                          <a:latin typeface="Arial Narrow" pitchFamily="34" charset="0"/>
                        </a:rPr>
                        <a:t>Interaction within school</a:t>
                      </a:r>
                      <a:endParaRPr lang="en-GB" sz="1400" b="1" dirty="0">
                        <a:latin typeface="Arial Narrow" pitchFamily="34" charset="0"/>
                        <a:ea typeface="Calibri"/>
                        <a:cs typeface="Times New Roman"/>
                      </a:endParaRPr>
                    </a:p>
                  </a:txBody>
                  <a:tcPr marL="68580" marR="68580" marT="0" marB="0"/>
                </a:tc>
                <a:tc>
                  <a:txBody>
                    <a:bodyPr/>
                    <a:lstStyle/>
                    <a:p>
                      <a:pPr algn="l">
                        <a:lnSpc>
                          <a:spcPct val="115000"/>
                        </a:lnSpc>
                        <a:spcAft>
                          <a:spcPts val="1000"/>
                        </a:spcAft>
                      </a:pPr>
                      <a:r>
                        <a:rPr lang="en-US" sz="1800" dirty="0">
                          <a:solidFill>
                            <a:srgbClr val="FFFF00"/>
                          </a:solidFill>
                          <a:latin typeface="Arial Narrow" pitchFamily="34" charset="0"/>
                        </a:rPr>
                        <a:t>Effects on the society</a:t>
                      </a:r>
                      <a:endParaRPr lang="en-GB" sz="1400" dirty="0">
                        <a:solidFill>
                          <a:srgbClr val="FFFF00"/>
                        </a:solidFill>
                        <a:latin typeface="Arial Narrow" pitchFamily="34" charset="0"/>
                        <a:ea typeface="Calibri"/>
                        <a:cs typeface="Times New Roman"/>
                      </a:endParaRPr>
                    </a:p>
                  </a:txBody>
                  <a:tcPr marL="68580" marR="68580" marT="0" marB="0"/>
                </a:tc>
              </a:tr>
              <a:tr h="1049528">
                <a:tc>
                  <a:txBody>
                    <a:bodyPr/>
                    <a:lstStyle/>
                    <a:p>
                      <a:pPr algn="l">
                        <a:lnSpc>
                          <a:spcPct val="115000"/>
                        </a:lnSpc>
                        <a:spcAft>
                          <a:spcPts val="1000"/>
                        </a:spcAft>
                      </a:pPr>
                      <a:r>
                        <a:rPr lang="en-US" sz="1800" dirty="0" smtClean="0">
                          <a:latin typeface="Arial Narrow" pitchFamily="34" charset="0"/>
                        </a:rPr>
                        <a:t>Community context</a:t>
                      </a:r>
                      <a:endParaRPr lang="en-GB" sz="1400" dirty="0">
                        <a:latin typeface="Arial Narrow" pitchFamily="34" charset="0"/>
                        <a:ea typeface="Calibri"/>
                        <a:cs typeface="Times New Roman"/>
                      </a:endParaRPr>
                    </a:p>
                  </a:txBody>
                  <a:tcPr marL="68580" marR="68580" marT="0" marB="0"/>
                </a:tc>
                <a:tc>
                  <a:txBody>
                    <a:bodyPr/>
                    <a:lstStyle/>
                    <a:p>
                      <a:pPr algn="l">
                        <a:lnSpc>
                          <a:spcPct val="115000"/>
                        </a:lnSpc>
                        <a:spcAft>
                          <a:spcPts val="1000"/>
                        </a:spcAft>
                      </a:pPr>
                      <a:r>
                        <a:rPr lang="en-US" sz="1800" b="1" dirty="0">
                          <a:latin typeface="Arial Narrow" pitchFamily="34" charset="0"/>
                        </a:rPr>
                        <a:t>Interaction within community</a:t>
                      </a:r>
                      <a:endParaRPr lang="en-GB" sz="1400" b="1" dirty="0">
                        <a:latin typeface="Arial Narrow" pitchFamily="34" charset="0"/>
                        <a:ea typeface="Calibri"/>
                        <a:cs typeface="Times New Roman"/>
                      </a:endParaRPr>
                    </a:p>
                  </a:txBody>
                  <a:tcPr marL="68580" marR="68580" marT="0" marB="0"/>
                </a:tc>
                <a:tc>
                  <a:txBody>
                    <a:bodyPr/>
                    <a:lstStyle/>
                    <a:p>
                      <a:pPr algn="l">
                        <a:lnSpc>
                          <a:spcPct val="115000"/>
                        </a:lnSpc>
                        <a:spcAft>
                          <a:spcPts val="1000"/>
                        </a:spcAft>
                      </a:pPr>
                      <a:r>
                        <a:rPr lang="en-US" sz="1800" dirty="0">
                          <a:solidFill>
                            <a:srgbClr val="FFFF00"/>
                          </a:solidFill>
                          <a:latin typeface="Arial Narrow" pitchFamily="34" charset="0"/>
                        </a:rPr>
                        <a:t>Economic independence of each graduate</a:t>
                      </a:r>
                      <a:endParaRPr lang="en-GB" sz="1400" dirty="0">
                        <a:solidFill>
                          <a:srgbClr val="FFFF00"/>
                        </a:solidFill>
                        <a:latin typeface="Arial Narrow" pitchFamily="34" charset="0"/>
                        <a:ea typeface="Calibri"/>
                        <a:cs typeface="Times New Roman"/>
                      </a:endParaRPr>
                    </a:p>
                  </a:txBody>
                  <a:tcPr marL="68580" marR="68580" marT="0" marB="0"/>
                </a:tc>
              </a:tr>
            </a:tbl>
          </a:graphicData>
        </a:graphic>
      </p:graphicFrame>
      <p:sp>
        <p:nvSpPr>
          <p:cNvPr id="5" name="TextBox 4"/>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829867915"/>
      </p:ext>
    </p:extLst>
  </p:cSld>
  <p:clrMapOvr>
    <a:masterClrMapping/>
  </p:clrMapOvr>
  <p:transition>
    <p:pull dir="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176" name="Picture 175"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sp>
        <p:nvSpPr>
          <p:cNvPr id="5" name="Title 4"/>
          <p:cNvSpPr>
            <a:spLocks noGrp="1"/>
          </p:cNvSpPr>
          <p:nvPr>
            <p:ph type="title"/>
          </p:nvPr>
        </p:nvSpPr>
        <p:spPr>
          <a:xfrm>
            <a:off x="0" y="685800"/>
            <a:ext cx="9144000" cy="492664"/>
          </a:xfrm>
        </p:spPr>
        <p:txBody>
          <a:bodyPr>
            <a:noAutofit/>
          </a:bodyPr>
          <a:lstStyle/>
          <a:p>
            <a:r>
              <a:rPr lang="en-US" sz="3200" b="1" dirty="0" smtClean="0"/>
              <a:t>Decision Management Evaluation Model by Alkin</a:t>
            </a:r>
            <a:endParaRPr lang="en-GB" sz="3200" dirty="0"/>
          </a:p>
        </p:txBody>
      </p:sp>
      <p:graphicFrame>
        <p:nvGraphicFramePr>
          <p:cNvPr id="2" name="Content Placeholder 1"/>
          <p:cNvGraphicFramePr>
            <a:graphicFrameLocks noGrp="1"/>
          </p:cNvGraphicFramePr>
          <p:nvPr>
            <p:ph idx="1"/>
            <p:extLst>
              <p:ext uri="{D42A27DB-BD31-4B8C-83A1-F6EECF244321}">
                <p14:modId xmlns="" xmlns:p14="http://schemas.microsoft.com/office/powerpoint/2010/main" val="519236208"/>
              </p:ext>
            </p:extLst>
          </p:nvPr>
        </p:nvGraphicFramePr>
        <p:xfrm>
          <a:off x="0" y="1412776"/>
          <a:ext cx="9144000" cy="54452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2198781786"/>
      </p:ext>
    </p:extLst>
  </p:cSld>
  <p:clrMapOvr>
    <a:masterClrMapping/>
  </p:clrMapOvr>
  <p:transition>
    <p:pull dir="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176" name="Picture 175"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pic>
        <p:nvPicPr>
          <p:cNvPr id="5" name="Picture 4"/>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66800" y="835496"/>
            <a:ext cx="7010400" cy="5257800"/>
          </a:xfrm>
          <a:prstGeom prst="rect">
            <a:avLst/>
          </a:prstGeom>
          <a:noFill/>
        </p:spPr>
      </p:pic>
      <p:sp>
        <p:nvSpPr>
          <p:cNvPr id="6" name="TextBox 5"/>
          <p:cNvSpPr txBox="1"/>
          <p:nvPr/>
        </p:nvSpPr>
        <p:spPr>
          <a:xfrm>
            <a:off x="990600" y="6107668"/>
            <a:ext cx="7162800" cy="369332"/>
          </a:xfrm>
          <a:prstGeom prst="rect">
            <a:avLst/>
          </a:prstGeom>
          <a:noFill/>
        </p:spPr>
        <p:txBody>
          <a:bodyPr wrap="square" rtlCol="0">
            <a:spAutoFit/>
          </a:bodyPr>
          <a:lstStyle/>
          <a:p>
            <a:r>
              <a:rPr lang="en-US" dirty="0" smtClean="0">
                <a:solidFill>
                  <a:prstClr val="black"/>
                </a:solidFill>
              </a:rPr>
              <a:t>Decision-management</a:t>
            </a:r>
            <a:r>
              <a:rPr lang="en-US" b="1" dirty="0" smtClean="0">
                <a:solidFill>
                  <a:prstClr val="black"/>
                </a:solidFill>
              </a:rPr>
              <a:t> (</a:t>
            </a:r>
            <a:r>
              <a:rPr lang="en-US" dirty="0" smtClean="0">
                <a:solidFill>
                  <a:prstClr val="black"/>
                </a:solidFill>
              </a:rPr>
              <a:t>SA-PP-PI-PIv-PC) evaluation model</a:t>
            </a:r>
            <a:endParaRPr lang="en-GB" dirty="0">
              <a:solidFill>
                <a:prstClr val="black"/>
              </a:solidFill>
            </a:endParaRPr>
          </a:p>
        </p:txBody>
      </p:sp>
      <p:sp>
        <p:nvSpPr>
          <p:cNvPr id="8" name="TextBox 7"/>
          <p:cNvSpPr txBox="1"/>
          <p:nvPr/>
        </p:nvSpPr>
        <p:spPr>
          <a:xfrm>
            <a:off x="6553200" y="1524000"/>
            <a:ext cx="2667000" cy="1569660"/>
          </a:xfrm>
          <a:prstGeom prst="rect">
            <a:avLst/>
          </a:prstGeom>
          <a:noFill/>
        </p:spPr>
        <p:txBody>
          <a:bodyPr wrap="square" rtlCol="0">
            <a:spAutoFit/>
          </a:bodyPr>
          <a:lstStyle/>
          <a:p>
            <a:pPr>
              <a:tabLst>
                <a:tab pos="347663" algn="l"/>
                <a:tab pos="508000" algn="l"/>
                <a:tab pos="623888" algn="l"/>
              </a:tabLst>
            </a:pPr>
            <a:r>
              <a:rPr lang="en-US" sz="1600" b="1" dirty="0" smtClean="0">
                <a:solidFill>
                  <a:prstClr val="black"/>
                </a:solidFill>
                <a:latin typeface="Arial Narrow" pitchFamily="34" charset="0"/>
              </a:rPr>
              <a:t>SA	=	system assessment</a:t>
            </a:r>
            <a:endParaRPr lang="en-GB" sz="1600" b="1" dirty="0" smtClean="0">
              <a:solidFill>
                <a:prstClr val="black"/>
              </a:solidFill>
              <a:latin typeface="Arial Narrow" pitchFamily="34" charset="0"/>
            </a:endParaRPr>
          </a:p>
          <a:p>
            <a:pPr>
              <a:tabLst>
                <a:tab pos="347663" algn="l"/>
                <a:tab pos="508000" algn="l"/>
                <a:tab pos="623888" algn="l"/>
              </a:tabLst>
            </a:pPr>
            <a:r>
              <a:rPr lang="en-US" sz="1600" b="1" dirty="0" smtClean="0">
                <a:solidFill>
                  <a:prstClr val="black"/>
                </a:solidFill>
                <a:latin typeface="Arial Narrow" pitchFamily="34" charset="0"/>
              </a:rPr>
              <a:t>PP	=	program planning</a:t>
            </a:r>
            <a:endParaRPr lang="en-GB" sz="1600" b="1" dirty="0" smtClean="0">
              <a:solidFill>
                <a:prstClr val="black"/>
              </a:solidFill>
              <a:latin typeface="Arial Narrow" pitchFamily="34" charset="0"/>
            </a:endParaRPr>
          </a:p>
          <a:p>
            <a:pPr>
              <a:tabLst>
                <a:tab pos="347663" algn="l"/>
                <a:tab pos="508000" algn="l"/>
                <a:tab pos="623888" algn="l"/>
              </a:tabLst>
            </a:pPr>
            <a:r>
              <a:rPr lang="en-US" sz="1600" b="1" dirty="0" smtClean="0">
                <a:solidFill>
                  <a:prstClr val="black"/>
                </a:solidFill>
                <a:latin typeface="Arial Narrow" pitchFamily="34" charset="0"/>
              </a:rPr>
              <a:t>PI	=	program implementation</a:t>
            </a:r>
            <a:endParaRPr lang="en-GB" sz="1600" b="1" dirty="0" smtClean="0">
              <a:solidFill>
                <a:prstClr val="black"/>
              </a:solidFill>
              <a:latin typeface="Arial Narrow" pitchFamily="34" charset="0"/>
            </a:endParaRPr>
          </a:p>
          <a:p>
            <a:pPr>
              <a:tabLst>
                <a:tab pos="347663" algn="l"/>
                <a:tab pos="508000" algn="l"/>
                <a:tab pos="623888" algn="l"/>
              </a:tabLst>
            </a:pPr>
            <a:r>
              <a:rPr lang="en-US" sz="1600" b="1" dirty="0" smtClean="0">
                <a:solidFill>
                  <a:prstClr val="black"/>
                </a:solidFill>
                <a:latin typeface="Arial Narrow" pitchFamily="34" charset="0"/>
              </a:rPr>
              <a:t>PIv	=	program improvement</a:t>
            </a:r>
            <a:endParaRPr lang="en-GB" sz="1600" b="1" dirty="0" smtClean="0">
              <a:solidFill>
                <a:prstClr val="black"/>
              </a:solidFill>
              <a:latin typeface="Arial Narrow" pitchFamily="34" charset="0"/>
            </a:endParaRPr>
          </a:p>
          <a:p>
            <a:pPr>
              <a:tabLst>
                <a:tab pos="347663" algn="l"/>
                <a:tab pos="508000" algn="l"/>
                <a:tab pos="623888" algn="l"/>
              </a:tabLst>
            </a:pPr>
            <a:r>
              <a:rPr lang="en-US" sz="1600" b="1" dirty="0" smtClean="0">
                <a:solidFill>
                  <a:prstClr val="black"/>
                </a:solidFill>
                <a:latin typeface="Arial Narrow" pitchFamily="34" charset="0"/>
              </a:rPr>
              <a:t>PC	=	program certification</a:t>
            </a:r>
            <a:endParaRPr lang="en-GB" sz="1600" b="1" dirty="0" smtClean="0">
              <a:solidFill>
                <a:prstClr val="black"/>
              </a:solidFill>
              <a:latin typeface="Arial Narrow" pitchFamily="34" charset="0"/>
            </a:endParaRPr>
          </a:p>
          <a:p>
            <a:pPr>
              <a:tabLst>
                <a:tab pos="347663" algn="l"/>
                <a:tab pos="508000" algn="l"/>
                <a:tab pos="623888" algn="l"/>
              </a:tabLst>
            </a:pPr>
            <a:r>
              <a:rPr lang="en-US" sz="1600" b="1" dirty="0" smtClean="0">
                <a:solidFill>
                  <a:prstClr val="black"/>
                </a:solidFill>
                <a:latin typeface="Arial Narrow" pitchFamily="34" charset="0"/>
              </a:rPr>
              <a:t>DM	=	decision management</a:t>
            </a:r>
            <a:endParaRPr lang="en-GB" sz="1600" b="1" dirty="0">
              <a:solidFill>
                <a:prstClr val="black"/>
              </a:solidFill>
              <a:latin typeface="Arial Narrow" pitchFamily="34" charset="0"/>
            </a:endParaRPr>
          </a:p>
        </p:txBody>
      </p:sp>
      <p:sp>
        <p:nvSpPr>
          <p:cNvPr id="7" name="TextBox 6"/>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2996490589"/>
      </p:ext>
    </p:extLst>
  </p:cSld>
  <p:clrMapOvr>
    <a:masterClrMapping/>
  </p:clrMapOvr>
  <p:transition>
    <p:pull dir="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7119"/>
            <a:ext cx="8229600" cy="45719"/>
          </a:xfrm>
        </p:spPr>
        <p:txBody>
          <a:bodyPr>
            <a:noAutofit/>
          </a:bodyPr>
          <a:lstStyle/>
          <a:p>
            <a:endParaRPr lang="en-GB" sz="800" dirty="0"/>
          </a:p>
        </p:txBody>
      </p:sp>
      <p:sp>
        <p:nvSpPr>
          <p:cNvPr id="3" name="Content Placeholder 2"/>
          <p:cNvSpPr>
            <a:spLocks noGrp="1"/>
          </p:cNvSpPr>
          <p:nvPr>
            <p:ph idx="1"/>
          </p:nvPr>
        </p:nvSpPr>
        <p:spPr>
          <a:xfrm>
            <a:off x="0" y="908720"/>
            <a:ext cx="9144000" cy="5949280"/>
          </a:xfrm>
          <a:solidFill>
            <a:schemeClr val="accent3">
              <a:lumMod val="20000"/>
              <a:lumOff val="80000"/>
            </a:schemeClr>
          </a:solidFill>
        </p:spPr>
        <p:txBody>
          <a:bodyPr>
            <a:normAutofit fontScale="92500" lnSpcReduction="20000"/>
          </a:bodyPr>
          <a:lstStyle/>
          <a:p>
            <a:r>
              <a:rPr lang="en-US" b="1" dirty="0"/>
              <a:t>System Assessment:</a:t>
            </a:r>
            <a:r>
              <a:rPr lang="en-US" dirty="0"/>
              <a:t> Clear identification of goals and sub-goals of the program via needs analysis that adequately meets the needs of all stakeholders in the program</a:t>
            </a:r>
            <a:r>
              <a:rPr lang="en-US" dirty="0" smtClean="0"/>
              <a:t>.</a:t>
            </a:r>
          </a:p>
          <a:p>
            <a:r>
              <a:rPr lang="en-US" b="1" dirty="0"/>
              <a:t>Program Planning</a:t>
            </a:r>
            <a:r>
              <a:rPr lang="en-US" dirty="0"/>
              <a:t>: This provides information on the possible impact of each of the processes; showing the various ways that all available and required resources (facilities, finance and human capital) can be combined to produce the desired goals of the program in both intrinsic and extrinsic </a:t>
            </a:r>
            <a:r>
              <a:rPr lang="en-US" dirty="0" smtClean="0"/>
              <a:t>forms</a:t>
            </a:r>
          </a:p>
          <a:p>
            <a:r>
              <a:rPr lang="en-US" b="1" dirty="0"/>
              <a:t>Program Implementation:</a:t>
            </a:r>
            <a:r>
              <a:rPr lang="en-US" dirty="0"/>
              <a:t> Provides information on the extent to which the program as being executed is meeting its planned processes as is in the second stage (program planning). </a:t>
            </a:r>
            <a:endParaRPr lang="en-US" dirty="0" smtClean="0"/>
          </a:p>
          <a:p>
            <a:r>
              <a:rPr lang="en-US" b="1" dirty="0"/>
              <a:t>Program Improvement:</a:t>
            </a:r>
            <a:r>
              <a:rPr lang="en-US" dirty="0"/>
              <a:t> Is an intervention approach which provides requisite information on the functioning (on-going) program with the aim of improving, modifying and altering the processes adopted in the implementation to yield better attainment of the organizational goals</a:t>
            </a:r>
          </a:p>
          <a:p>
            <a:r>
              <a:rPr lang="en-US" b="1" dirty="0"/>
              <a:t>Program Certification:</a:t>
            </a:r>
            <a:r>
              <a:rPr lang="en-US" dirty="0"/>
              <a:t> Adopts accreditation procedure to avail the decision maker with the total </a:t>
            </a:r>
            <a:r>
              <a:rPr lang="en-US" dirty="0" smtClean="0"/>
              <a:t>merit and worth </a:t>
            </a:r>
            <a:r>
              <a:rPr lang="en-US" dirty="0"/>
              <a:t>of the program as planned and implemented</a:t>
            </a:r>
          </a:p>
          <a:p>
            <a:endParaRPr lang="en-GB" dirty="0"/>
          </a:p>
        </p:txBody>
      </p:sp>
      <p:pic>
        <p:nvPicPr>
          <p:cNvPr id="4" name="Picture 3" descr="https://encrypted-tbn3.gstatic.com/images?q=tbn:ANd9GcRYbo-tXkhwUuZL9DgXDvbli313BNU0mlB5HJSqmpvKO7tcssUvh7ONqsg">
            <a:hlinkClick r:id="rId2" tgtFrame="&quot;_blank&quot;"/>
          </p:cNvPr>
          <p:cNvPicPr/>
          <p:nvPr/>
        </p:nvPicPr>
        <p:blipFill>
          <a:blip r:embed="rId3" cstate="print"/>
          <a:srcRect/>
          <a:stretch>
            <a:fillRect/>
          </a:stretch>
        </p:blipFill>
        <p:spPr bwMode="auto">
          <a:xfrm>
            <a:off x="8382001" y="0"/>
            <a:ext cx="761999" cy="762000"/>
          </a:xfrm>
          <a:prstGeom prst="rect">
            <a:avLst/>
          </a:prstGeom>
          <a:noFill/>
          <a:ln w="9525">
            <a:noFill/>
            <a:miter lim="800000"/>
            <a:headEnd/>
            <a:tailEnd/>
          </a:ln>
        </p:spPr>
      </p:pic>
      <p:pic>
        <p:nvPicPr>
          <p:cNvPr id="5" name="il_fi" descr="http://flagspot.net/images/n/ng).gif"/>
          <p:cNvPicPr/>
          <p:nvPr/>
        </p:nvPicPr>
        <p:blipFill>
          <a:blip r:embed="rId4" cstate="print"/>
          <a:srcRect/>
          <a:stretch>
            <a:fillRect/>
          </a:stretch>
        </p:blipFill>
        <p:spPr bwMode="auto">
          <a:xfrm>
            <a:off x="0" y="0"/>
            <a:ext cx="762000" cy="762000"/>
          </a:xfrm>
          <a:prstGeom prst="rect">
            <a:avLst/>
          </a:prstGeom>
          <a:noFill/>
          <a:ln w="9525">
            <a:noFill/>
            <a:miter lim="800000"/>
            <a:headEnd/>
            <a:tailEnd/>
          </a:ln>
        </p:spPr>
      </p:pic>
    </p:spTree>
    <p:extLst>
      <p:ext uri="{BB962C8B-B14F-4D97-AF65-F5344CB8AC3E}">
        <p14:creationId xmlns="" xmlns:p14="http://schemas.microsoft.com/office/powerpoint/2010/main" val="3572293056"/>
      </p:ext>
    </p:extLst>
  </p:cSld>
  <p:clrMapOvr>
    <a:masterClrMapping/>
  </p:clrMapOvr>
  <p:transition>
    <p:pull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r>
              <a:rPr lang="en-GB" dirty="0" smtClean="0"/>
              <a:t>Quality Operationalized </a:t>
            </a:r>
            <a:endParaRPr lang="en-GB"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352501134"/>
              </p:ext>
            </p:extLst>
          </p:nvPr>
        </p:nvGraphicFramePr>
        <p:xfrm>
          <a:off x="0" y="1412776"/>
          <a:ext cx="9144000"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7" name="Picture 6"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8" name="TextBox 7"/>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Autofit/>
          </a:bodyPr>
          <a:lstStyle/>
          <a:p>
            <a:r>
              <a:rPr lang="en-US" sz="2800" b="1" dirty="0" smtClean="0"/>
              <a:t>CIPP DECISION MANAGEMENT EVALUATION MODEL BY STUFFLEBEAM</a:t>
            </a:r>
            <a:endParaRPr lang="en-GB" sz="2800"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675502970"/>
              </p:ext>
            </p:extLst>
          </p:nvPr>
        </p:nvGraphicFramePr>
        <p:xfrm>
          <a:off x="0" y="1556792"/>
          <a:ext cx="9144000"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Tree>
    <p:extLst>
      <p:ext uri="{BB962C8B-B14F-4D97-AF65-F5344CB8AC3E}">
        <p14:creationId xmlns="" xmlns:p14="http://schemas.microsoft.com/office/powerpoint/2010/main" val="336680433"/>
      </p:ext>
    </p:extLst>
  </p:cSld>
  <p:clrMapOvr>
    <a:masterClrMapping/>
  </p:clrMapOvr>
  <p:transition>
    <p:pull dir="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2664"/>
          </a:xfrm>
        </p:spPr>
        <p:txBody>
          <a:bodyPr>
            <a:normAutofit fontScale="90000"/>
          </a:bodyPr>
          <a:lstStyle/>
          <a:p>
            <a:r>
              <a:rPr lang="en-GB" dirty="0" smtClean="0"/>
              <a:t>Types of Decisions in CIPP Model</a:t>
            </a:r>
            <a:endParaRPr lang="en-GB"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822896028"/>
              </p:ext>
            </p:extLst>
          </p:nvPr>
        </p:nvGraphicFramePr>
        <p:xfrm>
          <a:off x="0" y="1268760"/>
          <a:ext cx="914400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936234348"/>
      </p:ext>
    </p:extLst>
  </p:cSld>
  <p:clrMapOvr>
    <a:masterClrMapping/>
  </p:clrMapOvr>
  <p:transition>
    <p:pull dir="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37312"/>
            <a:ext cx="5760640" cy="432048"/>
          </a:xfrm>
        </p:spPr>
        <p:txBody>
          <a:bodyPr>
            <a:normAutofit/>
          </a:bodyPr>
          <a:lstStyle/>
          <a:p>
            <a:r>
              <a:rPr lang="en-GB" sz="2000" dirty="0" smtClean="0"/>
              <a:t>CIPP Evaluation Model</a:t>
            </a:r>
            <a:endParaRPr lang="en-GB" sz="2000" dirty="0"/>
          </a:p>
        </p:txBody>
      </p:sp>
      <p:pic>
        <p:nvPicPr>
          <p:cNvPr id="614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268760"/>
            <a:ext cx="13068944" cy="4896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6313551"/>
      </p:ext>
    </p:extLst>
  </p:cSld>
  <p:clrMapOvr>
    <a:masterClrMapping/>
  </p:clrMapOvr>
  <p:transition>
    <p:pull dir="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l_fi" descr="http://flagspot.net/images/n/ng).gif"/>
          <p:cNvPicPr/>
          <p:nvPr/>
        </p:nvPicPr>
        <p:blipFill>
          <a:blip r:embed="rId2" cstate="print"/>
          <a:srcRect/>
          <a:stretch>
            <a:fillRect/>
          </a:stretch>
        </p:blipFill>
        <p:spPr bwMode="auto">
          <a:xfrm>
            <a:off x="0" y="0"/>
            <a:ext cx="762000" cy="762000"/>
          </a:xfrm>
          <a:prstGeom prst="rect">
            <a:avLst/>
          </a:prstGeom>
          <a:noFill/>
          <a:ln w="9525">
            <a:noFill/>
            <a:miter lim="800000"/>
            <a:headEnd/>
            <a:tailEnd/>
          </a:ln>
        </p:spPr>
      </p:pic>
      <p:pic>
        <p:nvPicPr>
          <p:cNvPr id="176" name="Picture 175" descr="https://encrypted-tbn3.gstatic.com/images?q=tbn:ANd9GcRYbo-tXkhwUuZL9DgXDvbli313BNU0mlB5HJSqmpvKO7tcssUvh7ONqsg">
            <a:hlinkClick r:id="rId3" tgtFrame="&quot;_blank&quot;"/>
          </p:cNvPr>
          <p:cNvPicPr/>
          <p:nvPr/>
        </p:nvPicPr>
        <p:blipFill>
          <a:blip r:embed="rId4" cstate="print"/>
          <a:srcRect/>
          <a:stretch>
            <a:fillRect/>
          </a:stretch>
        </p:blipFill>
        <p:spPr bwMode="auto">
          <a:xfrm>
            <a:off x="8382001" y="0"/>
            <a:ext cx="761999" cy="762000"/>
          </a:xfrm>
          <a:prstGeom prst="rect">
            <a:avLst/>
          </a:prstGeom>
          <a:noFill/>
          <a:ln w="9525">
            <a:noFill/>
            <a:miter lim="800000"/>
            <a:headEnd/>
            <a:tailEnd/>
          </a:ln>
        </p:spPr>
      </p:pic>
      <p:sp>
        <p:nvSpPr>
          <p:cNvPr id="7" name="Title 6"/>
          <p:cNvSpPr>
            <a:spLocks noGrp="1"/>
          </p:cNvSpPr>
          <p:nvPr>
            <p:ph type="title"/>
          </p:nvPr>
        </p:nvSpPr>
        <p:spPr>
          <a:xfrm>
            <a:off x="457200" y="685800"/>
            <a:ext cx="8229600" cy="438944"/>
          </a:xfrm>
        </p:spPr>
        <p:txBody>
          <a:bodyPr>
            <a:noAutofit/>
          </a:bodyPr>
          <a:lstStyle/>
          <a:p>
            <a:r>
              <a:rPr lang="en-US" sz="3200" b="1" dirty="0" smtClean="0">
                <a:latin typeface="Calibri" pitchFamily="34" charset="0"/>
                <a:ea typeface="Calibri" pitchFamily="34" charset="0"/>
                <a:cs typeface="Times New Roman" pitchFamily="18" charset="0"/>
              </a:rPr>
              <a:t>Types of Evaluation in the CIPP Model</a:t>
            </a:r>
            <a:endParaRPr lang="en-GB" sz="3200" dirty="0"/>
          </a:p>
        </p:txBody>
      </p:sp>
      <p:sp>
        <p:nvSpPr>
          <p:cNvPr id="9" name="Content Placeholder 8"/>
          <p:cNvSpPr>
            <a:spLocks noGrp="1"/>
          </p:cNvSpPr>
          <p:nvPr>
            <p:ph idx="1"/>
          </p:nvPr>
        </p:nvSpPr>
        <p:spPr>
          <a:xfrm>
            <a:off x="0" y="1124744"/>
            <a:ext cx="9144000" cy="5733256"/>
          </a:xfrm>
          <a:solidFill>
            <a:srgbClr val="FFC000"/>
          </a:solidFill>
        </p:spPr>
        <p:txBody>
          <a:bodyPr>
            <a:normAutofit lnSpcReduction="10000"/>
          </a:bodyPr>
          <a:lstStyle/>
          <a:p>
            <a:pPr algn="just"/>
            <a:r>
              <a:rPr lang="en-US" sz="2400" b="1" dirty="0" smtClean="0"/>
              <a:t>Context Evaluation: U</a:t>
            </a:r>
            <a:r>
              <a:rPr lang="en-US" sz="2400" dirty="0" smtClean="0"/>
              <a:t>ses two main strategies, needs assessment and conceptual analysis to arrive at definition of relevant environment; description of the requisite setting content; verification of the stakeholders’ needs, unmet needs and unused opportunities, and diagnosis of the root causes of the needs, unmet needs and unused opportunities.</a:t>
            </a:r>
          </a:p>
          <a:p>
            <a:pPr algn="just"/>
            <a:r>
              <a:rPr lang="en-US" sz="2400" b="1" dirty="0" smtClean="0"/>
              <a:t>Input Evaluation: A</a:t>
            </a:r>
            <a:r>
              <a:rPr lang="en-US" sz="2400" dirty="0" smtClean="0"/>
              <a:t>dopted for determination of all resources and the best ways that the resources can be blended or combined to produce the most desirable objectives.</a:t>
            </a:r>
          </a:p>
          <a:p>
            <a:pPr algn="just"/>
            <a:r>
              <a:rPr lang="en-US" sz="2400" b="1" dirty="0"/>
              <a:t>Process Evaluation: A</a:t>
            </a:r>
            <a:r>
              <a:rPr lang="en-US" sz="2400" dirty="0"/>
              <a:t>scertains the accuracy and appropriateness of the program implementation as planned with a view to knowing its effectiveness and efficacy in meeting the goals. </a:t>
            </a:r>
            <a:endParaRPr lang="en-US" sz="2400" dirty="0" smtClean="0"/>
          </a:p>
          <a:p>
            <a:pPr algn="just"/>
            <a:r>
              <a:rPr lang="en-US" sz="2400" b="1" dirty="0"/>
              <a:t>Product Evaluation: </a:t>
            </a:r>
            <a:r>
              <a:rPr lang="en-US" sz="2400" dirty="0"/>
              <a:t>Provides decisions about actual ends or outcomes of the program for recycling of the decisions to judge and respond to the magnitude of goal attainment of the entire </a:t>
            </a:r>
            <a:r>
              <a:rPr lang="en-US" sz="2400" dirty="0" smtClean="0"/>
              <a:t>program.</a:t>
            </a:r>
            <a:endParaRPr lang="en-US" sz="2400" dirty="0"/>
          </a:p>
          <a:p>
            <a:pPr algn="just"/>
            <a:endParaRPr lang="en-GB" sz="2400" dirty="0" smtClean="0"/>
          </a:p>
        </p:txBody>
      </p:sp>
      <p:sp>
        <p:nvSpPr>
          <p:cNvPr id="6" name="TextBox 5"/>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1369544282"/>
      </p:ext>
    </p:extLst>
  </p:cSld>
  <p:clrMapOvr>
    <a:masterClrMapping/>
  </p:clrMapOvr>
  <p:transition>
    <p:pull dir="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704088"/>
            <a:ext cx="6851104" cy="564672"/>
          </a:xfrm>
        </p:spPr>
        <p:txBody>
          <a:bodyPr>
            <a:normAutofit fontScale="90000"/>
          </a:bodyPr>
          <a:lstStyle/>
          <a:p>
            <a:r>
              <a:rPr lang="en-GB" dirty="0" smtClean="0"/>
              <a:t>CONCLUSION</a:t>
            </a:r>
            <a:endParaRPr lang="en-GB"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126105284"/>
              </p:ext>
            </p:extLst>
          </p:nvPr>
        </p:nvGraphicFramePr>
        <p:xfrm>
          <a:off x="0" y="1268760"/>
          <a:ext cx="914400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https://encrypted-tbn3.gstatic.com/images?q=tbn:ANd9GcRYbo-tXkhwUuZL9DgXDvbli313BNU0mlB5HJSqmpvKO7tcssUvh7ONqsg">
            <a:hlinkClick r:id="rId6" tgtFrame="&quot;_blank&quot;"/>
          </p:cNvPr>
          <p:cNvPicPr/>
          <p:nvPr/>
        </p:nvPicPr>
        <p:blipFill>
          <a:blip r:embed="rId7" cstate="print"/>
          <a:srcRect/>
          <a:stretch>
            <a:fillRect/>
          </a:stretch>
        </p:blipFill>
        <p:spPr bwMode="auto">
          <a:xfrm>
            <a:off x="8382001" y="0"/>
            <a:ext cx="761999" cy="762000"/>
          </a:xfrm>
          <a:prstGeom prst="rect">
            <a:avLst/>
          </a:prstGeom>
          <a:noFill/>
          <a:ln w="9525">
            <a:noFill/>
            <a:miter lim="800000"/>
            <a:headEnd/>
            <a:tailEnd/>
          </a:ln>
        </p:spPr>
      </p:pic>
      <p:pic>
        <p:nvPicPr>
          <p:cNvPr id="6" name="il_fi" descr="http://flagspot.net/images/n/ng).gif"/>
          <p:cNvPicPr/>
          <p:nvPr/>
        </p:nvPicPr>
        <p:blipFill>
          <a:blip r:embed="rId8" cstate="print"/>
          <a:srcRect/>
          <a:stretch>
            <a:fillRect/>
          </a:stretch>
        </p:blipFill>
        <p:spPr bwMode="auto">
          <a:xfrm>
            <a:off x="0" y="0"/>
            <a:ext cx="762000" cy="762000"/>
          </a:xfrm>
          <a:prstGeom prst="rect">
            <a:avLst/>
          </a:prstGeom>
          <a:noFill/>
          <a:ln w="9525">
            <a:noFill/>
            <a:miter lim="800000"/>
            <a:headEnd/>
            <a:tailEnd/>
          </a:ln>
        </p:spPr>
      </p:pic>
      <p:sp>
        <p:nvSpPr>
          <p:cNvPr id="7" name="TextBox 6"/>
          <p:cNvSpPr txBox="1"/>
          <p:nvPr/>
        </p:nvSpPr>
        <p:spPr>
          <a:xfrm>
            <a:off x="4038600" y="196334"/>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1867555838"/>
      </p:ext>
    </p:extLst>
  </p:cSld>
  <p:clrMapOvr>
    <a:masterClrMapping/>
  </p:clrMapOvr>
  <p:transition>
    <p:pull dir="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796134435"/>
              </p:ext>
            </p:extLst>
          </p:nvPr>
        </p:nvGraphicFramePr>
        <p:xfrm>
          <a:off x="1691680" y="1094656"/>
          <a:ext cx="5619328" cy="5763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5" name="Picture 4"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6" name="TextBox 5"/>
          <p:cNvSpPr txBox="1"/>
          <p:nvPr/>
        </p:nvSpPr>
        <p:spPr>
          <a:xfrm>
            <a:off x="4038600" y="316468"/>
            <a:ext cx="692818" cy="369332"/>
          </a:xfrm>
          <a:prstGeom prst="rect">
            <a:avLst/>
          </a:prstGeom>
          <a:noFill/>
        </p:spPr>
        <p:txBody>
          <a:bodyPr wrap="none" rtlCol="0">
            <a:spAutoFit/>
          </a:bodyPr>
          <a:lstStyle/>
          <a:p>
            <a:r>
              <a:rPr lang="en-GB" b="1" dirty="0" smtClean="0">
                <a:solidFill>
                  <a:prstClr val="black"/>
                </a:solidFill>
                <a:latin typeface="Albertus Extra Bold" pitchFamily="34" charset="0"/>
              </a:rPr>
              <a:t>NAEC</a:t>
            </a:r>
            <a:endParaRPr lang="en-GB" b="1" dirty="0">
              <a:solidFill>
                <a:prstClr val="black"/>
              </a:solidFill>
              <a:latin typeface="Albertus Extra Bold" pitchFamily="34" charset="0"/>
            </a:endParaRPr>
          </a:p>
        </p:txBody>
      </p:sp>
    </p:spTree>
    <p:extLst>
      <p:ext uri="{BB962C8B-B14F-4D97-AF65-F5344CB8AC3E}">
        <p14:creationId xmlns="" xmlns:p14="http://schemas.microsoft.com/office/powerpoint/2010/main" val="3182859987"/>
      </p:ext>
    </p:extLst>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578768"/>
          </a:xfrm>
        </p:spPr>
        <p:txBody>
          <a:bodyPr>
            <a:normAutofit/>
          </a:bodyPr>
          <a:lstStyle/>
          <a:p>
            <a:r>
              <a:rPr lang="en-GB" sz="3200" b="1" dirty="0" smtClean="0"/>
              <a:t>Five Arms of Quality</a:t>
            </a:r>
            <a:endParaRPr lang="en-US" sz="3200"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541139060"/>
              </p:ext>
            </p:extLst>
          </p:nvPr>
        </p:nvGraphicFramePr>
        <p:xfrm>
          <a:off x="0" y="1527629"/>
          <a:ext cx="9144000" cy="5330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l_fi" descr="http://flagspot.net/images/n/ng).gif"/>
          <p:cNvPicPr/>
          <p:nvPr/>
        </p:nvPicPr>
        <p:blipFill>
          <a:blip r:embed="rId6" cstate="print"/>
          <a:srcRect/>
          <a:stretch>
            <a:fillRect/>
          </a:stretch>
        </p:blipFill>
        <p:spPr bwMode="auto">
          <a:xfrm>
            <a:off x="0" y="0"/>
            <a:ext cx="762000" cy="762000"/>
          </a:xfrm>
          <a:prstGeom prst="rect">
            <a:avLst/>
          </a:prstGeom>
          <a:noFill/>
          <a:ln w="9525">
            <a:noFill/>
            <a:miter lim="800000"/>
            <a:headEnd/>
            <a:tailEnd/>
          </a:ln>
        </p:spPr>
      </p:pic>
      <p:pic>
        <p:nvPicPr>
          <p:cNvPr id="8" name="Picture 7" descr="https://encrypted-tbn3.gstatic.com/images?q=tbn:ANd9GcRYbo-tXkhwUuZL9DgXDvbli313BNU0mlB5HJSqmpvKO7tcssUvh7ONqsg">
            <a:hlinkClick r:id="rId7" tgtFrame="&quot;_blank&quot;"/>
          </p:cNvPr>
          <p:cNvPicPr/>
          <p:nvPr/>
        </p:nvPicPr>
        <p:blipFill>
          <a:blip r:embed="rId8" cstate="print"/>
          <a:srcRect/>
          <a:stretch>
            <a:fillRect/>
          </a:stretch>
        </p:blipFill>
        <p:spPr bwMode="auto">
          <a:xfrm>
            <a:off x="8382001" y="0"/>
            <a:ext cx="761999" cy="762000"/>
          </a:xfrm>
          <a:prstGeom prst="rect">
            <a:avLst/>
          </a:prstGeom>
          <a:noFill/>
          <a:ln w="9525">
            <a:noFill/>
            <a:miter lim="800000"/>
            <a:headEnd/>
            <a:tailEnd/>
          </a:ln>
        </p:spPr>
      </p:pic>
      <p:sp>
        <p:nvSpPr>
          <p:cNvPr id="9" name="TextBox 8"/>
          <p:cNvSpPr txBox="1"/>
          <p:nvPr/>
        </p:nvSpPr>
        <p:spPr>
          <a:xfrm>
            <a:off x="4038600" y="214290"/>
            <a:ext cx="782587" cy="369332"/>
          </a:xfrm>
          <a:prstGeom prst="rect">
            <a:avLst/>
          </a:prstGeom>
          <a:noFill/>
        </p:spPr>
        <p:txBody>
          <a:bodyPr wrap="none" rtlCol="0">
            <a:spAutoFit/>
          </a:bodyPr>
          <a:lstStyle/>
          <a:p>
            <a:r>
              <a:rPr lang="en-GB" dirty="0" smtClean="0">
                <a:latin typeface="Aharoni" pitchFamily="2" charset="-79"/>
                <a:cs typeface="Aharoni" pitchFamily="2" charset="-79"/>
              </a:rPr>
              <a:t>NAEC</a:t>
            </a:r>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9589</TotalTime>
  <Words>6123</Words>
  <Application>Microsoft Office PowerPoint</Application>
  <PresentationFormat>On-screen Show (4:3)</PresentationFormat>
  <Paragraphs>873</Paragraphs>
  <Slides>85</Slides>
  <Notes>3</Notes>
  <HiddenSlides>0</HiddenSlides>
  <MMClips>0</MMClips>
  <ScaleCrop>false</ScaleCrop>
  <HeadingPairs>
    <vt:vector size="4" baseType="variant">
      <vt:variant>
        <vt:lpstr>Theme</vt:lpstr>
      </vt:variant>
      <vt:variant>
        <vt:i4>2</vt:i4>
      </vt:variant>
      <vt:variant>
        <vt:lpstr>Slide Titles</vt:lpstr>
      </vt:variant>
      <vt:variant>
        <vt:i4>85</vt:i4>
      </vt:variant>
    </vt:vector>
  </HeadingPairs>
  <TitlesOfParts>
    <vt:vector size="87" baseType="lpstr">
      <vt:lpstr>Flow</vt:lpstr>
      <vt:lpstr>1_Flow</vt:lpstr>
      <vt:lpstr>QUALITY ASSURANCE IN THE NIGERIAN EDUCATIONAL SYSTEM: MATTERS ARISING </vt:lpstr>
      <vt:lpstr>SEQUENCE</vt:lpstr>
      <vt:lpstr>Introduction</vt:lpstr>
      <vt:lpstr>Quality Assurance (QA) &amp; Quality Control (QC)</vt:lpstr>
      <vt:lpstr>QA &amp; QC Contd.</vt:lpstr>
      <vt:lpstr>QUALITY</vt:lpstr>
      <vt:lpstr>Viewpoints of quality</vt:lpstr>
      <vt:lpstr>Quality Operationalized </vt:lpstr>
      <vt:lpstr>Five Arms of Quality</vt:lpstr>
      <vt:lpstr>Three Perspectives of Quality</vt:lpstr>
      <vt:lpstr>Quality in Higher Education </vt:lpstr>
      <vt:lpstr>Student’s Inclination to Learning</vt:lpstr>
      <vt:lpstr>Student’s Inclination to Learning Contd.</vt:lpstr>
      <vt:lpstr>Quality is in the Eye of the Beholder</vt:lpstr>
      <vt:lpstr>DIMENSIONS OF QUALITY</vt:lpstr>
      <vt:lpstr>Garvin’s 8 Dimensions of Quality at Work</vt:lpstr>
      <vt:lpstr>For a University that has Quality</vt:lpstr>
      <vt:lpstr>PERFORMANCE OF NIGERIAN UNIVERSITIES RANKED</vt:lpstr>
      <vt:lpstr>Performance of Nigerian Universities Contd.</vt:lpstr>
      <vt:lpstr>Performance of Nigerian Universities Contd.</vt:lpstr>
      <vt:lpstr>Engineering Curriculum for 21 Century &amp; Beyond</vt:lpstr>
      <vt:lpstr>Aeronautical Engineering  </vt:lpstr>
      <vt:lpstr>Performance of Nigerian Universities Contd.</vt:lpstr>
      <vt:lpstr>FEATURES OF NIGERIAN UNIVERSITIES </vt:lpstr>
      <vt:lpstr>RELIABILITY OF OUR UNIVERSITY PRODUCTS</vt:lpstr>
      <vt:lpstr>CONFORMANCE OF NIGERIAN EDUCATION PRODUCTS</vt:lpstr>
      <vt:lpstr>UTME for 10 Years (2003-2012) Failure Rate is 77.64% </vt:lpstr>
      <vt:lpstr>Kpolovie’s Model for our National Security Problems</vt:lpstr>
      <vt:lpstr>NAEC’s QA/QC</vt:lpstr>
      <vt:lpstr>NAEC’s QA/QC Contd.</vt:lpstr>
      <vt:lpstr>NAEC’s Industries for Job Creation </vt:lpstr>
      <vt:lpstr>DURABILITY OF NIGERIAN EDUCATION PRODUCTS</vt:lpstr>
      <vt:lpstr>SERVICEABILITY OF NIGERIAN EDUCATION PRODUCTS</vt:lpstr>
      <vt:lpstr>Budgetary Allocation to Education</vt:lpstr>
      <vt:lpstr>Percentage of Annual Budgetary Allocation to Education </vt:lpstr>
      <vt:lpstr>PTABAE of 20 World Bank Sampled Countries</vt:lpstr>
      <vt:lpstr>AESTHETICS OF THE NIGERIAN EDUCATION</vt:lpstr>
      <vt:lpstr>PERCEIVED QUALITY OF NIGERIAN EDUCATION</vt:lpstr>
      <vt:lpstr>Nigeria Spends for Studying Abroad </vt:lpstr>
      <vt:lpstr>Synopsis on Quality </vt:lpstr>
      <vt:lpstr>TOOLS FOR QUALITY ASSURANCE/QUALITY CONTROL</vt:lpstr>
      <vt:lpstr>Slide 42</vt:lpstr>
      <vt:lpstr>PDCA CYCLE AS TOOL FOR QA/QC</vt:lpstr>
      <vt:lpstr>Slide 44</vt:lpstr>
      <vt:lpstr>Slide 45</vt:lpstr>
      <vt:lpstr>PDCA Implementation in School</vt:lpstr>
      <vt:lpstr>Slide 47</vt:lpstr>
      <vt:lpstr>Slide 48</vt:lpstr>
      <vt:lpstr>Slide 49</vt:lpstr>
      <vt:lpstr>USURPATION OF QUALITY CONTROL FROM HIGHER EDUCATION FOR COMPARABILITY OF STANDARDS</vt:lpstr>
      <vt:lpstr>Examples of Govt. and other Agencies’ Involvement in QA/QC</vt:lpstr>
      <vt:lpstr>Slide 52</vt:lpstr>
      <vt:lpstr>Slide 53</vt:lpstr>
      <vt:lpstr>Reasons for Government and other Agencies Involvement in QA/QC</vt:lpstr>
      <vt:lpstr>Slide 55</vt:lpstr>
      <vt:lpstr>INTERNATIONALIZATION OF NAEC’S HIGHER EDUCATION QA/QC</vt:lpstr>
      <vt:lpstr>SUPREMACY OF EVALUATION IN QA/QC</vt:lpstr>
      <vt:lpstr>Slide 58</vt:lpstr>
      <vt:lpstr>Slide 59</vt:lpstr>
      <vt:lpstr>Slide 60</vt:lpstr>
      <vt:lpstr>Slide 61</vt:lpstr>
      <vt:lpstr>Uses of evaluation</vt:lpstr>
      <vt:lpstr>Uses of Evaluation Contd.</vt:lpstr>
      <vt:lpstr>EVALUATION MODELS</vt:lpstr>
      <vt:lpstr>SUMMATIVE EVALUATION MODEL</vt:lpstr>
      <vt:lpstr>Slide 66</vt:lpstr>
      <vt:lpstr>Slide 67</vt:lpstr>
      <vt:lpstr>Slide 68</vt:lpstr>
      <vt:lpstr>COMPONENTIAL EVALUATION MODEL</vt:lpstr>
      <vt:lpstr>Slide 70</vt:lpstr>
      <vt:lpstr>STAKE’S SUMMATIVE EVALUATION MODEL</vt:lpstr>
      <vt:lpstr>Slide 72</vt:lpstr>
      <vt:lpstr>Slide 73</vt:lpstr>
      <vt:lpstr>Slide 74</vt:lpstr>
      <vt:lpstr>Slide 75</vt:lpstr>
      <vt:lpstr>Slide 76</vt:lpstr>
      <vt:lpstr>Decision Management Evaluation Model by Alkin</vt:lpstr>
      <vt:lpstr>Slide 78</vt:lpstr>
      <vt:lpstr>Slide 79</vt:lpstr>
      <vt:lpstr>CIPP DECISION MANAGEMENT EVALUATION MODEL BY STUFFLEBEAM</vt:lpstr>
      <vt:lpstr>Types of Decisions in CIPP Model</vt:lpstr>
      <vt:lpstr>CIPP Evaluation Model</vt:lpstr>
      <vt:lpstr>Types of Evaluation in the CIPP Model</vt:lpstr>
      <vt:lpstr>CONCLUSION</vt:lpstr>
      <vt:lpstr>Slide 85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ASSURANCE IN THE NIGERIAN EDUCATIONAL SYSTEM: MATTERS ARISING</dc:title>
  <dc:creator>CBT EXAM</dc:creator>
  <cp:lastModifiedBy>Dr. Prince Ololube</cp:lastModifiedBy>
  <cp:revision>328</cp:revision>
  <dcterms:created xsi:type="dcterms:W3CDTF">2013-10-25T14:43:33Z</dcterms:created>
  <dcterms:modified xsi:type="dcterms:W3CDTF">2016-11-25T07:21:29Z</dcterms:modified>
</cp:coreProperties>
</file>